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theme/theme2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11"/>
  </p:notesMasterIdLst>
  <p:sldIdLst>
    <p:sldId id="290" r:id="rId2"/>
    <p:sldId id="284" r:id="rId3"/>
    <p:sldId id="282" r:id="rId4"/>
    <p:sldId id="283" r:id="rId5"/>
    <p:sldId id="285" r:id="rId6"/>
    <p:sldId id="286" r:id="rId7"/>
    <p:sldId id="287" r:id="rId8"/>
    <p:sldId id="288" r:id="rId9"/>
    <p:sldId id="289" r:id="rId10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1" autoAdjust="0"/>
    <p:restoredTop sz="94669" autoAdjust="0"/>
  </p:normalViewPr>
  <p:slideViewPr>
    <p:cSldViewPr>
      <p:cViewPr>
        <p:scale>
          <a:sx n="110" d="100"/>
          <a:sy n="110" d="100"/>
        </p:scale>
        <p:origin x="-1008" y="-126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" d="1"/>
        <a:sy n="1" d="1"/>
      </p:scale>
      <p:origin x="0" y="0"/>
    </p:cViewPr>
  </p:notesTextViewPr>
  <p:notesViewPr>
    <p:cSldViewPr>
      <p:cViewPr varScale="1">
        <p:scale>
          <a:sx n="70" d="100"/>
          <a:sy n="70" d="100"/>
        </p:scale>
        <p:origin x="-3294" y="-90"/>
      </p:cViewPr>
      <p:guideLst>
        <p:guide orient="horz" pos="2880"/>
        <p:guide pos="2160"/>
      </p:guideLst>
    </p:cSldViewPr>
  </p:notesViewPr>
  <p:gridSpacing cx="90012" cy="90012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notesMaster" Target="notesMasters/notesMaster1.xml"/><Relationship Id="rId5" Type="http://schemas.openxmlformats.org/officeDocument/2006/relationships/slide" Target="slides/slide4.xml"/><Relationship Id="rId15" Type="http://schemas.openxmlformats.org/officeDocument/2006/relationships/tableStyles" Target="tableStyle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theme" Target="theme/theme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záhlaví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cs-CZ" dirty="0"/>
          </a:p>
        </p:txBody>
      </p:sp>
      <p:sp>
        <p:nvSpPr>
          <p:cNvPr id="3" name="Zástupný symbol pro datum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13CD20A2-E079-4F78-A176-F419513CBBC1}" type="datetimeFigureOut">
              <a:rPr lang="cs-CZ" smtClean="0"/>
              <a:t>21.1.2014</a:t>
            </a:fld>
            <a:endParaRPr lang="cs-CZ" dirty="0"/>
          </a:p>
        </p:txBody>
      </p:sp>
      <p:sp>
        <p:nvSpPr>
          <p:cNvPr id="4" name="Zástupný symbol pro obrázek snímku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cs-CZ" dirty="0"/>
          </a:p>
        </p:txBody>
      </p:sp>
      <p:sp>
        <p:nvSpPr>
          <p:cNvPr id="5" name="Zástupný symbol pro poznámky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cs-CZ" dirty="0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67055294-E477-4926-873F-B4E686614793}" type="slidenum">
              <a:rPr lang="cs-CZ" smtClean="0"/>
              <a:t>‹#›</a:t>
            </a:fld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400765205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Kliknutím lze upravit styl předlohy.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A35F768-3835-4913-99C4-3361F5EB10F6}" type="datetimeFigureOut">
              <a:rPr lang="cs-CZ" smtClean="0"/>
              <a:t>21.1.2014</a:t>
            </a:fld>
            <a:endParaRPr lang="cs-CZ" dirty="0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A7D0773-D63A-4D02-B164-6E71B90483BE}" type="slidenum">
              <a:rPr lang="cs-CZ" smtClean="0"/>
              <a:t>‹#›</a:t>
            </a:fld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3558580910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A35F768-3835-4913-99C4-3361F5EB10F6}" type="datetimeFigureOut">
              <a:rPr lang="cs-CZ" smtClean="0"/>
              <a:t>21.1.2014</a:t>
            </a:fld>
            <a:endParaRPr lang="cs-CZ" dirty="0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A7D0773-D63A-4D02-B164-6E71B90483BE}" type="slidenum">
              <a:rPr lang="cs-CZ" smtClean="0"/>
              <a:t>‹#›</a:t>
            </a:fld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3838696176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A35F768-3835-4913-99C4-3361F5EB10F6}" type="datetimeFigureOut">
              <a:rPr lang="cs-CZ" smtClean="0"/>
              <a:t>21.1.2014</a:t>
            </a:fld>
            <a:endParaRPr lang="cs-CZ" dirty="0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A7D0773-D63A-4D02-B164-6E71B90483BE}" type="slidenum">
              <a:rPr lang="cs-CZ" smtClean="0"/>
              <a:t>‹#›</a:t>
            </a:fld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3404638142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A35F768-3835-4913-99C4-3361F5EB10F6}" type="datetimeFigureOut">
              <a:rPr lang="cs-CZ" smtClean="0"/>
              <a:t>21.1.2014</a:t>
            </a:fld>
            <a:endParaRPr lang="cs-CZ" dirty="0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A7D0773-D63A-4D02-B164-6E71B90483BE}" type="slidenum">
              <a:rPr lang="cs-CZ" smtClean="0"/>
              <a:t>‹#›</a:t>
            </a:fld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2833996669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A35F768-3835-4913-99C4-3361F5EB10F6}" type="datetimeFigureOut">
              <a:rPr lang="cs-CZ" smtClean="0"/>
              <a:t>21.1.2014</a:t>
            </a:fld>
            <a:endParaRPr lang="cs-CZ" dirty="0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A7D0773-D63A-4D02-B164-6E71B90483BE}" type="slidenum">
              <a:rPr lang="cs-CZ" smtClean="0"/>
              <a:t>‹#›</a:t>
            </a:fld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1440779880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A35F768-3835-4913-99C4-3361F5EB10F6}" type="datetimeFigureOut">
              <a:rPr lang="cs-CZ" smtClean="0"/>
              <a:t>21.1.2014</a:t>
            </a:fld>
            <a:endParaRPr lang="cs-CZ" dirty="0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A7D0773-D63A-4D02-B164-6E71B90483BE}" type="slidenum">
              <a:rPr lang="cs-CZ" smtClean="0"/>
              <a:t>‹#›</a:t>
            </a:fld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3363083479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A35F768-3835-4913-99C4-3361F5EB10F6}" type="datetimeFigureOut">
              <a:rPr lang="cs-CZ" smtClean="0"/>
              <a:t>21.1.2014</a:t>
            </a:fld>
            <a:endParaRPr lang="cs-CZ" dirty="0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A7D0773-D63A-4D02-B164-6E71B90483BE}" type="slidenum">
              <a:rPr lang="cs-CZ" smtClean="0"/>
              <a:t>‹#›</a:t>
            </a:fld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1094296846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A35F768-3835-4913-99C4-3361F5EB10F6}" type="datetimeFigureOut">
              <a:rPr lang="cs-CZ" smtClean="0"/>
              <a:t>21.1.2014</a:t>
            </a:fld>
            <a:endParaRPr lang="cs-CZ" dirty="0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A7D0773-D63A-4D02-B164-6E71B90483BE}" type="slidenum">
              <a:rPr lang="cs-CZ" smtClean="0"/>
              <a:t>‹#›</a:t>
            </a:fld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2123901068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cs-CZ" dirty="0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A35F768-3835-4913-99C4-3361F5EB10F6}" type="datetimeFigureOut">
              <a:rPr lang="cs-CZ" smtClean="0"/>
              <a:t>21.1.2014</a:t>
            </a:fld>
            <a:endParaRPr lang="cs-CZ" dirty="0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A7D0773-D63A-4D02-B164-6E71B90483BE}" type="slidenum">
              <a:rPr lang="cs-CZ" smtClean="0"/>
              <a:t>‹#›</a:t>
            </a:fld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600714382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A35F768-3835-4913-99C4-3361F5EB10F6}" type="datetimeFigureOut">
              <a:rPr lang="cs-CZ" smtClean="0"/>
              <a:t>21.1.2014</a:t>
            </a:fld>
            <a:endParaRPr lang="cs-CZ" dirty="0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A7D0773-D63A-4D02-B164-6E71B90483BE}" type="slidenum">
              <a:rPr lang="cs-CZ" smtClean="0"/>
              <a:t>‹#›</a:t>
            </a:fld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1701232654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A35F768-3835-4913-99C4-3361F5EB10F6}" type="datetimeFigureOut">
              <a:rPr lang="cs-CZ" smtClean="0"/>
              <a:t>21.1.2014</a:t>
            </a:fld>
            <a:endParaRPr lang="cs-CZ" dirty="0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A7D0773-D63A-4D02-B164-6E71B90483BE}" type="slidenum">
              <a:rPr lang="cs-CZ" smtClean="0"/>
              <a:t>‹#›</a:t>
            </a:fld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403638707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objOnly">
  <p:cSld name="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sah 1"/>
          <p:cNvSpPr>
            <a:spLocks noGrp="1"/>
          </p:cNvSpPr>
          <p:nvPr>
            <p:ph/>
          </p:nvPr>
        </p:nvSpPr>
        <p:spPr>
          <a:xfrm>
            <a:off x="457200" y="274638"/>
            <a:ext cx="8229600" cy="5851525"/>
          </a:xfrm>
        </p:spPr>
        <p:txBody>
          <a:bodyPr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3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4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5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E7EF785-BB63-4C71-BD20-E6B2961D6B87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371059586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EA35F768-3835-4913-99C4-3361F5EB10F6}" type="datetimeFigureOut">
              <a:rPr lang="cs-CZ" smtClean="0"/>
              <a:t>21.1.2014</a:t>
            </a:fld>
            <a:endParaRPr lang="cs-CZ" dirty="0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cs-CZ" dirty="0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A7D0773-D63A-4D02-B164-6E71B90483BE}" type="slidenum">
              <a:rPr lang="cs-CZ" smtClean="0"/>
              <a:t>‹#›</a:t>
            </a:fld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187792134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  <p:sldLayoutId id="2147483660" r:id="rId12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2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4.xml"/><Relationship Id="rId4" Type="http://schemas.openxmlformats.org/officeDocument/2006/relationships/image" Target="../media/image5.pn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4.xml"/><Relationship Id="rId4" Type="http://schemas.openxmlformats.org/officeDocument/2006/relationships/image" Target="../media/image5.pn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4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4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4.xml"/><Relationship Id="rId5" Type="http://schemas.openxmlformats.org/officeDocument/2006/relationships/image" Target="../media/image12.png"/><Relationship Id="rId4" Type="http://schemas.openxmlformats.org/officeDocument/2006/relationships/image" Target="../media/image11.pn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4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979613" y="5516563"/>
            <a:ext cx="5762625" cy="12588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051" name="Picture 3" descr="šablona 1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331913" y="115888"/>
            <a:ext cx="6734175" cy="8096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graphicFrame>
        <p:nvGraphicFramePr>
          <p:cNvPr id="2086" name="Group 38"/>
          <p:cNvGraphicFramePr>
            <a:graphicFrameLocks noGrp="1"/>
          </p:cNvGraphicFramePr>
          <p:nvPr>
            <p:ph/>
            <p:extLst>
              <p:ext uri="{D42A27DB-BD31-4B8C-83A1-F6EECF244321}">
                <p14:modId xmlns:p14="http://schemas.microsoft.com/office/powerpoint/2010/main" val="2858799592"/>
              </p:ext>
            </p:extLst>
          </p:nvPr>
        </p:nvGraphicFramePr>
        <p:xfrm>
          <a:off x="1331913" y="1196975"/>
          <a:ext cx="6707187" cy="3879851"/>
        </p:xfrm>
        <a:graphic>
          <a:graphicData uri="http://schemas.openxmlformats.org/drawingml/2006/table">
            <a:tbl>
              <a:tblPr/>
              <a:tblGrid>
                <a:gridCol w="1912937"/>
                <a:gridCol w="4794250"/>
              </a:tblGrid>
              <a:tr h="358775">
                <a:tc>
                  <a:txBody>
                    <a:bodyPr/>
                    <a:lstStyle>
                      <a:lvl1pPr marL="342900" indent="-342900" algn="l" eaLnBrk="0" hangingPunct="0"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charset="0"/>
                        </a:defRPr>
                      </a:lvl1pPr>
                      <a:lvl2pPr marL="742950" indent="-285750" algn="l" eaLnBrk="0" hangingPunct="0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charset="0"/>
                        </a:defRPr>
                      </a:lvl2pPr>
                      <a:lvl3pPr marL="1143000" indent="-228600" algn="l" eaLnBrk="0" hangingPunct="0"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charset="0"/>
                        </a:defRPr>
                      </a:lvl3pPr>
                      <a:lvl4pPr marL="1600200" indent="-228600" algn="l" eaLnBrk="0" hangingPunct="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4pPr>
                      <a:lvl5pPr marL="2057400" indent="-228600" algn="l" eaLnBrk="0" hangingPunct="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9pPr>
                    </a:lstStyle>
                    <a:p>
                      <a:pPr marL="342900" marR="0" lvl="0" indent="-3429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altLang="cs-CZ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Číslo projektu</a:t>
                      </a:r>
                      <a:endParaRPr kumimoji="0" lang="cs-CZ" altLang="cs-CZ" sz="18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marL="342900" indent="-342900" algn="l" eaLnBrk="0" hangingPunct="0"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charset="0"/>
                        </a:defRPr>
                      </a:lvl1pPr>
                      <a:lvl2pPr marL="742950" indent="-285750" algn="l" eaLnBrk="0" hangingPunct="0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charset="0"/>
                        </a:defRPr>
                      </a:lvl2pPr>
                      <a:lvl3pPr marL="1143000" indent="-228600" algn="l" eaLnBrk="0" hangingPunct="0"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charset="0"/>
                        </a:defRPr>
                      </a:lvl3pPr>
                      <a:lvl4pPr marL="1600200" indent="-228600" algn="l" eaLnBrk="0" hangingPunct="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4pPr>
                      <a:lvl5pPr marL="2057400" indent="-228600" algn="l" eaLnBrk="0" hangingPunct="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9pPr>
                    </a:lstStyle>
                    <a:p>
                      <a:pPr marL="342900" marR="0" lvl="0" indent="-3429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altLang="cs-CZ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CZ.1.07/1.5.00/34.0029</a:t>
                      </a:r>
                      <a:endParaRPr kumimoji="0" lang="cs-CZ" altLang="cs-CZ" sz="1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358775">
                <a:tc>
                  <a:txBody>
                    <a:bodyPr/>
                    <a:lstStyle>
                      <a:lvl1pPr marL="342900" indent="-342900" algn="l" eaLnBrk="0" hangingPunct="0"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charset="0"/>
                        </a:defRPr>
                      </a:lvl1pPr>
                      <a:lvl2pPr marL="742950" indent="-285750" algn="l" eaLnBrk="0" hangingPunct="0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charset="0"/>
                        </a:defRPr>
                      </a:lvl2pPr>
                      <a:lvl3pPr marL="1143000" indent="-228600" algn="l" eaLnBrk="0" hangingPunct="0"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charset="0"/>
                        </a:defRPr>
                      </a:lvl3pPr>
                      <a:lvl4pPr marL="1600200" indent="-228600" algn="l" eaLnBrk="0" hangingPunct="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4pPr>
                      <a:lvl5pPr marL="2057400" indent="-228600" algn="l" eaLnBrk="0" hangingPunct="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9pPr>
                    </a:lstStyle>
                    <a:p>
                      <a:pPr marL="342900" marR="0" lvl="0" indent="-3429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altLang="cs-CZ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Číslo materiálu</a:t>
                      </a:r>
                      <a:endParaRPr kumimoji="0" lang="cs-CZ" altLang="cs-CZ" sz="1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marL="342900" indent="-342900" algn="l" eaLnBrk="0" hangingPunct="0"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charset="0"/>
                        </a:defRPr>
                      </a:lvl1pPr>
                      <a:lvl2pPr marL="742950" indent="-285750" algn="l" eaLnBrk="0" hangingPunct="0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charset="0"/>
                        </a:defRPr>
                      </a:lvl2pPr>
                      <a:lvl3pPr marL="1143000" indent="-228600" algn="l" eaLnBrk="0" hangingPunct="0"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charset="0"/>
                        </a:defRPr>
                      </a:lvl3pPr>
                      <a:lvl4pPr marL="1600200" indent="-228600" algn="l" eaLnBrk="0" hangingPunct="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4pPr>
                      <a:lvl5pPr marL="2057400" indent="-228600" algn="l" eaLnBrk="0" hangingPunct="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9pPr>
                    </a:lstStyle>
                    <a:p>
                      <a:pPr marL="342900" marR="0" lvl="0" indent="-3429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altLang="cs-CZ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VY_32_INOVACE_06-12</a:t>
                      </a:r>
                      <a:endParaRPr kumimoji="0" lang="cs-CZ" altLang="cs-CZ" sz="18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379413">
                <a:tc>
                  <a:txBody>
                    <a:bodyPr/>
                    <a:lstStyle>
                      <a:lvl1pPr marL="342900" indent="-342900" algn="l" eaLnBrk="0" hangingPunct="0"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charset="0"/>
                        </a:defRPr>
                      </a:lvl1pPr>
                      <a:lvl2pPr marL="742950" indent="-285750" algn="l" eaLnBrk="0" hangingPunct="0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charset="0"/>
                        </a:defRPr>
                      </a:lvl2pPr>
                      <a:lvl3pPr marL="1143000" indent="-228600" algn="l" eaLnBrk="0" hangingPunct="0"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charset="0"/>
                        </a:defRPr>
                      </a:lvl3pPr>
                      <a:lvl4pPr marL="1600200" indent="-228600" algn="l" eaLnBrk="0" hangingPunct="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4pPr>
                      <a:lvl5pPr marL="2057400" indent="-228600" algn="l" eaLnBrk="0" hangingPunct="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9pPr>
                    </a:lstStyle>
                    <a:p>
                      <a:pPr marL="342900" marR="0" lvl="0" indent="-3429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altLang="cs-CZ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Název školy</a:t>
                      </a:r>
                      <a:endParaRPr kumimoji="0" lang="cs-CZ" altLang="cs-CZ" sz="1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marL="342900" indent="-342900" algn="l" eaLnBrk="0" hangingPunct="0"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charset="0"/>
                        </a:defRPr>
                      </a:lvl1pPr>
                      <a:lvl2pPr marL="742950" indent="-285750" algn="l" eaLnBrk="0" hangingPunct="0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charset="0"/>
                        </a:defRPr>
                      </a:lvl2pPr>
                      <a:lvl3pPr marL="1143000" indent="-228600" algn="l" eaLnBrk="0" hangingPunct="0"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charset="0"/>
                        </a:defRPr>
                      </a:lvl3pPr>
                      <a:lvl4pPr marL="1600200" indent="-228600" algn="l" eaLnBrk="0" hangingPunct="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4pPr>
                      <a:lvl5pPr marL="2057400" indent="-228600" algn="l" eaLnBrk="0" hangingPunct="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9pPr>
                    </a:lstStyle>
                    <a:p>
                      <a:pPr marL="342900" marR="0" lvl="0" indent="-3429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altLang="cs-CZ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Střední průmyslová škola stavební, Resslova 2, </a:t>
                      </a:r>
                      <a:endParaRPr kumimoji="0" lang="cs-CZ" altLang="cs-CZ" sz="10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  <a:p>
                      <a:pPr marL="342900" marR="0" lvl="0" indent="-34290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altLang="cs-CZ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České Budějovice</a:t>
                      </a:r>
                      <a:endParaRPr kumimoji="0" lang="cs-CZ" altLang="cs-CZ" sz="1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358775">
                <a:tc>
                  <a:txBody>
                    <a:bodyPr/>
                    <a:lstStyle>
                      <a:lvl1pPr marL="342900" indent="-342900" algn="l" eaLnBrk="0" hangingPunct="0"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charset="0"/>
                        </a:defRPr>
                      </a:lvl1pPr>
                      <a:lvl2pPr marL="742950" indent="-285750" algn="l" eaLnBrk="0" hangingPunct="0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charset="0"/>
                        </a:defRPr>
                      </a:lvl2pPr>
                      <a:lvl3pPr marL="1143000" indent="-228600" algn="l" eaLnBrk="0" hangingPunct="0"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charset="0"/>
                        </a:defRPr>
                      </a:lvl3pPr>
                      <a:lvl4pPr marL="1600200" indent="-228600" algn="l" eaLnBrk="0" hangingPunct="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4pPr>
                      <a:lvl5pPr marL="2057400" indent="-228600" algn="l" eaLnBrk="0" hangingPunct="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9pPr>
                    </a:lstStyle>
                    <a:p>
                      <a:pPr marL="342900" marR="0" lvl="0" indent="-3429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altLang="cs-CZ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Autor</a:t>
                      </a:r>
                      <a:endParaRPr kumimoji="0" lang="cs-CZ" altLang="cs-CZ" sz="18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marL="342900" indent="-342900" algn="l" eaLnBrk="0" hangingPunct="0"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charset="0"/>
                        </a:defRPr>
                      </a:lvl1pPr>
                      <a:lvl2pPr marL="742950" indent="-285750" algn="l" eaLnBrk="0" hangingPunct="0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charset="0"/>
                        </a:defRPr>
                      </a:lvl2pPr>
                      <a:lvl3pPr marL="1143000" indent="-228600" algn="l" eaLnBrk="0" hangingPunct="0"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charset="0"/>
                        </a:defRPr>
                      </a:lvl3pPr>
                      <a:lvl4pPr marL="1600200" indent="-228600" algn="l" eaLnBrk="0" hangingPunct="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4pPr>
                      <a:lvl5pPr marL="2057400" indent="-228600" algn="l" eaLnBrk="0" hangingPunct="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9pPr>
                    </a:lstStyle>
                    <a:p>
                      <a:pPr marL="342900" marR="0" lvl="0" indent="-3429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altLang="cs-CZ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Ing. Michal Kronika</a:t>
                      </a:r>
                      <a:endParaRPr kumimoji="0" lang="cs-CZ" altLang="cs-CZ" sz="18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358775">
                <a:tc>
                  <a:txBody>
                    <a:bodyPr/>
                    <a:lstStyle>
                      <a:lvl1pPr marL="342900" indent="-342900" algn="l" eaLnBrk="0" hangingPunct="0"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charset="0"/>
                        </a:defRPr>
                      </a:lvl1pPr>
                      <a:lvl2pPr marL="742950" indent="-285750" algn="l" eaLnBrk="0" hangingPunct="0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charset="0"/>
                        </a:defRPr>
                      </a:lvl2pPr>
                      <a:lvl3pPr marL="1143000" indent="-228600" algn="l" eaLnBrk="0" hangingPunct="0"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charset="0"/>
                        </a:defRPr>
                      </a:lvl3pPr>
                      <a:lvl4pPr marL="1600200" indent="-228600" algn="l" eaLnBrk="0" hangingPunct="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4pPr>
                      <a:lvl5pPr marL="2057400" indent="-228600" algn="l" eaLnBrk="0" hangingPunct="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9pPr>
                    </a:lstStyle>
                    <a:p>
                      <a:pPr marL="342900" marR="0" lvl="0" indent="-3429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altLang="cs-CZ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Tematický celek</a:t>
                      </a:r>
                      <a:endParaRPr kumimoji="0" lang="cs-CZ" altLang="cs-CZ" sz="1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marL="342900" indent="-342900" algn="l" eaLnBrk="0" hangingPunct="0"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charset="0"/>
                        </a:defRPr>
                      </a:lvl1pPr>
                      <a:lvl2pPr marL="742950" indent="-285750" algn="l" eaLnBrk="0" hangingPunct="0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charset="0"/>
                        </a:defRPr>
                      </a:lvl2pPr>
                      <a:lvl3pPr marL="1143000" indent="-228600" algn="l" eaLnBrk="0" hangingPunct="0"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charset="0"/>
                        </a:defRPr>
                      </a:lvl3pPr>
                      <a:lvl4pPr marL="1600200" indent="-228600" algn="l" eaLnBrk="0" hangingPunct="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4pPr>
                      <a:lvl5pPr marL="2057400" indent="-228600" algn="l" eaLnBrk="0" hangingPunct="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9pPr>
                    </a:lstStyle>
                    <a:p>
                      <a:pPr marL="342900" marR="0" lvl="0" indent="-3429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altLang="cs-CZ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Stavební mechanika</a:t>
                      </a:r>
                      <a:endParaRPr kumimoji="0" lang="cs-CZ" altLang="cs-CZ" sz="18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360363">
                <a:tc>
                  <a:txBody>
                    <a:bodyPr/>
                    <a:lstStyle>
                      <a:lvl1pPr marL="342900" indent="-342900" algn="l" eaLnBrk="0" hangingPunct="0"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charset="0"/>
                        </a:defRPr>
                      </a:lvl1pPr>
                      <a:lvl2pPr marL="742950" indent="-285750" algn="l" eaLnBrk="0" hangingPunct="0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charset="0"/>
                        </a:defRPr>
                      </a:lvl2pPr>
                      <a:lvl3pPr marL="1143000" indent="-228600" algn="l" eaLnBrk="0" hangingPunct="0"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charset="0"/>
                        </a:defRPr>
                      </a:lvl3pPr>
                      <a:lvl4pPr marL="1600200" indent="-228600" algn="l" eaLnBrk="0" hangingPunct="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4pPr>
                      <a:lvl5pPr marL="2057400" indent="-228600" algn="l" eaLnBrk="0" hangingPunct="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9pPr>
                    </a:lstStyle>
                    <a:p>
                      <a:pPr marL="342900" marR="0" lvl="0" indent="-3429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altLang="cs-CZ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Ročník</a:t>
                      </a:r>
                      <a:endParaRPr kumimoji="0" lang="cs-CZ" altLang="cs-CZ" sz="1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marL="342900" indent="-342900" algn="l" eaLnBrk="0" hangingPunct="0"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charset="0"/>
                        </a:defRPr>
                      </a:lvl1pPr>
                      <a:lvl2pPr marL="742950" indent="-285750" algn="l" eaLnBrk="0" hangingPunct="0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charset="0"/>
                        </a:defRPr>
                      </a:lvl2pPr>
                      <a:lvl3pPr marL="1143000" indent="-228600" algn="l" eaLnBrk="0" hangingPunct="0"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charset="0"/>
                        </a:defRPr>
                      </a:lvl3pPr>
                      <a:lvl4pPr marL="1600200" indent="-228600" algn="l" eaLnBrk="0" hangingPunct="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4pPr>
                      <a:lvl5pPr marL="2057400" indent="-228600" algn="l" eaLnBrk="0" hangingPunct="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9pPr>
                    </a:lstStyle>
                    <a:p>
                      <a:pPr marL="342900" marR="0" lvl="0" indent="-3429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altLang="cs-CZ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2. – 3.</a:t>
                      </a:r>
                      <a:endParaRPr kumimoji="0" lang="cs-CZ" altLang="cs-CZ" sz="18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358775">
                <a:tc>
                  <a:txBody>
                    <a:bodyPr/>
                    <a:lstStyle>
                      <a:lvl1pPr marL="342900" indent="-342900" algn="l" eaLnBrk="0" hangingPunct="0"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charset="0"/>
                        </a:defRPr>
                      </a:lvl1pPr>
                      <a:lvl2pPr marL="742950" indent="-285750" algn="l" eaLnBrk="0" hangingPunct="0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charset="0"/>
                        </a:defRPr>
                      </a:lvl2pPr>
                      <a:lvl3pPr marL="1143000" indent="-228600" algn="l" eaLnBrk="0" hangingPunct="0"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charset="0"/>
                        </a:defRPr>
                      </a:lvl3pPr>
                      <a:lvl4pPr marL="1600200" indent="-228600" algn="l" eaLnBrk="0" hangingPunct="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4pPr>
                      <a:lvl5pPr marL="2057400" indent="-228600" algn="l" eaLnBrk="0" hangingPunct="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9pPr>
                    </a:lstStyle>
                    <a:p>
                      <a:pPr marL="342900" marR="0" lvl="0" indent="-3429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altLang="cs-CZ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Datum tvorby</a:t>
                      </a:r>
                      <a:endParaRPr kumimoji="0" lang="cs-CZ" altLang="cs-CZ" sz="1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marL="342900" indent="-342900" algn="l" eaLnBrk="0" hangingPunct="0"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charset="0"/>
                        </a:defRPr>
                      </a:lvl1pPr>
                      <a:lvl2pPr marL="742950" indent="-285750" algn="l" eaLnBrk="0" hangingPunct="0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charset="0"/>
                        </a:defRPr>
                      </a:lvl2pPr>
                      <a:lvl3pPr marL="1143000" indent="-228600" algn="l" eaLnBrk="0" hangingPunct="0"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charset="0"/>
                        </a:defRPr>
                      </a:lvl3pPr>
                      <a:lvl4pPr marL="1600200" indent="-228600" algn="l" eaLnBrk="0" hangingPunct="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4pPr>
                      <a:lvl5pPr marL="2057400" indent="-228600" algn="l" eaLnBrk="0" hangingPunct="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9pPr>
                    </a:lstStyle>
                    <a:p>
                      <a:pPr marL="342900" marR="0" lvl="0" indent="-3429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altLang="cs-CZ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21. 8. 2012</a:t>
                      </a:r>
                      <a:endParaRPr kumimoji="0" lang="cs-CZ" altLang="cs-CZ" sz="18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530225">
                <a:tc>
                  <a:txBody>
                    <a:bodyPr/>
                    <a:lstStyle>
                      <a:lvl1pPr marL="342900" indent="-342900" algn="l" eaLnBrk="0" hangingPunct="0"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charset="0"/>
                        </a:defRPr>
                      </a:lvl1pPr>
                      <a:lvl2pPr marL="742950" indent="-285750" algn="l" eaLnBrk="0" hangingPunct="0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charset="0"/>
                        </a:defRPr>
                      </a:lvl2pPr>
                      <a:lvl3pPr marL="1143000" indent="-228600" algn="l" eaLnBrk="0" hangingPunct="0"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charset="0"/>
                        </a:defRPr>
                      </a:lvl3pPr>
                      <a:lvl4pPr marL="1600200" indent="-228600" algn="l" eaLnBrk="0" hangingPunct="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4pPr>
                      <a:lvl5pPr marL="2057400" indent="-228600" algn="l" eaLnBrk="0" hangingPunct="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9pPr>
                    </a:lstStyle>
                    <a:p>
                      <a:pPr marL="342900" marR="0" lvl="0" indent="-3429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altLang="cs-CZ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Anotace</a:t>
                      </a:r>
                      <a:endParaRPr kumimoji="0" lang="cs-CZ" altLang="cs-CZ" sz="1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marL="342900" indent="-342900" algn="l" eaLnBrk="0" hangingPunct="0"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charset="0"/>
                        </a:defRPr>
                      </a:lvl1pPr>
                      <a:lvl2pPr marL="742950" indent="-285750" algn="l" eaLnBrk="0" hangingPunct="0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charset="0"/>
                        </a:defRPr>
                      </a:lvl2pPr>
                      <a:lvl3pPr marL="1143000" indent="-228600" algn="l" eaLnBrk="0" hangingPunct="0"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charset="0"/>
                        </a:defRPr>
                      </a:lvl3pPr>
                      <a:lvl4pPr marL="1600200" indent="-228600" algn="l" eaLnBrk="0" hangingPunct="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4pPr>
                      <a:lvl5pPr marL="2057400" indent="-228600" algn="l" eaLnBrk="0" hangingPunct="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9pPr>
                    </a:lstStyle>
                    <a:p>
                      <a:pPr marL="342900" marR="0" lvl="0" indent="-3429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altLang="cs-CZ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- názorný výklad  nové látky a  okamžité procvičení</a:t>
                      </a:r>
                      <a:endParaRPr kumimoji="0" lang="cs-CZ" altLang="cs-CZ" sz="1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  <a:p>
                      <a:pPr marL="342900" marR="0" lvl="0" indent="-34290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altLang="cs-CZ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- prezentace</a:t>
                      </a:r>
                      <a:endParaRPr kumimoji="0" lang="cs-CZ" altLang="cs-CZ" sz="18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  <a:tr h="379413">
                <a:tc>
                  <a:txBody>
                    <a:bodyPr/>
                    <a:lstStyle>
                      <a:lvl1pPr marL="342900" indent="-342900" algn="l" eaLnBrk="0" hangingPunct="0"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charset="0"/>
                        </a:defRPr>
                      </a:lvl1pPr>
                      <a:lvl2pPr marL="742950" indent="-285750" algn="l" eaLnBrk="0" hangingPunct="0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charset="0"/>
                        </a:defRPr>
                      </a:lvl2pPr>
                      <a:lvl3pPr marL="1143000" indent="-228600" algn="l" eaLnBrk="0" hangingPunct="0"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charset="0"/>
                        </a:defRPr>
                      </a:lvl3pPr>
                      <a:lvl4pPr marL="1600200" indent="-228600" algn="l" eaLnBrk="0" hangingPunct="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4pPr>
                      <a:lvl5pPr marL="2057400" indent="-228600" algn="l" eaLnBrk="0" hangingPunct="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9pPr>
                    </a:lstStyle>
                    <a:p>
                      <a:pPr marL="342900" marR="0" lvl="0" indent="-3429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altLang="cs-CZ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Metodický pokyn</a:t>
                      </a:r>
                      <a:endParaRPr kumimoji="0" lang="cs-CZ" altLang="cs-CZ" sz="1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algn="l" eaLnBrk="0" hangingPunct="0"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charset="0"/>
                        </a:defRPr>
                      </a:lvl1pPr>
                      <a:lvl2pPr marL="742950" indent="-285750" algn="l" eaLnBrk="0" hangingPunct="0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charset="0"/>
                        </a:defRPr>
                      </a:lvl2pPr>
                      <a:lvl3pPr marL="1143000" indent="-228600" algn="l" eaLnBrk="0" hangingPunct="0"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charset="0"/>
                        </a:defRPr>
                      </a:lvl3pPr>
                      <a:lvl4pPr marL="1600200" indent="-228600" algn="l" eaLnBrk="0" hangingPunct="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4pPr>
                      <a:lvl5pPr marL="2057400" indent="-228600" algn="l" eaLnBrk="0" hangingPunct="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altLang="cs-CZ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výkladová prezentace na interaktivní tabuli nebo projektor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  <a:tr h="358775">
                <a:tc gridSpan="2">
                  <a:txBody>
                    <a:bodyPr/>
                    <a:lstStyle>
                      <a:lvl1pPr marL="342900" indent="-342900" algn="l" eaLnBrk="0" hangingPunct="0"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charset="0"/>
                        </a:defRPr>
                      </a:lvl1pPr>
                      <a:lvl2pPr marL="742950" indent="-285750" algn="l" eaLnBrk="0" hangingPunct="0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charset="0"/>
                        </a:defRPr>
                      </a:lvl2pPr>
                      <a:lvl3pPr marL="1143000" indent="-228600" algn="l" eaLnBrk="0" hangingPunct="0"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charset="0"/>
                        </a:defRPr>
                      </a:lvl3pPr>
                      <a:lvl4pPr marL="1600200" indent="-228600" algn="l" eaLnBrk="0" hangingPunct="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4pPr>
                      <a:lvl5pPr marL="2057400" indent="-228600" algn="l" eaLnBrk="0" hangingPunct="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9pPr>
                    </a:lstStyle>
                    <a:p>
                      <a:pPr marL="342900" marR="0" lvl="0" indent="-3429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altLang="cs-CZ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Pokud není uvedeno jinak, použitý materiál je z vlastních zdrojů autora</a:t>
                      </a:r>
                      <a:endParaRPr kumimoji="0" lang="cs-CZ" altLang="cs-CZ" sz="18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h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253389003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Nadpis 3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cs-CZ" dirty="0" smtClean="0"/>
              <a:t>Postup výpočtu vnitřních sil</a:t>
            </a:r>
            <a:endParaRPr lang="cs-CZ" dirty="0"/>
          </a:p>
        </p:txBody>
      </p:sp>
      <p:sp>
        <p:nvSpPr>
          <p:cNvPr id="5" name="Podnadpis 4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r>
              <a:rPr lang="cs-CZ" b="1" dirty="0" smtClean="0">
                <a:solidFill>
                  <a:srgbClr val="002060"/>
                </a:solidFill>
              </a:rPr>
              <a:t>Prostý nosník zatížený šikmými osamělými břemeny</a:t>
            </a:r>
            <a:endParaRPr lang="cs-CZ" b="1" dirty="0">
              <a:solidFill>
                <a:srgbClr val="00206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90516701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521460" y="274638"/>
            <a:ext cx="8165340" cy="544014"/>
          </a:xfrm>
        </p:spPr>
        <p:txBody>
          <a:bodyPr>
            <a:normAutofit fontScale="90000"/>
          </a:bodyPr>
          <a:lstStyle/>
          <a:p>
            <a:pPr algn="l"/>
            <a:r>
              <a:rPr lang="cs-CZ" dirty="0" smtClean="0"/>
              <a:t>Zadání příkladu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63792" y="818652"/>
            <a:ext cx="8528784" cy="6210828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cs-CZ" dirty="0" smtClean="0"/>
              <a:t>Prostý nosník délky 6 m je zatížen třemi osamělými silami F1, F2, F3</a:t>
            </a:r>
            <a:r>
              <a:rPr lang="cs-CZ" dirty="0"/>
              <a:t> </a:t>
            </a:r>
            <a:r>
              <a:rPr lang="cs-CZ" dirty="0" smtClean="0"/>
              <a:t>dle obrázku. </a:t>
            </a:r>
          </a:p>
          <a:p>
            <a:pPr marL="0" indent="0">
              <a:buNone/>
            </a:pPr>
            <a:r>
              <a:rPr lang="cs-CZ" dirty="0" smtClean="0"/>
              <a:t>					Na nosníku vypočtěte: 					reakce Az, Ay, Bz, 						posouvající síly V, 						přechodný průřez P.P., 					momenty M, 							normálové síly N.</a:t>
            </a:r>
          </a:p>
          <a:p>
            <a:pPr marL="0" indent="0">
              <a:buNone/>
            </a:pPr>
            <a:r>
              <a:rPr lang="cs-CZ" dirty="0"/>
              <a:t>	</a:t>
            </a:r>
            <a:r>
              <a:rPr lang="cs-CZ" dirty="0" smtClean="0"/>
              <a:t>				Velikosti vnitřních sil 						vyneste do obrazců.					</a:t>
            </a:r>
            <a:endParaRPr lang="cs-CZ" dirty="0"/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91496" y="2000864"/>
            <a:ext cx="3234818" cy="1263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301582335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61412" y="0"/>
            <a:ext cx="8982588" cy="908664"/>
          </a:xfrm>
        </p:spPr>
        <p:txBody>
          <a:bodyPr>
            <a:noAutofit/>
          </a:bodyPr>
          <a:lstStyle/>
          <a:p>
            <a:pPr algn="l"/>
            <a:r>
              <a:rPr lang="cs-CZ" sz="2400" dirty="0" smtClean="0"/>
              <a:t>1. Popis zadání a výpočet svislých a vodorovných složek jednotlivých sil</a:t>
            </a:r>
            <a:endParaRPr lang="cs-CZ" sz="2400" dirty="0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088688"/>
            <a:ext cx="3484716" cy="5037475"/>
          </a:xfrm>
        </p:spPr>
        <p:txBody>
          <a:bodyPr>
            <a:normAutofit fontScale="92500"/>
          </a:bodyPr>
          <a:lstStyle/>
          <a:p>
            <a:pPr marL="0" indent="0">
              <a:buNone/>
            </a:pPr>
            <a:r>
              <a:rPr lang="cs-CZ" dirty="0" smtClean="0"/>
              <a:t> </a:t>
            </a:r>
          </a:p>
          <a:p>
            <a:pPr marL="0" indent="0">
              <a:buNone/>
            </a:pPr>
            <a:endParaRPr lang="cs-CZ" dirty="0"/>
          </a:p>
          <a:p>
            <a:pPr marL="0" indent="0">
              <a:buNone/>
            </a:pPr>
            <a:endParaRPr lang="cs-CZ" dirty="0" smtClean="0"/>
          </a:p>
          <a:p>
            <a:pPr marL="0" indent="0">
              <a:buNone/>
            </a:pPr>
            <a:endParaRPr lang="cs-CZ" dirty="0"/>
          </a:p>
          <a:p>
            <a:pPr marL="0" indent="0">
              <a:buNone/>
            </a:pPr>
            <a:endParaRPr lang="cs-CZ" dirty="0" smtClean="0"/>
          </a:p>
          <a:p>
            <a:pPr marL="0" indent="0">
              <a:buNone/>
            </a:pPr>
            <a:endParaRPr lang="cs-CZ" dirty="0"/>
          </a:p>
          <a:p>
            <a:pPr marL="0" indent="0">
              <a:buNone/>
            </a:pPr>
            <a:endParaRPr lang="cs-CZ" dirty="0" smtClean="0"/>
          </a:p>
          <a:p>
            <a:pPr marL="0" indent="0">
              <a:buNone/>
            </a:pPr>
            <a:endParaRPr lang="cs-CZ" dirty="0"/>
          </a:p>
          <a:p>
            <a:pPr marL="0" indent="0">
              <a:buNone/>
            </a:pPr>
            <a:endParaRPr lang="cs-CZ" dirty="0"/>
          </a:p>
        </p:txBody>
      </p:sp>
      <mc:AlternateContent xmlns:mc="http://schemas.openxmlformats.org/markup-compatibility/2006">
        <mc:Choice xmlns:a14="http://schemas.microsoft.com/office/drawing/2010/main" Requires="a14">
          <p:sp>
            <p:nvSpPr>
              <p:cNvPr id="4" name="Zástupný symbol pro obsah 3"/>
              <p:cNvSpPr>
                <a:spLocks noGrp="1"/>
              </p:cNvSpPr>
              <p:nvPr>
                <p:ph sz="half" idx="2"/>
              </p:nvPr>
            </p:nvSpPr>
            <p:spPr>
              <a:xfrm>
                <a:off x="3761892" y="818652"/>
                <a:ext cx="5382107" cy="5307511"/>
              </a:xfrm>
            </p:spPr>
            <p:txBody>
              <a:bodyPr>
                <a:normAutofit fontScale="92500"/>
              </a:bodyPr>
              <a:lstStyle/>
              <a:p>
                <a:pPr marL="0" indent="0">
                  <a:buNone/>
                </a:pPr>
                <a:r>
                  <a:rPr lang="cs-CZ" dirty="0" smtClean="0"/>
                  <a:t>Popíšeme si body ve kterých nás zajímá velikost vnitřních sil -           v podporách a pod jednotlivými silami.</a:t>
                </a:r>
              </a:p>
              <a:p>
                <a:pPr marL="0" indent="0">
                  <a:buNone/>
                </a:pPr>
                <a:r>
                  <a:rPr lang="cs-CZ" dirty="0" smtClean="0"/>
                  <a:t>Dále si rozložíme šikmé síly na svislé a vodorovné složky.</a:t>
                </a:r>
              </a:p>
              <a:p>
                <a:pPr marL="0" indent="0">
                  <a:buNone/>
                </a:pPr>
                <a:r>
                  <a:rPr lang="cs-CZ" dirty="0" smtClean="0"/>
                  <a:t>F1z= </a:t>
                </a:r>
                <a:r>
                  <a:rPr lang="cs-CZ" dirty="0" smtClean="0"/>
                  <a:t>F1</a:t>
                </a:r>
                <a14:m>
                  <m:oMath xmlns:m="http://schemas.openxmlformats.org/officeDocument/2006/math">
                    <m:r>
                      <a:rPr lang="cs-CZ" b="0" i="0" smtClean="0">
                        <a:latin typeface="Cambria Math"/>
                        <a:ea typeface="Cambria Math"/>
                      </a:rPr>
                      <m:t> </m:t>
                    </m:r>
                    <m:r>
                      <a:rPr lang="cs-CZ" i="1" smtClean="0">
                        <a:latin typeface="Cambria Math"/>
                        <a:ea typeface="Cambria Math"/>
                      </a:rPr>
                      <m:t>∙</m:t>
                    </m:r>
                    <m:r>
                      <a:rPr lang="cs-CZ" b="0" i="1" smtClean="0">
                        <a:latin typeface="Cambria Math"/>
                        <a:ea typeface="Cambria Math"/>
                      </a:rPr>
                      <m:t> </m:t>
                    </m:r>
                  </m:oMath>
                </a14:m>
                <a:r>
                  <a:rPr lang="cs-CZ" dirty="0" smtClean="0"/>
                  <a:t>sin30</a:t>
                </a:r>
                <a:r>
                  <a:rPr lang="cs-CZ" dirty="0" smtClean="0"/>
                  <a:t>°=   6</a:t>
                </a:r>
                <a14:m>
                  <m:oMath xmlns:m="http://schemas.openxmlformats.org/officeDocument/2006/math">
                    <m:r>
                      <a:rPr lang="cs-CZ">
                        <a:latin typeface="Cambria Math"/>
                        <a:ea typeface="Cambria Math"/>
                      </a:rPr>
                      <m:t> </m:t>
                    </m:r>
                    <m:r>
                      <a:rPr lang="cs-CZ" i="1">
                        <a:latin typeface="Cambria Math"/>
                        <a:ea typeface="Cambria Math"/>
                      </a:rPr>
                      <m:t>∙ </m:t>
                    </m:r>
                  </m:oMath>
                </a14:m>
                <a:r>
                  <a:rPr lang="cs-CZ" dirty="0" smtClean="0"/>
                  <a:t>0,5= 	 3 kN</a:t>
                </a:r>
              </a:p>
              <a:p>
                <a:pPr marL="0" indent="0">
                  <a:buNone/>
                </a:pPr>
                <a:r>
                  <a:rPr lang="cs-CZ" dirty="0" smtClean="0"/>
                  <a:t>F1y= F1</a:t>
                </a:r>
                <a14:m>
                  <m:oMath xmlns:m="http://schemas.openxmlformats.org/officeDocument/2006/math">
                    <m:r>
                      <a:rPr lang="cs-CZ">
                        <a:latin typeface="Cambria Math"/>
                        <a:ea typeface="Cambria Math"/>
                      </a:rPr>
                      <m:t> </m:t>
                    </m:r>
                    <m:r>
                      <a:rPr lang="cs-CZ" i="1">
                        <a:latin typeface="Cambria Math"/>
                        <a:ea typeface="Cambria Math"/>
                      </a:rPr>
                      <m:t>∙ </m:t>
                    </m:r>
                  </m:oMath>
                </a14:m>
                <a:r>
                  <a:rPr lang="cs-CZ" dirty="0" smtClean="0"/>
                  <a:t>sin30°=   6</a:t>
                </a:r>
                <a14:m>
                  <m:oMath xmlns:m="http://schemas.openxmlformats.org/officeDocument/2006/math">
                    <m:r>
                      <a:rPr lang="cs-CZ">
                        <a:latin typeface="Cambria Math"/>
                        <a:ea typeface="Cambria Math"/>
                      </a:rPr>
                      <m:t> </m:t>
                    </m:r>
                    <m:r>
                      <a:rPr lang="cs-CZ" i="1">
                        <a:latin typeface="Cambria Math"/>
                        <a:ea typeface="Cambria Math"/>
                      </a:rPr>
                      <m:t>∙ </m:t>
                    </m:r>
                  </m:oMath>
                </a14:m>
                <a:r>
                  <a:rPr lang="cs-CZ" dirty="0" smtClean="0"/>
                  <a:t>0,866= 5,196 kN</a:t>
                </a:r>
              </a:p>
              <a:p>
                <a:pPr marL="0" indent="0">
                  <a:buNone/>
                </a:pPr>
                <a:r>
                  <a:rPr lang="cs-CZ" dirty="0" smtClean="0"/>
                  <a:t>F2z= F2</a:t>
                </a:r>
                <a14:m>
                  <m:oMath xmlns:m="http://schemas.openxmlformats.org/officeDocument/2006/math">
                    <m:r>
                      <a:rPr lang="cs-CZ">
                        <a:latin typeface="Cambria Math"/>
                        <a:ea typeface="Cambria Math"/>
                      </a:rPr>
                      <m:t> </m:t>
                    </m:r>
                    <m:r>
                      <a:rPr lang="cs-CZ" i="1">
                        <a:latin typeface="Cambria Math"/>
                        <a:ea typeface="Cambria Math"/>
                      </a:rPr>
                      <m:t>∙ </m:t>
                    </m:r>
                  </m:oMath>
                </a14:m>
                <a:r>
                  <a:rPr lang="cs-CZ" dirty="0" smtClean="0"/>
                  <a:t>sin45°= 10</a:t>
                </a:r>
                <a14:m>
                  <m:oMath xmlns:m="http://schemas.openxmlformats.org/officeDocument/2006/math">
                    <m:r>
                      <a:rPr lang="cs-CZ">
                        <a:latin typeface="Cambria Math"/>
                        <a:ea typeface="Cambria Math"/>
                      </a:rPr>
                      <m:t> </m:t>
                    </m:r>
                    <m:r>
                      <a:rPr lang="cs-CZ" i="1">
                        <a:latin typeface="Cambria Math"/>
                        <a:ea typeface="Cambria Math"/>
                      </a:rPr>
                      <m:t>∙ </m:t>
                    </m:r>
                  </m:oMath>
                </a14:m>
                <a:r>
                  <a:rPr lang="cs-CZ" dirty="0" smtClean="0"/>
                  <a:t>0,707= 7,07 </a:t>
                </a:r>
                <a:r>
                  <a:rPr lang="cs-CZ" dirty="0"/>
                  <a:t>kN</a:t>
                </a:r>
              </a:p>
              <a:p>
                <a:pPr marL="0" indent="0">
                  <a:buNone/>
                </a:pPr>
                <a:r>
                  <a:rPr lang="cs-CZ" dirty="0" smtClean="0"/>
                  <a:t>F2y</a:t>
                </a:r>
                <a:r>
                  <a:rPr lang="cs-CZ" dirty="0"/>
                  <a:t>= </a:t>
                </a:r>
                <a:r>
                  <a:rPr lang="cs-CZ" dirty="0" smtClean="0"/>
                  <a:t>F2</a:t>
                </a:r>
                <a14:m>
                  <m:oMath xmlns:m="http://schemas.openxmlformats.org/officeDocument/2006/math">
                    <m:r>
                      <a:rPr lang="cs-CZ">
                        <a:latin typeface="Cambria Math"/>
                        <a:ea typeface="Cambria Math"/>
                      </a:rPr>
                      <m:t> </m:t>
                    </m:r>
                    <m:r>
                      <a:rPr lang="cs-CZ" i="1">
                        <a:latin typeface="Cambria Math"/>
                        <a:ea typeface="Cambria Math"/>
                      </a:rPr>
                      <m:t>∙ </m:t>
                    </m:r>
                  </m:oMath>
                </a14:m>
                <a:r>
                  <a:rPr lang="cs-CZ" dirty="0" smtClean="0"/>
                  <a:t>sin45°= 10</a:t>
                </a:r>
                <a14:m>
                  <m:oMath xmlns:m="http://schemas.openxmlformats.org/officeDocument/2006/math">
                    <m:r>
                      <a:rPr lang="cs-CZ">
                        <a:latin typeface="Cambria Math"/>
                        <a:ea typeface="Cambria Math"/>
                      </a:rPr>
                      <m:t> </m:t>
                    </m:r>
                    <m:r>
                      <a:rPr lang="cs-CZ" i="1">
                        <a:latin typeface="Cambria Math"/>
                        <a:ea typeface="Cambria Math"/>
                      </a:rPr>
                      <m:t>∙ </m:t>
                    </m:r>
                  </m:oMath>
                </a14:m>
                <a:r>
                  <a:rPr lang="cs-CZ" dirty="0" smtClean="0"/>
                  <a:t>0,707= </a:t>
                </a:r>
                <a:r>
                  <a:rPr lang="cs-CZ" dirty="0"/>
                  <a:t>7,07</a:t>
                </a:r>
                <a:r>
                  <a:rPr lang="cs-CZ" dirty="0" smtClean="0"/>
                  <a:t> </a:t>
                </a:r>
                <a:r>
                  <a:rPr lang="cs-CZ" dirty="0"/>
                  <a:t>kN</a:t>
                </a:r>
              </a:p>
              <a:p>
                <a:pPr marL="0" indent="0">
                  <a:buNone/>
                </a:pPr>
                <a:r>
                  <a:rPr lang="cs-CZ" dirty="0" smtClean="0"/>
                  <a:t>F3z= F2</a:t>
                </a:r>
                <a14:m>
                  <m:oMath xmlns:m="http://schemas.openxmlformats.org/officeDocument/2006/math">
                    <m:r>
                      <a:rPr lang="cs-CZ">
                        <a:latin typeface="Cambria Math"/>
                        <a:ea typeface="Cambria Math"/>
                      </a:rPr>
                      <m:t> </m:t>
                    </m:r>
                    <m:r>
                      <a:rPr lang="cs-CZ" i="1">
                        <a:latin typeface="Cambria Math"/>
                        <a:ea typeface="Cambria Math"/>
                      </a:rPr>
                      <m:t>∙ </m:t>
                    </m:r>
                  </m:oMath>
                </a14:m>
                <a:r>
                  <a:rPr lang="cs-CZ" dirty="0" smtClean="0"/>
                  <a:t>sin60</a:t>
                </a:r>
                <a:r>
                  <a:rPr lang="cs-CZ" dirty="0"/>
                  <a:t>°= </a:t>
                </a:r>
                <a:r>
                  <a:rPr lang="cs-CZ" dirty="0" smtClean="0"/>
                  <a:t>12</a:t>
                </a:r>
                <a14:m>
                  <m:oMath xmlns:m="http://schemas.openxmlformats.org/officeDocument/2006/math">
                    <m:r>
                      <a:rPr lang="cs-CZ">
                        <a:latin typeface="Cambria Math"/>
                        <a:ea typeface="Cambria Math"/>
                      </a:rPr>
                      <m:t> </m:t>
                    </m:r>
                    <m:r>
                      <a:rPr lang="cs-CZ" i="1">
                        <a:latin typeface="Cambria Math"/>
                        <a:ea typeface="Cambria Math"/>
                      </a:rPr>
                      <m:t>∙ </m:t>
                    </m:r>
                  </m:oMath>
                </a14:m>
                <a:r>
                  <a:rPr lang="cs-CZ" dirty="0" smtClean="0"/>
                  <a:t>0,866=10,392 </a:t>
                </a:r>
                <a:r>
                  <a:rPr lang="cs-CZ" dirty="0"/>
                  <a:t>kN</a:t>
                </a:r>
              </a:p>
              <a:p>
                <a:pPr marL="0" indent="0">
                  <a:buNone/>
                </a:pPr>
                <a:r>
                  <a:rPr lang="cs-CZ" dirty="0" smtClean="0"/>
                  <a:t>F3y</a:t>
                </a:r>
                <a:r>
                  <a:rPr lang="cs-CZ" dirty="0"/>
                  <a:t>= </a:t>
                </a:r>
                <a:r>
                  <a:rPr lang="cs-CZ" dirty="0" smtClean="0"/>
                  <a:t>F2</a:t>
                </a:r>
                <a14:m>
                  <m:oMath xmlns:m="http://schemas.openxmlformats.org/officeDocument/2006/math">
                    <m:r>
                      <a:rPr lang="cs-CZ">
                        <a:latin typeface="Cambria Math"/>
                        <a:ea typeface="Cambria Math"/>
                      </a:rPr>
                      <m:t> </m:t>
                    </m:r>
                    <m:r>
                      <a:rPr lang="cs-CZ" i="1">
                        <a:latin typeface="Cambria Math"/>
                        <a:ea typeface="Cambria Math"/>
                      </a:rPr>
                      <m:t>∙ </m:t>
                    </m:r>
                  </m:oMath>
                </a14:m>
                <a:r>
                  <a:rPr lang="cs-CZ" dirty="0" smtClean="0"/>
                  <a:t>sin60</a:t>
                </a:r>
                <a:r>
                  <a:rPr lang="cs-CZ" dirty="0"/>
                  <a:t>°= </a:t>
                </a:r>
                <a:r>
                  <a:rPr lang="cs-CZ" dirty="0" smtClean="0"/>
                  <a:t>12</a:t>
                </a:r>
                <a14:m>
                  <m:oMath xmlns:m="http://schemas.openxmlformats.org/officeDocument/2006/math">
                    <m:r>
                      <a:rPr lang="cs-CZ">
                        <a:latin typeface="Cambria Math"/>
                        <a:ea typeface="Cambria Math"/>
                      </a:rPr>
                      <m:t> </m:t>
                    </m:r>
                    <m:r>
                      <a:rPr lang="cs-CZ" i="1">
                        <a:latin typeface="Cambria Math"/>
                        <a:ea typeface="Cambria Math"/>
                      </a:rPr>
                      <m:t>∙ </m:t>
                    </m:r>
                  </m:oMath>
                </a14:m>
                <a:r>
                  <a:rPr lang="cs-CZ" dirty="0" smtClean="0"/>
                  <a:t>0,5=      6 </a:t>
                </a:r>
                <a:r>
                  <a:rPr lang="cs-CZ" dirty="0"/>
                  <a:t>kN</a:t>
                </a:r>
              </a:p>
              <a:p>
                <a:pPr marL="0" indent="0">
                  <a:buNone/>
                </a:pPr>
                <a:endParaRPr lang="cs-CZ" dirty="0"/>
              </a:p>
            </p:txBody>
          </p:sp>
        </mc:Choice>
        <mc:Fallback>
          <p:sp>
            <p:nvSpPr>
              <p:cNvPr id="4" name="Zástupný symbol pro obsah 3"/>
              <p:cNvSpPr>
                <a:spLocks noGrp="1" noRot="1" noChangeAspect="1" noMove="1" noResize="1" noEditPoints="1" noAdjustHandles="1" noChangeArrowheads="1" noChangeShapeType="1" noTextEdit="1"/>
              </p:cNvSpPr>
              <p:nvPr>
                <p:ph sz="half" idx="2"/>
              </p:nvPr>
            </p:nvSpPr>
            <p:spPr>
              <a:xfrm>
                <a:off x="3761892" y="818652"/>
                <a:ext cx="5382107" cy="5307511"/>
              </a:xfrm>
              <a:blipFill rotWithShape="1">
                <a:blip r:embed="rId2"/>
                <a:stretch>
                  <a:fillRect l="-1925" t="-918" r="-793"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p:pic>
        <p:nvPicPr>
          <p:cNvPr id="8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31448" y="777344"/>
            <a:ext cx="3234818" cy="1263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2050" name="Picture 2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2168832"/>
            <a:ext cx="3840813" cy="14936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42231152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61412" y="0"/>
            <a:ext cx="8982588" cy="908664"/>
          </a:xfrm>
        </p:spPr>
        <p:txBody>
          <a:bodyPr>
            <a:noAutofit/>
          </a:bodyPr>
          <a:lstStyle/>
          <a:p>
            <a:pPr algn="l"/>
            <a:r>
              <a:rPr lang="cs-CZ" sz="2400" dirty="0"/>
              <a:t>2. Výpočet reakcí Az, Ay, Bz</a:t>
            </a:r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87522" y="1074240"/>
            <a:ext cx="3484716" cy="5037475"/>
          </a:xfrm>
        </p:spPr>
        <p:txBody>
          <a:bodyPr>
            <a:normAutofit fontScale="62500" lnSpcReduction="20000"/>
          </a:bodyPr>
          <a:lstStyle/>
          <a:p>
            <a:pPr marL="0" indent="0">
              <a:buNone/>
            </a:pPr>
            <a:r>
              <a:rPr lang="cs-CZ" dirty="0" smtClean="0"/>
              <a:t> </a:t>
            </a:r>
          </a:p>
          <a:p>
            <a:pPr marL="0" indent="0">
              <a:buNone/>
            </a:pPr>
            <a:endParaRPr lang="cs-CZ" dirty="0"/>
          </a:p>
          <a:p>
            <a:pPr marL="0" indent="0">
              <a:buNone/>
            </a:pPr>
            <a:endParaRPr lang="cs-CZ" dirty="0" smtClean="0"/>
          </a:p>
          <a:p>
            <a:pPr marL="0" indent="0">
              <a:buNone/>
            </a:pPr>
            <a:endParaRPr lang="cs-CZ" dirty="0" smtClean="0"/>
          </a:p>
          <a:p>
            <a:pPr marL="0" indent="0">
              <a:buNone/>
            </a:pPr>
            <a:endParaRPr lang="cs-CZ" dirty="0"/>
          </a:p>
          <a:p>
            <a:pPr marL="0" indent="0">
              <a:buNone/>
            </a:pPr>
            <a:endParaRPr lang="cs-CZ" dirty="0" smtClean="0"/>
          </a:p>
          <a:p>
            <a:pPr marL="0" indent="0">
              <a:buNone/>
            </a:pPr>
            <a:r>
              <a:rPr lang="cs-CZ" dirty="0" smtClean="0"/>
              <a:t>F1z=  </a:t>
            </a:r>
            <a:r>
              <a:rPr lang="cs-CZ" dirty="0"/>
              <a:t>3 kN</a:t>
            </a:r>
          </a:p>
          <a:p>
            <a:pPr marL="0" indent="0">
              <a:buNone/>
            </a:pPr>
            <a:r>
              <a:rPr lang="cs-CZ" dirty="0"/>
              <a:t>F1y=  5,196 kN</a:t>
            </a:r>
          </a:p>
          <a:p>
            <a:pPr marL="0" indent="0">
              <a:buNone/>
            </a:pPr>
            <a:r>
              <a:rPr lang="cs-CZ" dirty="0" smtClean="0"/>
              <a:t>F2z=  </a:t>
            </a:r>
            <a:r>
              <a:rPr lang="cs-CZ" dirty="0"/>
              <a:t>7,07 kN</a:t>
            </a:r>
          </a:p>
          <a:p>
            <a:pPr marL="0" indent="0">
              <a:buNone/>
            </a:pPr>
            <a:r>
              <a:rPr lang="cs-CZ" dirty="0"/>
              <a:t>F2y=  7,07 kN</a:t>
            </a:r>
          </a:p>
          <a:p>
            <a:pPr marL="0" indent="0">
              <a:buNone/>
            </a:pPr>
            <a:r>
              <a:rPr lang="cs-CZ" dirty="0" smtClean="0"/>
              <a:t>F3z= </a:t>
            </a:r>
            <a:r>
              <a:rPr lang="cs-CZ" dirty="0"/>
              <a:t>10,392 kN</a:t>
            </a:r>
          </a:p>
          <a:p>
            <a:pPr marL="0" indent="0">
              <a:buNone/>
            </a:pPr>
            <a:r>
              <a:rPr lang="cs-CZ" dirty="0"/>
              <a:t>F3y=  6 kN</a:t>
            </a:r>
          </a:p>
          <a:p>
            <a:pPr marL="0" indent="0">
              <a:buNone/>
            </a:pPr>
            <a:endParaRPr lang="cs-CZ" dirty="0"/>
          </a:p>
        </p:txBody>
      </p:sp>
      <mc:AlternateContent xmlns:mc="http://schemas.openxmlformats.org/markup-compatibility/2006">
        <mc:Choice xmlns:a14="http://schemas.microsoft.com/office/drawing/2010/main" Requires="a14">
          <p:sp>
            <p:nvSpPr>
              <p:cNvPr id="4" name="Zástupný symbol pro obsah 3"/>
              <p:cNvSpPr>
                <a:spLocks noGrp="1"/>
              </p:cNvSpPr>
              <p:nvPr>
                <p:ph sz="half" idx="2"/>
              </p:nvPr>
            </p:nvSpPr>
            <p:spPr>
              <a:xfrm>
                <a:off x="3761892" y="818652"/>
                <a:ext cx="5382107" cy="5307511"/>
              </a:xfrm>
            </p:spPr>
            <p:txBody>
              <a:bodyPr>
                <a:normAutofit fontScale="62500" lnSpcReduction="20000"/>
              </a:bodyPr>
              <a:lstStyle/>
              <a:p>
                <a:pPr marL="0" indent="0">
                  <a:buNone/>
                </a:pPr>
                <a:r>
                  <a:rPr lang="cs-CZ" dirty="0" smtClean="0"/>
                  <a:t>a: </a:t>
                </a:r>
                <a:r>
                  <a:rPr lang="cs-CZ" sz="2600" dirty="0" smtClean="0"/>
                  <a:t>F1z</a:t>
                </a:r>
                <a14:m>
                  <m:oMath xmlns:m="http://schemas.openxmlformats.org/officeDocument/2006/math">
                    <m:r>
                      <a:rPr lang="cs-CZ" sz="1600">
                        <a:latin typeface="Cambria Math"/>
                        <a:ea typeface="Cambria Math"/>
                      </a:rPr>
                      <m:t> </m:t>
                    </m:r>
                    <m:r>
                      <a:rPr lang="cs-CZ" sz="1600" i="1">
                        <a:latin typeface="Cambria Math"/>
                        <a:ea typeface="Cambria Math"/>
                      </a:rPr>
                      <m:t>∙ </m:t>
                    </m:r>
                  </m:oMath>
                </a14:m>
                <a:r>
                  <a:rPr lang="cs-CZ" sz="2600" dirty="0" smtClean="0"/>
                  <a:t>2 + F2z</a:t>
                </a:r>
                <a14:m>
                  <m:oMath xmlns:m="http://schemas.openxmlformats.org/officeDocument/2006/math">
                    <m:r>
                      <a:rPr lang="cs-CZ" sz="1600">
                        <a:latin typeface="Cambria Math"/>
                        <a:ea typeface="Cambria Math"/>
                      </a:rPr>
                      <m:t> </m:t>
                    </m:r>
                    <m:r>
                      <a:rPr lang="cs-CZ" sz="1600" i="1">
                        <a:latin typeface="Cambria Math"/>
                        <a:ea typeface="Cambria Math"/>
                      </a:rPr>
                      <m:t>∙ </m:t>
                    </m:r>
                  </m:oMath>
                </a14:m>
                <a:r>
                  <a:rPr lang="cs-CZ" sz="2600" dirty="0" smtClean="0"/>
                  <a:t>(2+1,5)+F3z</a:t>
                </a:r>
                <a14:m>
                  <m:oMath xmlns:m="http://schemas.openxmlformats.org/officeDocument/2006/math">
                    <m:r>
                      <a:rPr lang="cs-CZ" sz="1600">
                        <a:latin typeface="Cambria Math"/>
                        <a:ea typeface="Cambria Math"/>
                      </a:rPr>
                      <m:t> </m:t>
                    </m:r>
                    <m:r>
                      <a:rPr lang="cs-CZ" sz="1600" i="1">
                        <a:latin typeface="Cambria Math"/>
                        <a:ea typeface="Cambria Math"/>
                      </a:rPr>
                      <m:t>∙ </m:t>
                    </m:r>
                  </m:oMath>
                </a14:m>
                <a:r>
                  <a:rPr lang="cs-CZ" sz="2600" dirty="0" smtClean="0"/>
                  <a:t>(2+1,5+1,5)</a:t>
                </a:r>
              </a:p>
              <a:p>
                <a:pPr marL="0" indent="0">
                  <a:buNone/>
                </a:pPr>
                <a:r>
                  <a:rPr lang="cs-CZ" sz="2600" dirty="0"/>
                  <a:t> </a:t>
                </a:r>
                <a:r>
                  <a:rPr lang="cs-CZ" sz="2600" dirty="0" smtClean="0"/>
                  <a:t>    -Bz</a:t>
                </a:r>
                <a14:m>
                  <m:oMath xmlns:m="http://schemas.openxmlformats.org/officeDocument/2006/math">
                    <m:r>
                      <a:rPr lang="cs-CZ" sz="1600">
                        <a:latin typeface="Cambria Math"/>
                        <a:ea typeface="Cambria Math"/>
                      </a:rPr>
                      <m:t> </m:t>
                    </m:r>
                    <m:r>
                      <a:rPr lang="cs-CZ" sz="1600" i="1">
                        <a:latin typeface="Cambria Math"/>
                        <a:ea typeface="Cambria Math"/>
                      </a:rPr>
                      <m:t>∙ </m:t>
                    </m:r>
                  </m:oMath>
                </a14:m>
                <a:r>
                  <a:rPr lang="cs-CZ" sz="2600" dirty="0"/>
                  <a:t>(</a:t>
                </a:r>
                <a:r>
                  <a:rPr lang="cs-CZ" sz="2600" dirty="0" smtClean="0"/>
                  <a:t>2+1,5+1,5+1) </a:t>
                </a:r>
                <a:r>
                  <a:rPr lang="cs-CZ" sz="2600" dirty="0"/>
                  <a:t>= 0</a:t>
                </a:r>
              </a:p>
              <a:p>
                <a:pPr marL="0" indent="0">
                  <a:buNone/>
                </a:pPr>
                <a:r>
                  <a:rPr lang="cs-CZ" dirty="0"/>
                  <a:t>   </a:t>
                </a:r>
                <a:r>
                  <a:rPr lang="cs-CZ" dirty="0" smtClean="0"/>
                  <a:t> </a:t>
                </a:r>
                <a:r>
                  <a:rPr lang="cs-CZ" dirty="0" smtClean="0">
                    <a:solidFill>
                      <a:srgbClr val="FF0000"/>
                    </a:solidFill>
                  </a:rPr>
                  <a:t>Bz </a:t>
                </a:r>
                <a:r>
                  <a:rPr lang="cs-CZ" dirty="0">
                    <a:solidFill>
                      <a:srgbClr val="FF0000"/>
                    </a:solidFill>
                  </a:rPr>
                  <a:t>= </a:t>
                </a:r>
                <a14:m>
                  <m:oMath xmlns:m="http://schemas.openxmlformats.org/officeDocument/2006/math">
                    <m:f>
                      <m:fPr>
                        <m:ctrlPr>
                          <a:rPr lang="cs-CZ" i="1">
                            <a:latin typeface="Cambria Math"/>
                          </a:rPr>
                        </m:ctrlPr>
                      </m:fPr>
                      <m:num>
                        <m:r>
                          <a:rPr lang="cs-CZ" i="1">
                            <a:latin typeface="Cambria Math"/>
                          </a:rPr>
                          <m:t>𝐹</m:t>
                        </m:r>
                        <m:r>
                          <a:rPr lang="cs-CZ" i="1">
                            <a:latin typeface="Cambria Math"/>
                          </a:rPr>
                          <m:t>1</m:t>
                        </m:r>
                        <m:r>
                          <a:rPr lang="cs-CZ" b="0" i="1" smtClean="0">
                            <a:latin typeface="Cambria Math"/>
                          </a:rPr>
                          <m:t>𝑧</m:t>
                        </m:r>
                        <m:r>
                          <a:rPr lang="cs-CZ" i="1">
                            <a:latin typeface="Cambria Math"/>
                            <a:ea typeface="Cambria Math"/>
                          </a:rPr>
                          <m:t>∙</m:t>
                        </m:r>
                        <m:r>
                          <a:rPr lang="cs-CZ" i="1">
                            <a:latin typeface="Cambria Math"/>
                          </a:rPr>
                          <m:t>2</m:t>
                        </m:r>
                        <m:r>
                          <a:rPr lang="cs-CZ" b="0" i="1" smtClean="0">
                            <a:latin typeface="Cambria Math"/>
                          </a:rPr>
                          <m:t>+</m:t>
                        </m:r>
                        <m:r>
                          <a:rPr lang="cs-CZ" b="0" i="1" smtClean="0">
                            <a:latin typeface="Cambria Math"/>
                          </a:rPr>
                          <m:t>𝐹</m:t>
                        </m:r>
                        <m:r>
                          <a:rPr lang="cs-CZ" b="0" i="1" smtClean="0">
                            <a:latin typeface="Cambria Math"/>
                          </a:rPr>
                          <m:t>2</m:t>
                        </m:r>
                        <m:r>
                          <a:rPr lang="cs-CZ" b="0" i="1" smtClean="0">
                            <a:latin typeface="Cambria Math"/>
                          </a:rPr>
                          <m:t>𝑧</m:t>
                        </m:r>
                        <m:r>
                          <a:rPr lang="cs-CZ" i="1">
                            <a:latin typeface="Cambria Math"/>
                            <a:ea typeface="Cambria Math"/>
                          </a:rPr>
                          <m:t>∙</m:t>
                        </m:r>
                        <m:r>
                          <a:rPr lang="cs-CZ" b="0" i="1" smtClean="0">
                            <a:latin typeface="Cambria Math"/>
                          </a:rPr>
                          <m:t>3,5+</m:t>
                        </m:r>
                        <m:r>
                          <a:rPr lang="cs-CZ" b="0" i="1" smtClean="0">
                            <a:latin typeface="Cambria Math"/>
                          </a:rPr>
                          <m:t>𝐹</m:t>
                        </m:r>
                        <m:r>
                          <a:rPr lang="cs-CZ" b="0" i="1" smtClean="0">
                            <a:latin typeface="Cambria Math"/>
                          </a:rPr>
                          <m:t>3</m:t>
                        </m:r>
                        <m:r>
                          <a:rPr lang="cs-CZ" b="0" i="1" smtClean="0">
                            <a:latin typeface="Cambria Math"/>
                          </a:rPr>
                          <m:t>𝑧</m:t>
                        </m:r>
                        <m:r>
                          <a:rPr lang="cs-CZ" i="1">
                            <a:latin typeface="Cambria Math"/>
                            <a:ea typeface="Cambria Math"/>
                          </a:rPr>
                          <m:t>∙</m:t>
                        </m:r>
                        <m:r>
                          <a:rPr lang="cs-CZ" b="0" i="1" smtClean="0">
                            <a:latin typeface="Cambria Math"/>
                          </a:rPr>
                          <m:t>5</m:t>
                        </m:r>
                      </m:num>
                      <m:den>
                        <m:r>
                          <a:rPr lang="cs-CZ" b="0" i="1" smtClean="0">
                            <a:latin typeface="Cambria Math"/>
                          </a:rPr>
                          <m:t>6</m:t>
                        </m:r>
                      </m:den>
                    </m:f>
                  </m:oMath>
                </a14:m>
                <a:r>
                  <a:rPr lang="cs-CZ" dirty="0"/>
                  <a:t> = </a:t>
                </a:r>
                <a:endParaRPr lang="cs-CZ" dirty="0" smtClean="0"/>
              </a:p>
              <a:p>
                <a:pPr marL="0" indent="0">
                  <a:buNone/>
                </a:pPr>
                <a:r>
                  <a:rPr lang="cs-CZ" dirty="0" smtClean="0">
                    <a:solidFill>
                      <a:srgbClr val="FF0000"/>
                    </a:solidFill>
                  </a:rPr>
                  <a:t>    Bz </a:t>
                </a:r>
                <a:r>
                  <a:rPr lang="cs-CZ" dirty="0">
                    <a:solidFill>
                      <a:srgbClr val="FF0000"/>
                    </a:solidFill>
                  </a:rPr>
                  <a:t>= </a:t>
                </a:r>
                <a14:m>
                  <m:oMath xmlns:m="http://schemas.openxmlformats.org/officeDocument/2006/math">
                    <m:f>
                      <m:fPr>
                        <m:ctrlPr>
                          <a:rPr lang="cs-CZ" i="1">
                            <a:latin typeface="Cambria Math"/>
                          </a:rPr>
                        </m:ctrlPr>
                      </m:fPr>
                      <m:num>
                        <m:r>
                          <a:rPr lang="cs-CZ" b="0" i="1" smtClean="0">
                            <a:latin typeface="Cambria Math"/>
                          </a:rPr>
                          <m:t>3</m:t>
                        </m:r>
                        <m:r>
                          <a:rPr lang="cs-CZ" i="1">
                            <a:latin typeface="Cambria Math"/>
                            <a:ea typeface="Cambria Math"/>
                          </a:rPr>
                          <m:t>∙</m:t>
                        </m:r>
                        <m:r>
                          <a:rPr lang="cs-CZ" i="1">
                            <a:latin typeface="Cambria Math"/>
                          </a:rPr>
                          <m:t>2</m:t>
                        </m:r>
                        <m:r>
                          <a:rPr lang="cs-CZ" b="0" i="1" smtClean="0">
                            <a:latin typeface="Cambria Math"/>
                          </a:rPr>
                          <m:t>+7,07</m:t>
                        </m:r>
                        <m:r>
                          <a:rPr lang="cs-CZ" i="1">
                            <a:latin typeface="Cambria Math"/>
                            <a:ea typeface="Cambria Math"/>
                          </a:rPr>
                          <m:t>∙</m:t>
                        </m:r>
                        <m:r>
                          <a:rPr lang="cs-CZ" b="0" i="1" smtClean="0">
                            <a:latin typeface="Cambria Math"/>
                          </a:rPr>
                          <m:t>3,5+10,392</m:t>
                        </m:r>
                        <m:r>
                          <a:rPr lang="cs-CZ" i="1">
                            <a:latin typeface="Cambria Math"/>
                            <a:ea typeface="Cambria Math"/>
                          </a:rPr>
                          <m:t>∙</m:t>
                        </m:r>
                        <m:r>
                          <a:rPr lang="cs-CZ" b="0" i="1" smtClean="0">
                            <a:latin typeface="Cambria Math"/>
                          </a:rPr>
                          <m:t>5</m:t>
                        </m:r>
                      </m:num>
                      <m:den>
                        <m:r>
                          <a:rPr lang="cs-CZ" b="0" i="1" smtClean="0">
                            <a:latin typeface="Cambria Math"/>
                          </a:rPr>
                          <m:t>6</m:t>
                        </m:r>
                      </m:den>
                    </m:f>
                  </m:oMath>
                </a14:m>
                <a:r>
                  <a:rPr lang="cs-CZ" dirty="0"/>
                  <a:t> = </a:t>
                </a:r>
                <a:endParaRPr lang="cs-CZ" dirty="0" smtClean="0"/>
              </a:p>
              <a:p>
                <a:pPr marL="0" indent="0">
                  <a:buNone/>
                </a:pPr>
                <a:r>
                  <a:rPr lang="cs-CZ" dirty="0">
                    <a:solidFill>
                      <a:srgbClr val="FF0000"/>
                    </a:solidFill>
                  </a:rPr>
                  <a:t> </a:t>
                </a:r>
                <a:r>
                  <a:rPr lang="cs-CZ" dirty="0" smtClean="0">
                    <a:solidFill>
                      <a:srgbClr val="FF0000"/>
                    </a:solidFill>
                  </a:rPr>
                  <a:t>   Bz </a:t>
                </a:r>
                <a:r>
                  <a:rPr lang="cs-CZ" dirty="0">
                    <a:solidFill>
                      <a:srgbClr val="FF0000"/>
                    </a:solidFill>
                  </a:rPr>
                  <a:t>= </a:t>
                </a:r>
                <a14:m>
                  <m:oMath xmlns:m="http://schemas.openxmlformats.org/officeDocument/2006/math">
                    <m:f>
                      <m:fPr>
                        <m:ctrlPr>
                          <a:rPr lang="cs-CZ" i="1">
                            <a:latin typeface="Cambria Math"/>
                          </a:rPr>
                        </m:ctrlPr>
                      </m:fPr>
                      <m:num>
                        <m:r>
                          <a:rPr lang="cs-CZ" b="0" i="1" smtClean="0">
                            <a:latin typeface="Cambria Math"/>
                          </a:rPr>
                          <m:t>6</m:t>
                        </m:r>
                        <m:r>
                          <a:rPr lang="cs-CZ" i="1">
                            <a:latin typeface="Cambria Math"/>
                          </a:rPr>
                          <m:t>+</m:t>
                        </m:r>
                        <m:r>
                          <a:rPr lang="cs-CZ" b="0" i="1" smtClean="0">
                            <a:latin typeface="Cambria Math"/>
                          </a:rPr>
                          <m:t>24,745</m:t>
                        </m:r>
                        <m:r>
                          <a:rPr lang="cs-CZ" i="1">
                            <a:latin typeface="Cambria Math"/>
                          </a:rPr>
                          <m:t>+</m:t>
                        </m:r>
                        <m:r>
                          <a:rPr lang="cs-CZ" b="0" i="1" smtClean="0">
                            <a:latin typeface="Cambria Math"/>
                          </a:rPr>
                          <m:t>51</m:t>
                        </m:r>
                        <m:r>
                          <a:rPr lang="cs-CZ" i="1">
                            <a:latin typeface="Cambria Math"/>
                          </a:rPr>
                          <m:t>,9</m:t>
                        </m:r>
                        <m:r>
                          <a:rPr lang="cs-CZ" b="0" i="1" smtClean="0">
                            <a:latin typeface="Cambria Math"/>
                          </a:rPr>
                          <m:t>6</m:t>
                        </m:r>
                      </m:num>
                      <m:den>
                        <m:r>
                          <a:rPr lang="cs-CZ" i="1">
                            <a:latin typeface="Cambria Math"/>
                          </a:rPr>
                          <m:t>6</m:t>
                        </m:r>
                      </m:den>
                    </m:f>
                  </m:oMath>
                </a14:m>
                <a:r>
                  <a:rPr lang="cs-CZ" dirty="0"/>
                  <a:t> = </a:t>
                </a:r>
                <a14:m>
                  <m:oMath xmlns:m="http://schemas.openxmlformats.org/officeDocument/2006/math">
                    <m:f>
                      <m:fPr>
                        <m:ctrlPr>
                          <a:rPr lang="cs-CZ" i="1">
                            <a:latin typeface="Cambria Math"/>
                          </a:rPr>
                        </m:ctrlPr>
                      </m:fPr>
                      <m:num>
                        <m:r>
                          <a:rPr lang="cs-CZ" b="0" i="1" smtClean="0">
                            <a:latin typeface="Cambria Math"/>
                          </a:rPr>
                          <m:t>82,705</m:t>
                        </m:r>
                      </m:num>
                      <m:den>
                        <m:r>
                          <a:rPr lang="cs-CZ" b="0" i="1" smtClean="0">
                            <a:latin typeface="Cambria Math"/>
                          </a:rPr>
                          <m:t>6</m:t>
                        </m:r>
                      </m:den>
                    </m:f>
                  </m:oMath>
                </a14:m>
                <a:r>
                  <a:rPr lang="cs-CZ" dirty="0"/>
                  <a:t> = </a:t>
                </a:r>
                <a:r>
                  <a:rPr lang="cs-CZ" u="sng" dirty="0" smtClean="0">
                    <a:solidFill>
                      <a:srgbClr val="FF0000"/>
                    </a:solidFill>
                  </a:rPr>
                  <a:t>13,784 </a:t>
                </a:r>
                <a:r>
                  <a:rPr lang="cs-CZ" u="sng" dirty="0">
                    <a:solidFill>
                      <a:srgbClr val="FF0000"/>
                    </a:solidFill>
                  </a:rPr>
                  <a:t>kN</a:t>
                </a:r>
              </a:p>
              <a:p>
                <a:pPr marL="0" indent="0">
                  <a:buNone/>
                </a:pPr>
                <a:r>
                  <a:rPr lang="cs-CZ" dirty="0"/>
                  <a:t>    Az </a:t>
                </a:r>
                <a:r>
                  <a:rPr lang="cs-CZ" dirty="0" smtClean="0"/>
                  <a:t>- F1z - F2z - F3z </a:t>
                </a:r>
                <a:r>
                  <a:rPr lang="cs-CZ" dirty="0"/>
                  <a:t>+ Bz = 0</a:t>
                </a:r>
              </a:p>
              <a:p>
                <a:pPr marL="0" indent="0">
                  <a:buNone/>
                </a:pPr>
                <a:r>
                  <a:rPr lang="cs-CZ" dirty="0"/>
                  <a:t>    </a:t>
                </a:r>
                <a:r>
                  <a:rPr lang="cs-CZ" dirty="0">
                    <a:solidFill>
                      <a:srgbClr val="FF0000"/>
                    </a:solidFill>
                  </a:rPr>
                  <a:t>Az</a:t>
                </a:r>
                <a:r>
                  <a:rPr lang="cs-CZ" dirty="0"/>
                  <a:t> </a:t>
                </a:r>
                <a:r>
                  <a:rPr lang="cs-CZ" dirty="0">
                    <a:solidFill>
                      <a:srgbClr val="FF0000"/>
                    </a:solidFill>
                  </a:rPr>
                  <a:t>=</a:t>
                </a:r>
                <a:r>
                  <a:rPr lang="cs-CZ" dirty="0"/>
                  <a:t> </a:t>
                </a:r>
                <a:r>
                  <a:rPr lang="cs-CZ" dirty="0" smtClean="0"/>
                  <a:t>F1z + F2z + F3z - </a:t>
                </a:r>
                <a:r>
                  <a:rPr lang="cs-CZ" dirty="0"/>
                  <a:t>Bz </a:t>
                </a:r>
                <a:r>
                  <a:rPr lang="cs-CZ" dirty="0" smtClean="0"/>
                  <a:t>=</a:t>
                </a:r>
              </a:p>
              <a:p>
                <a:pPr marL="0" indent="0">
                  <a:buNone/>
                </a:pPr>
                <a:r>
                  <a:rPr lang="cs-CZ" dirty="0"/>
                  <a:t> </a:t>
                </a:r>
                <a:r>
                  <a:rPr lang="cs-CZ" dirty="0" smtClean="0"/>
                  <a:t>   </a:t>
                </a:r>
                <a:r>
                  <a:rPr lang="cs-CZ" dirty="0" smtClean="0">
                    <a:solidFill>
                      <a:srgbClr val="FF0000"/>
                    </a:solidFill>
                  </a:rPr>
                  <a:t>Az</a:t>
                </a:r>
                <a:r>
                  <a:rPr lang="cs-CZ" dirty="0" smtClean="0"/>
                  <a:t> </a:t>
                </a:r>
                <a:r>
                  <a:rPr lang="cs-CZ" dirty="0" smtClean="0">
                    <a:solidFill>
                      <a:srgbClr val="FF0000"/>
                    </a:solidFill>
                  </a:rPr>
                  <a:t>=</a:t>
                </a:r>
                <a:r>
                  <a:rPr lang="cs-CZ" dirty="0" smtClean="0"/>
                  <a:t> 3 + 7,07 + 10,392 – 13,784 </a:t>
                </a:r>
                <a:r>
                  <a:rPr lang="cs-CZ" dirty="0"/>
                  <a:t>= </a:t>
                </a:r>
                <a:r>
                  <a:rPr lang="cs-CZ" u="sng" dirty="0" smtClean="0">
                    <a:solidFill>
                      <a:srgbClr val="FF0000"/>
                    </a:solidFill>
                  </a:rPr>
                  <a:t>6,678 </a:t>
                </a:r>
                <a:r>
                  <a:rPr lang="cs-CZ" u="sng" dirty="0">
                    <a:solidFill>
                      <a:srgbClr val="FF0000"/>
                    </a:solidFill>
                  </a:rPr>
                  <a:t>kN</a:t>
                </a:r>
              </a:p>
              <a:p>
                <a:pPr marL="0" indent="0">
                  <a:buNone/>
                </a:pPr>
                <a:r>
                  <a:rPr lang="cs-CZ" dirty="0"/>
                  <a:t>    </a:t>
                </a:r>
                <a:r>
                  <a:rPr lang="cs-CZ" dirty="0" smtClean="0"/>
                  <a:t>Ay + F1y – F2y + F3y = 0</a:t>
                </a:r>
              </a:p>
              <a:p>
                <a:pPr marL="0" indent="0">
                  <a:buNone/>
                </a:pPr>
                <a:r>
                  <a:rPr lang="cs-CZ" dirty="0" smtClean="0">
                    <a:solidFill>
                      <a:srgbClr val="FF0000"/>
                    </a:solidFill>
                  </a:rPr>
                  <a:t>    Ay </a:t>
                </a:r>
                <a:r>
                  <a:rPr lang="cs-CZ" dirty="0">
                    <a:solidFill>
                      <a:srgbClr val="FF0000"/>
                    </a:solidFill>
                  </a:rPr>
                  <a:t>= </a:t>
                </a:r>
                <a:r>
                  <a:rPr lang="cs-CZ" dirty="0" smtClean="0">
                    <a:solidFill>
                      <a:srgbClr val="FF0000"/>
                    </a:solidFill>
                  </a:rPr>
                  <a:t>- F1y + F2y – F3y = </a:t>
                </a:r>
              </a:p>
              <a:p>
                <a:pPr marL="0" indent="0">
                  <a:buNone/>
                </a:pPr>
                <a:r>
                  <a:rPr lang="cs-CZ" dirty="0" smtClean="0">
                    <a:solidFill>
                      <a:srgbClr val="FF0000"/>
                    </a:solidFill>
                  </a:rPr>
                  <a:t>    </a:t>
                </a:r>
                <a:r>
                  <a:rPr lang="cs-CZ" dirty="0">
                    <a:solidFill>
                      <a:srgbClr val="FF0000"/>
                    </a:solidFill>
                  </a:rPr>
                  <a:t>Ay = </a:t>
                </a:r>
                <a:r>
                  <a:rPr lang="cs-CZ" dirty="0" smtClean="0">
                    <a:solidFill>
                      <a:srgbClr val="FF0000"/>
                    </a:solidFill>
                  </a:rPr>
                  <a:t>- 5,196 + 7,07 – 6 = </a:t>
                </a:r>
                <a:r>
                  <a:rPr lang="cs-CZ" u="sng" dirty="0" smtClean="0">
                    <a:solidFill>
                      <a:srgbClr val="FF0000"/>
                    </a:solidFill>
                  </a:rPr>
                  <a:t>- 4,126 kN</a:t>
                </a:r>
              </a:p>
              <a:p>
                <a:pPr marL="0" indent="0">
                  <a:buNone/>
                </a:pPr>
                <a:endParaRPr lang="cs-CZ" dirty="0" smtClean="0"/>
              </a:p>
              <a:p>
                <a:pPr marL="0" indent="0">
                  <a:buNone/>
                </a:pPr>
                <a:r>
                  <a:rPr lang="cs-CZ" dirty="0" smtClean="0"/>
                  <a:t>Svislá reakce v levé podpoře Az = 6,678 kN a směřuje nahoru. V pravé Bz = 13,784 kN a také směřuje nahoru. Vodorovná reakce Ay je veliká 4,126 kN a směřuje doleva (záporné znaménko ukazuje, že směřuje naopak než jsme odhadovali).</a:t>
                </a:r>
              </a:p>
              <a:p>
                <a:pPr marL="0" indent="0">
                  <a:buNone/>
                </a:pPr>
                <a:endParaRPr lang="cs-CZ" dirty="0"/>
              </a:p>
            </p:txBody>
          </p:sp>
        </mc:Choice>
        <mc:Fallback>
          <p:sp>
            <p:nvSpPr>
              <p:cNvPr id="4" name="Zástupný symbol pro obsah 3"/>
              <p:cNvSpPr>
                <a:spLocks noGrp="1" noRot="1" noChangeAspect="1" noMove="1" noResize="1" noEditPoints="1" noAdjustHandles="1" noChangeArrowheads="1" noChangeShapeType="1" noTextEdit="1"/>
              </p:cNvSpPr>
              <p:nvPr>
                <p:ph sz="half" idx="2"/>
              </p:nvPr>
            </p:nvSpPr>
            <p:spPr>
              <a:xfrm>
                <a:off x="3761892" y="818652"/>
                <a:ext cx="5382107" cy="5307511"/>
              </a:xfrm>
              <a:blipFill rotWithShape="1">
                <a:blip r:embed="rId2"/>
                <a:stretch>
                  <a:fillRect l="-906" t="-1493" r="-340"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p:pic>
        <p:nvPicPr>
          <p:cNvPr id="3074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740476" y="776800"/>
            <a:ext cx="244475" cy="25558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cxnSp>
        <p:nvCxnSpPr>
          <p:cNvPr id="9" name="Přímá spojnice se šipkou 8"/>
          <p:cNvCxnSpPr/>
          <p:nvPr/>
        </p:nvCxnSpPr>
        <p:spPr>
          <a:xfrm flipV="1">
            <a:off x="3984951" y="2670085"/>
            <a:ext cx="0" cy="360048"/>
          </a:xfrm>
          <a:prstGeom prst="straightConnector1">
            <a:avLst/>
          </a:prstGeom>
          <a:ln w="28575">
            <a:solidFill>
              <a:schemeClr val="tx1"/>
            </a:solidFill>
            <a:prstDash val="solid"/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62" name="Přímá spojnice se šipkou 61"/>
          <p:cNvCxnSpPr/>
          <p:nvPr/>
        </p:nvCxnSpPr>
        <p:spPr>
          <a:xfrm>
            <a:off x="3663685" y="3789048"/>
            <a:ext cx="398056" cy="0"/>
          </a:xfrm>
          <a:prstGeom prst="straightConnector1">
            <a:avLst/>
          </a:prstGeom>
          <a:ln w="28575">
            <a:solidFill>
              <a:schemeClr val="tx1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5" name="Picture 2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6599" y="817195"/>
            <a:ext cx="3840813" cy="14936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4911092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61412" y="0"/>
            <a:ext cx="8982588" cy="908664"/>
          </a:xfrm>
        </p:spPr>
        <p:txBody>
          <a:bodyPr>
            <a:noAutofit/>
          </a:bodyPr>
          <a:lstStyle/>
          <a:p>
            <a:pPr algn="l"/>
            <a:r>
              <a:rPr lang="cs-CZ" sz="2400" dirty="0"/>
              <a:t>3. Výpočet a obrazec posouvajících sil</a:t>
            </a:r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87522" y="1074240"/>
            <a:ext cx="3484716" cy="5037475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cs-CZ" dirty="0" smtClean="0"/>
              <a:t> </a:t>
            </a:r>
          </a:p>
          <a:p>
            <a:pPr marL="0" indent="0">
              <a:buNone/>
            </a:pPr>
            <a:endParaRPr lang="cs-CZ" dirty="0"/>
          </a:p>
          <a:p>
            <a:pPr marL="0" indent="0">
              <a:buNone/>
            </a:pPr>
            <a:endParaRPr lang="cs-CZ" dirty="0" smtClean="0"/>
          </a:p>
          <a:p>
            <a:pPr marL="0" indent="0">
              <a:buNone/>
            </a:pPr>
            <a:endParaRPr lang="cs-CZ" dirty="0" smtClean="0"/>
          </a:p>
          <a:p>
            <a:pPr marL="0" indent="0">
              <a:buNone/>
            </a:pPr>
            <a:endParaRPr lang="cs-CZ" dirty="0"/>
          </a:p>
          <a:p>
            <a:pPr marL="0" indent="0">
              <a:buNone/>
            </a:pPr>
            <a:endParaRPr lang="cs-CZ" dirty="0" smtClean="0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3761892" y="818652"/>
            <a:ext cx="5382107" cy="5850780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cs-CZ" sz="2400" dirty="0" smtClean="0"/>
              <a:t>Val  </a:t>
            </a:r>
            <a:r>
              <a:rPr lang="cs-CZ" sz="2400" dirty="0"/>
              <a:t>= 0 kN</a:t>
            </a:r>
          </a:p>
          <a:p>
            <a:pPr marL="0" indent="0">
              <a:buNone/>
            </a:pPr>
            <a:r>
              <a:rPr lang="cs-CZ" sz="2400" dirty="0"/>
              <a:t>Vap = Val + Az = 0 + </a:t>
            </a:r>
            <a:r>
              <a:rPr lang="cs-CZ" sz="2400" dirty="0" smtClean="0"/>
              <a:t>6,678 </a:t>
            </a:r>
            <a:r>
              <a:rPr lang="cs-CZ" sz="2400" dirty="0"/>
              <a:t>= </a:t>
            </a:r>
            <a:r>
              <a:rPr lang="cs-CZ" sz="2400" dirty="0" smtClean="0"/>
              <a:t>6,678 </a:t>
            </a:r>
            <a:r>
              <a:rPr lang="cs-CZ" sz="2400" dirty="0"/>
              <a:t>kN</a:t>
            </a:r>
          </a:p>
          <a:p>
            <a:pPr marL="0" indent="0">
              <a:buNone/>
            </a:pPr>
            <a:r>
              <a:rPr lang="cs-CZ" sz="2400" dirty="0"/>
              <a:t>V1l = Vap = </a:t>
            </a:r>
            <a:r>
              <a:rPr lang="cs-CZ" sz="2400" dirty="0" smtClean="0"/>
              <a:t>6,678 </a:t>
            </a:r>
            <a:r>
              <a:rPr lang="cs-CZ" sz="2400" dirty="0"/>
              <a:t>kN</a:t>
            </a:r>
          </a:p>
          <a:p>
            <a:pPr marL="0" indent="0">
              <a:buNone/>
            </a:pPr>
            <a:r>
              <a:rPr lang="cs-CZ" sz="2400" dirty="0"/>
              <a:t>V1p = V1l </a:t>
            </a:r>
            <a:r>
              <a:rPr lang="cs-CZ" sz="2400" dirty="0" smtClean="0"/>
              <a:t>- F1z </a:t>
            </a:r>
            <a:r>
              <a:rPr lang="cs-CZ" sz="2400" dirty="0"/>
              <a:t>= </a:t>
            </a:r>
            <a:r>
              <a:rPr lang="cs-CZ" sz="2400" dirty="0" smtClean="0"/>
              <a:t>6,678 - 3 </a:t>
            </a:r>
            <a:r>
              <a:rPr lang="cs-CZ" sz="2400" dirty="0"/>
              <a:t>= </a:t>
            </a:r>
            <a:r>
              <a:rPr lang="cs-CZ" sz="2400" dirty="0" smtClean="0"/>
              <a:t>3,678 kN</a:t>
            </a:r>
          </a:p>
          <a:p>
            <a:pPr marL="0" indent="0">
              <a:buNone/>
            </a:pPr>
            <a:r>
              <a:rPr lang="cs-CZ" sz="2400" dirty="0" smtClean="0"/>
              <a:t>V2l = V1p = </a:t>
            </a:r>
            <a:r>
              <a:rPr lang="cs-CZ" sz="2400" dirty="0"/>
              <a:t>3,678 kN</a:t>
            </a:r>
          </a:p>
          <a:p>
            <a:pPr marL="0" indent="0">
              <a:buNone/>
            </a:pPr>
            <a:r>
              <a:rPr lang="cs-CZ" sz="2400" dirty="0" smtClean="0"/>
              <a:t>V2p = V2l - F2z = </a:t>
            </a:r>
            <a:r>
              <a:rPr lang="cs-CZ" sz="2400" dirty="0"/>
              <a:t>3,678 </a:t>
            </a:r>
            <a:r>
              <a:rPr lang="cs-CZ" sz="2400" dirty="0" smtClean="0"/>
              <a:t>- 7,07 = - 3,392 kN</a:t>
            </a:r>
            <a:endParaRPr lang="cs-CZ" sz="2400" dirty="0"/>
          </a:p>
          <a:p>
            <a:pPr marL="0" indent="0">
              <a:buNone/>
            </a:pPr>
            <a:r>
              <a:rPr lang="cs-CZ" sz="2400" dirty="0" smtClean="0"/>
              <a:t>V3l = V2p = </a:t>
            </a:r>
            <a:r>
              <a:rPr lang="cs-CZ" sz="2400" dirty="0"/>
              <a:t>- 3,392 kN</a:t>
            </a:r>
          </a:p>
          <a:p>
            <a:pPr marL="0" indent="0">
              <a:buNone/>
            </a:pPr>
            <a:r>
              <a:rPr lang="cs-CZ" sz="2400" dirty="0" smtClean="0"/>
              <a:t>V3p = V3l - F3z = - 3,392 - 10,392 =               V3p = - 13,784 kN</a:t>
            </a:r>
          </a:p>
          <a:p>
            <a:pPr marL="0" indent="0">
              <a:buNone/>
            </a:pPr>
            <a:r>
              <a:rPr lang="cs-CZ" sz="2400" dirty="0" smtClean="0"/>
              <a:t>Vbl </a:t>
            </a:r>
            <a:r>
              <a:rPr lang="cs-CZ" sz="2400" dirty="0"/>
              <a:t>= </a:t>
            </a:r>
            <a:r>
              <a:rPr lang="cs-CZ" sz="2400" dirty="0" smtClean="0"/>
              <a:t>V3p </a:t>
            </a:r>
            <a:r>
              <a:rPr lang="cs-CZ" sz="2400" dirty="0"/>
              <a:t>= - 13,784 </a:t>
            </a:r>
            <a:r>
              <a:rPr lang="cs-CZ" sz="2400" dirty="0" smtClean="0"/>
              <a:t>kN</a:t>
            </a:r>
          </a:p>
          <a:p>
            <a:pPr marL="0" indent="0">
              <a:buNone/>
            </a:pPr>
            <a:r>
              <a:rPr lang="cs-CZ" sz="2400" dirty="0" smtClean="0"/>
              <a:t>Vbp </a:t>
            </a:r>
            <a:r>
              <a:rPr lang="cs-CZ" sz="2400" dirty="0"/>
              <a:t>= Vbl + Bz = - 13,784 </a:t>
            </a:r>
            <a:r>
              <a:rPr lang="cs-CZ" sz="2400" dirty="0" smtClean="0"/>
              <a:t>+ 13,784 = </a:t>
            </a:r>
            <a:r>
              <a:rPr lang="cs-CZ" sz="2400" dirty="0"/>
              <a:t>0 kN</a:t>
            </a:r>
          </a:p>
          <a:p>
            <a:pPr marL="0" indent="0">
              <a:buNone/>
            </a:pPr>
            <a:endParaRPr lang="cs-CZ" dirty="0"/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2164" y="752094"/>
            <a:ext cx="3810940" cy="160887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028" name="Picture 4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2164" y="2452441"/>
            <a:ext cx="3874954" cy="241971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7942299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170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2164" y="2460597"/>
            <a:ext cx="3874954" cy="241971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61412" y="0"/>
            <a:ext cx="8982588" cy="908664"/>
          </a:xfrm>
        </p:spPr>
        <p:txBody>
          <a:bodyPr>
            <a:noAutofit/>
          </a:bodyPr>
          <a:lstStyle/>
          <a:p>
            <a:pPr algn="l"/>
            <a:r>
              <a:rPr lang="cs-CZ" sz="2400" dirty="0"/>
              <a:t>4. Přechodný průřez P.P.</a:t>
            </a:r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87522" y="1074240"/>
            <a:ext cx="3484716" cy="5037475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cs-CZ" dirty="0" smtClean="0"/>
              <a:t> </a:t>
            </a:r>
          </a:p>
          <a:p>
            <a:pPr marL="0" indent="0">
              <a:buNone/>
            </a:pPr>
            <a:endParaRPr lang="cs-CZ" dirty="0"/>
          </a:p>
          <a:p>
            <a:pPr marL="0" indent="0">
              <a:buNone/>
            </a:pPr>
            <a:endParaRPr lang="cs-CZ" dirty="0" smtClean="0"/>
          </a:p>
          <a:p>
            <a:pPr marL="0" indent="0">
              <a:buNone/>
            </a:pPr>
            <a:endParaRPr lang="cs-CZ" dirty="0" smtClean="0"/>
          </a:p>
          <a:p>
            <a:pPr marL="0" indent="0">
              <a:buNone/>
            </a:pPr>
            <a:endParaRPr lang="cs-CZ" dirty="0"/>
          </a:p>
          <a:p>
            <a:pPr marL="0" indent="0">
              <a:buNone/>
            </a:pPr>
            <a:endParaRPr lang="cs-CZ" dirty="0" smtClean="0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3761892" y="818652"/>
            <a:ext cx="5382107" cy="5850780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cs-CZ" sz="2400" dirty="0"/>
              <a:t>Přechodný průřez se nachází v místě kde je posouvající síla rovna „0“.</a:t>
            </a:r>
          </a:p>
          <a:p>
            <a:pPr marL="0" indent="0">
              <a:buNone/>
            </a:pPr>
            <a:r>
              <a:rPr lang="cs-CZ" sz="2400" dirty="0"/>
              <a:t>V </a:t>
            </a:r>
            <a:r>
              <a:rPr lang="cs-CZ" sz="2400" dirty="0" smtClean="0"/>
              <a:t>přechodném </a:t>
            </a:r>
            <a:r>
              <a:rPr lang="cs-CZ" sz="2400" dirty="0"/>
              <a:t>průřezu se nachází maximální moment.</a:t>
            </a:r>
          </a:p>
          <a:p>
            <a:pPr marL="0" indent="0">
              <a:buNone/>
            </a:pPr>
            <a:r>
              <a:rPr lang="cs-CZ" sz="2400" dirty="0"/>
              <a:t>V tomto řešení se P.P. nachází pod silou </a:t>
            </a:r>
            <a:r>
              <a:rPr lang="cs-CZ" sz="2400" dirty="0" smtClean="0"/>
              <a:t>F2.</a:t>
            </a:r>
            <a:endParaRPr lang="cs-CZ" sz="2400" dirty="0"/>
          </a:p>
          <a:p>
            <a:pPr marL="0" indent="0">
              <a:buNone/>
            </a:pPr>
            <a:r>
              <a:rPr lang="cs-CZ" sz="2400" dirty="0"/>
              <a:t>P.P. leží ve vzdálenosti </a:t>
            </a:r>
            <a:r>
              <a:rPr lang="cs-CZ" sz="2400" dirty="0" smtClean="0"/>
              <a:t>3,5 </a:t>
            </a:r>
            <a:r>
              <a:rPr lang="cs-CZ" sz="2400" dirty="0"/>
              <a:t>m napravo od podpory „a“.</a:t>
            </a:r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2164" y="752094"/>
            <a:ext cx="3810940" cy="160887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7" name="TextovéPole 6"/>
          <p:cNvSpPr txBox="1"/>
          <p:nvPr/>
        </p:nvSpPr>
        <p:spPr>
          <a:xfrm>
            <a:off x="2321700" y="3037203"/>
            <a:ext cx="433580" cy="3077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1400" b="1" dirty="0" smtClean="0">
                <a:solidFill>
                  <a:srgbClr val="FF0000"/>
                </a:solidFill>
              </a:rPr>
              <a:t>P.P.</a:t>
            </a:r>
            <a:endParaRPr lang="cs-CZ" sz="1400" b="1" dirty="0">
              <a:solidFill>
                <a:srgbClr val="FF0000"/>
              </a:solidFill>
            </a:endParaRPr>
          </a:p>
        </p:txBody>
      </p:sp>
      <p:sp>
        <p:nvSpPr>
          <p:cNvPr id="8" name="TextovéPole 7"/>
          <p:cNvSpPr txBox="1"/>
          <p:nvPr/>
        </p:nvSpPr>
        <p:spPr>
          <a:xfrm>
            <a:off x="2167876" y="3114147"/>
            <a:ext cx="370614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400" dirty="0" smtClean="0">
                <a:solidFill>
                  <a:srgbClr val="FF0000"/>
                </a:solidFill>
              </a:rPr>
              <a:t>●</a:t>
            </a:r>
            <a:endParaRPr lang="cs-CZ" sz="2400" dirty="0">
              <a:solidFill>
                <a:srgbClr val="FF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5633637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61412" y="0"/>
            <a:ext cx="8982588" cy="908664"/>
          </a:xfrm>
        </p:spPr>
        <p:txBody>
          <a:bodyPr>
            <a:noAutofit/>
          </a:bodyPr>
          <a:lstStyle/>
          <a:p>
            <a:pPr algn="l"/>
            <a:r>
              <a:rPr lang="cs-CZ" sz="2400" dirty="0"/>
              <a:t>5. Výpočet a obrazec momentů</a:t>
            </a:r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87522" y="1074240"/>
            <a:ext cx="3484716" cy="5037475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cs-CZ" dirty="0" smtClean="0"/>
              <a:t> </a:t>
            </a:r>
          </a:p>
          <a:p>
            <a:pPr marL="0" indent="0">
              <a:buNone/>
            </a:pPr>
            <a:endParaRPr lang="cs-CZ" dirty="0"/>
          </a:p>
          <a:p>
            <a:pPr marL="0" indent="0">
              <a:buNone/>
            </a:pPr>
            <a:endParaRPr lang="cs-CZ" dirty="0" smtClean="0"/>
          </a:p>
          <a:p>
            <a:pPr marL="0" indent="0">
              <a:buNone/>
            </a:pPr>
            <a:endParaRPr lang="cs-CZ" dirty="0" smtClean="0"/>
          </a:p>
          <a:p>
            <a:pPr marL="0" indent="0">
              <a:buNone/>
            </a:pPr>
            <a:endParaRPr lang="cs-CZ" dirty="0"/>
          </a:p>
          <a:p>
            <a:pPr marL="0" indent="0">
              <a:buNone/>
            </a:pPr>
            <a:endParaRPr lang="cs-CZ" dirty="0" smtClean="0"/>
          </a:p>
        </p:txBody>
      </p:sp>
      <mc:AlternateContent xmlns:mc="http://schemas.openxmlformats.org/markup-compatibility/2006">
        <mc:Choice xmlns:a14="http://schemas.microsoft.com/office/drawing/2010/main" Requires="a14">
          <p:sp>
            <p:nvSpPr>
              <p:cNvPr id="4" name="Zástupný symbol pro obsah 3"/>
              <p:cNvSpPr>
                <a:spLocks noGrp="1"/>
              </p:cNvSpPr>
              <p:nvPr>
                <p:ph sz="half" idx="2"/>
              </p:nvPr>
            </p:nvSpPr>
            <p:spPr>
              <a:xfrm>
                <a:off x="3761892" y="818652"/>
                <a:ext cx="5382107" cy="5850780"/>
              </a:xfrm>
            </p:spPr>
            <p:txBody>
              <a:bodyPr>
                <a:normAutofit/>
              </a:bodyPr>
              <a:lstStyle/>
              <a:p>
                <a:pPr marL="0" indent="0">
                  <a:buNone/>
                </a:pPr>
                <a:r>
                  <a:rPr lang="cs-CZ" sz="2400" dirty="0" smtClean="0"/>
                  <a:t>Vodorovné složky mají nulové rameno, proto je můžeme ve výpočtu zanedbat.</a:t>
                </a:r>
              </a:p>
              <a:p>
                <a:pPr marL="0" indent="0">
                  <a:buNone/>
                </a:pPr>
                <a:r>
                  <a:rPr lang="cs-CZ" sz="2400" dirty="0" smtClean="0"/>
                  <a:t>Ma = 0 kN; Mb = 0 kN</a:t>
                </a:r>
              </a:p>
              <a:p>
                <a:pPr marL="0" indent="0">
                  <a:buNone/>
                </a:pPr>
                <a:r>
                  <a:rPr lang="cs-CZ" sz="2400" dirty="0" smtClean="0"/>
                  <a:t>M1 = Az</a:t>
                </a:r>
                <a14:m>
                  <m:oMath xmlns:m="http://schemas.openxmlformats.org/officeDocument/2006/math">
                    <m:r>
                      <a:rPr lang="cs-CZ" sz="2400">
                        <a:latin typeface="Cambria Math"/>
                        <a:ea typeface="Cambria Math"/>
                      </a:rPr>
                      <m:t> </m:t>
                    </m:r>
                    <m:r>
                      <a:rPr lang="cs-CZ" sz="2400" i="1">
                        <a:latin typeface="Cambria Math"/>
                        <a:ea typeface="Cambria Math"/>
                      </a:rPr>
                      <m:t>∙ </m:t>
                    </m:r>
                  </m:oMath>
                </a14:m>
                <a:r>
                  <a:rPr lang="cs-CZ" sz="2400" dirty="0" smtClean="0"/>
                  <a:t>2 = 6,678</a:t>
                </a:r>
                <a14:m>
                  <m:oMath xmlns:m="http://schemas.openxmlformats.org/officeDocument/2006/math">
                    <m:r>
                      <a:rPr lang="cs-CZ" sz="2400">
                        <a:latin typeface="Cambria Math"/>
                        <a:ea typeface="Cambria Math"/>
                      </a:rPr>
                      <m:t> </m:t>
                    </m:r>
                    <m:r>
                      <a:rPr lang="cs-CZ" sz="2400" i="1">
                        <a:latin typeface="Cambria Math"/>
                        <a:ea typeface="Cambria Math"/>
                      </a:rPr>
                      <m:t>∙ </m:t>
                    </m:r>
                  </m:oMath>
                </a14:m>
                <a:r>
                  <a:rPr lang="cs-CZ" sz="2400" dirty="0" smtClean="0"/>
                  <a:t>2 = 13,356 kNm</a:t>
                </a:r>
              </a:p>
              <a:p>
                <a:pPr marL="0" indent="0">
                  <a:buNone/>
                </a:pPr>
                <a:r>
                  <a:rPr lang="cs-CZ" sz="2400" dirty="0" smtClean="0"/>
                  <a:t>M2 = Az</a:t>
                </a:r>
                <a14:m>
                  <m:oMath xmlns:m="http://schemas.openxmlformats.org/officeDocument/2006/math">
                    <m:r>
                      <a:rPr lang="cs-CZ" sz="2400">
                        <a:latin typeface="Cambria Math"/>
                        <a:ea typeface="Cambria Math"/>
                      </a:rPr>
                      <m:t> </m:t>
                    </m:r>
                    <m:r>
                      <a:rPr lang="cs-CZ" sz="2400" i="1">
                        <a:latin typeface="Cambria Math"/>
                        <a:ea typeface="Cambria Math"/>
                      </a:rPr>
                      <m:t>∙ </m:t>
                    </m:r>
                  </m:oMath>
                </a14:m>
                <a:r>
                  <a:rPr lang="cs-CZ" sz="2400" dirty="0" smtClean="0"/>
                  <a:t>(2+1,5) – F1z</a:t>
                </a:r>
                <a14:m>
                  <m:oMath xmlns:m="http://schemas.openxmlformats.org/officeDocument/2006/math">
                    <m:r>
                      <a:rPr lang="cs-CZ" sz="2400">
                        <a:latin typeface="Cambria Math"/>
                        <a:ea typeface="Cambria Math"/>
                      </a:rPr>
                      <m:t> </m:t>
                    </m:r>
                    <m:r>
                      <a:rPr lang="cs-CZ" sz="2400" i="1">
                        <a:latin typeface="Cambria Math"/>
                        <a:ea typeface="Cambria Math"/>
                      </a:rPr>
                      <m:t>∙ </m:t>
                    </m:r>
                  </m:oMath>
                </a14:m>
                <a:r>
                  <a:rPr lang="cs-CZ" sz="2400" dirty="0" smtClean="0"/>
                  <a:t>1,5 =</a:t>
                </a:r>
              </a:p>
              <a:p>
                <a:pPr marL="0" indent="0">
                  <a:buNone/>
                </a:pPr>
                <a:r>
                  <a:rPr lang="cs-CZ" sz="2400" dirty="0" smtClean="0"/>
                  <a:t>           6,678</a:t>
                </a:r>
                <a14:m>
                  <m:oMath xmlns:m="http://schemas.openxmlformats.org/officeDocument/2006/math">
                    <m:r>
                      <a:rPr lang="cs-CZ" sz="2400">
                        <a:latin typeface="Cambria Math"/>
                        <a:ea typeface="Cambria Math"/>
                      </a:rPr>
                      <m:t> </m:t>
                    </m:r>
                    <m:r>
                      <a:rPr lang="cs-CZ" sz="2400" i="1">
                        <a:latin typeface="Cambria Math"/>
                        <a:ea typeface="Cambria Math"/>
                      </a:rPr>
                      <m:t>∙ </m:t>
                    </m:r>
                  </m:oMath>
                </a14:m>
                <a:r>
                  <a:rPr lang="cs-CZ" sz="2400" dirty="0" smtClean="0"/>
                  <a:t>3,5 – 3</a:t>
                </a:r>
                <a14:m>
                  <m:oMath xmlns:m="http://schemas.openxmlformats.org/officeDocument/2006/math">
                    <m:r>
                      <a:rPr lang="cs-CZ" sz="2400">
                        <a:latin typeface="Cambria Math"/>
                        <a:ea typeface="Cambria Math"/>
                      </a:rPr>
                      <m:t> </m:t>
                    </m:r>
                    <m:r>
                      <a:rPr lang="cs-CZ" sz="2400" i="1">
                        <a:latin typeface="Cambria Math"/>
                        <a:ea typeface="Cambria Math"/>
                      </a:rPr>
                      <m:t>∙ </m:t>
                    </m:r>
                  </m:oMath>
                </a14:m>
                <a:r>
                  <a:rPr lang="cs-CZ" sz="2400" dirty="0" smtClean="0"/>
                  <a:t>1,5 = 23,373 – 4,5 = M2 = 18,873 kNm</a:t>
                </a:r>
              </a:p>
              <a:p>
                <a:pPr marL="0" indent="0">
                  <a:buNone/>
                </a:pPr>
                <a:r>
                  <a:rPr lang="cs-CZ" sz="2400" dirty="0" smtClean="0"/>
                  <a:t>M2 = Bz</a:t>
                </a:r>
                <a14:m>
                  <m:oMath xmlns:m="http://schemas.openxmlformats.org/officeDocument/2006/math">
                    <m:r>
                      <a:rPr lang="cs-CZ" sz="2400">
                        <a:latin typeface="Cambria Math"/>
                        <a:ea typeface="Cambria Math"/>
                      </a:rPr>
                      <m:t> </m:t>
                    </m:r>
                    <m:r>
                      <a:rPr lang="cs-CZ" sz="2400" i="1">
                        <a:latin typeface="Cambria Math"/>
                        <a:ea typeface="Cambria Math"/>
                      </a:rPr>
                      <m:t>∙ </m:t>
                    </m:r>
                  </m:oMath>
                </a14:m>
                <a:r>
                  <a:rPr lang="cs-CZ" sz="2400" dirty="0" smtClean="0"/>
                  <a:t>(1+1,5) – F3z</a:t>
                </a:r>
                <a14:m>
                  <m:oMath xmlns:m="http://schemas.openxmlformats.org/officeDocument/2006/math">
                    <m:r>
                      <a:rPr lang="cs-CZ" sz="2400">
                        <a:latin typeface="Cambria Math"/>
                        <a:ea typeface="Cambria Math"/>
                      </a:rPr>
                      <m:t> </m:t>
                    </m:r>
                    <m:r>
                      <a:rPr lang="cs-CZ" sz="2400" i="1">
                        <a:latin typeface="Cambria Math"/>
                        <a:ea typeface="Cambria Math"/>
                      </a:rPr>
                      <m:t>∙ </m:t>
                    </m:r>
                  </m:oMath>
                </a14:m>
                <a:r>
                  <a:rPr lang="cs-CZ" sz="2400" dirty="0" smtClean="0"/>
                  <a:t>1,5 =</a:t>
                </a:r>
              </a:p>
              <a:p>
                <a:pPr marL="0" indent="0">
                  <a:buNone/>
                </a:pPr>
                <a:r>
                  <a:rPr lang="cs-CZ" sz="2400" dirty="0"/>
                  <a:t> </a:t>
                </a:r>
                <a:r>
                  <a:rPr lang="cs-CZ" sz="2400" dirty="0" smtClean="0"/>
                  <a:t>          13,784</a:t>
                </a:r>
                <a14:m>
                  <m:oMath xmlns:m="http://schemas.openxmlformats.org/officeDocument/2006/math">
                    <m:r>
                      <a:rPr lang="cs-CZ" sz="2400">
                        <a:latin typeface="Cambria Math"/>
                        <a:ea typeface="Cambria Math"/>
                      </a:rPr>
                      <m:t> </m:t>
                    </m:r>
                    <m:r>
                      <a:rPr lang="cs-CZ" sz="2400" i="1">
                        <a:latin typeface="Cambria Math"/>
                        <a:ea typeface="Cambria Math"/>
                      </a:rPr>
                      <m:t>∙ </m:t>
                    </m:r>
                  </m:oMath>
                </a14:m>
                <a:r>
                  <a:rPr lang="cs-CZ" sz="2400" dirty="0" smtClean="0"/>
                  <a:t>2,5 – 10,392</a:t>
                </a:r>
                <a14:m>
                  <m:oMath xmlns:m="http://schemas.openxmlformats.org/officeDocument/2006/math">
                    <m:r>
                      <a:rPr lang="cs-CZ" sz="2400">
                        <a:latin typeface="Cambria Math"/>
                        <a:ea typeface="Cambria Math"/>
                      </a:rPr>
                      <m:t> </m:t>
                    </m:r>
                    <m:r>
                      <a:rPr lang="cs-CZ" sz="2400" i="1">
                        <a:latin typeface="Cambria Math"/>
                        <a:ea typeface="Cambria Math"/>
                      </a:rPr>
                      <m:t>∙ </m:t>
                    </m:r>
                  </m:oMath>
                </a14:m>
                <a:r>
                  <a:rPr lang="cs-CZ" sz="2400" dirty="0" smtClean="0"/>
                  <a:t>1,5 =</a:t>
                </a:r>
              </a:p>
              <a:p>
                <a:pPr marL="0" indent="0">
                  <a:buNone/>
                </a:pPr>
                <a:r>
                  <a:rPr lang="cs-CZ" sz="2400" dirty="0" smtClean="0"/>
                  <a:t>M2 =  34,46 – 15,588 = 18,873 kNm </a:t>
                </a:r>
                <a:r>
                  <a:rPr lang="cs-CZ" sz="2400" dirty="0"/>
                  <a:t>	</a:t>
                </a:r>
                <a:endParaRPr lang="cs-CZ" sz="2400" dirty="0" smtClean="0"/>
              </a:p>
              <a:p>
                <a:pPr marL="0" indent="0">
                  <a:buNone/>
                </a:pPr>
                <a:r>
                  <a:rPr lang="cs-CZ" sz="2400" dirty="0" smtClean="0"/>
                  <a:t>M3 = Bz</a:t>
                </a:r>
                <a14:m>
                  <m:oMath xmlns:m="http://schemas.openxmlformats.org/officeDocument/2006/math">
                    <m:r>
                      <a:rPr lang="cs-CZ" sz="2400">
                        <a:latin typeface="Cambria Math"/>
                        <a:ea typeface="Cambria Math"/>
                      </a:rPr>
                      <m:t> </m:t>
                    </m:r>
                    <m:r>
                      <a:rPr lang="cs-CZ" sz="2400" i="1">
                        <a:latin typeface="Cambria Math"/>
                        <a:ea typeface="Cambria Math"/>
                      </a:rPr>
                      <m:t>∙ </m:t>
                    </m:r>
                  </m:oMath>
                </a14:m>
                <a:r>
                  <a:rPr lang="cs-CZ" sz="2400" dirty="0" smtClean="0"/>
                  <a:t>1 = 13,784</a:t>
                </a:r>
                <a14:m>
                  <m:oMath xmlns:m="http://schemas.openxmlformats.org/officeDocument/2006/math">
                    <m:r>
                      <a:rPr lang="cs-CZ" sz="2400">
                        <a:latin typeface="Cambria Math"/>
                        <a:ea typeface="Cambria Math"/>
                      </a:rPr>
                      <m:t> </m:t>
                    </m:r>
                    <m:r>
                      <a:rPr lang="cs-CZ" sz="2400" i="1">
                        <a:latin typeface="Cambria Math"/>
                        <a:ea typeface="Cambria Math"/>
                      </a:rPr>
                      <m:t>∙ </m:t>
                    </m:r>
                  </m:oMath>
                </a14:m>
                <a:r>
                  <a:rPr lang="cs-CZ" sz="2400" dirty="0" smtClean="0"/>
                  <a:t>1 = 13,784 kNm</a:t>
                </a:r>
                <a:endParaRPr lang="cs-CZ" sz="2400" dirty="0"/>
              </a:p>
            </p:txBody>
          </p:sp>
        </mc:Choice>
        <mc:Fallback>
          <p:sp>
            <p:nvSpPr>
              <p:cNvPr id="4" name="Zástupný symbol pro obsah 3"/>
              <p:cNvSpPr>
                <a:spLocks noGrp="1" noRot="1" noChangeAspect="1" noMove="1" noResize="1" noEditPoints="1" noAdjustHandles="1" noChangeArrowheads="1" noChangeShapeType="1" noTextEdit="1"/>
              </p:cNvSpPr>
              <p:nvPr>
                <p:ph sz="half" idx="2"/>
              </p:nvPr>
            </p:nvSpPr>
            <p:spPr>
              <a:xfrm>
                <a:off x="3761892" y="818652"/>
                <a:ext cx="5382107" cy="5850780"/>
              </a:xfrm>
              <a:blipFill rotWithShape="1">
                <a:blip r:embed="rId2"/>
                <a:stretch>
                  <a:fillRect l="-1699" t="-833" r="-1133"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2164" y="752094"/>
            <a:ext cx="3810940" cy="160887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10" name="Ohnutá šipka 9"/>
          <p:cNvSpPr>
            <a:spLocks noChangeAspect="1"/>
          </p:cNvSpPr>
          <p:nvPr/>
        </p:nvSpPr>
        <p:spPr>
          <a:xfrm>
            <a:off x="3734264" y="2438868"/>
            <a:ext cx="237680" cy="253705"/>
          </a:xfrm>
          <a:prstGeom prst="bentArrow">
            <a:avLst>
              <a:gd name="adj1" fmla="val 25000"/>
              <a:gd name="adj2" fmla="val 25000"/>
              <a:gd name="adj3" fmla="val 25000"/>
              <a:gd name="adj4" fmla="val 36491"/>
            </a:avLst>
          </a:prstGeom>
          <a:solidFill>
            <a:schemeClr val="tx1"/>
          </a:solidFill>
          <a:ln w="31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 dirty="0">
              <a:solidFill>
                <a:schemeClr val="tx1"/>
              </a:solidFill>
            </a:endParaRPr>
          </a:p>
        </p:txBody>
      </p:sp>
      <p:sp>
        <p:nvSpPr>
          <p:cNvPr id="11" name="Ohnutá šipka 10"/>
          <p:cNvSpPr>
            <a:spLocks noChangeAspect="1"/>
          </p:cNvSpPr>
          <p:nvPr/>
        </p:nvSpPr>
        <p:spPr>
          <a:xfrm>
            <a:off x="3734264" y="2018142"/>
            <a:ext cx="237680" cy="253705"/>
          </a:xfrm>
          <a:prstGeom prst="bentArrow">
            <a:avLst>
              <a:gd name="adj1" fmla="val 25000"/>
              <a:gd name="adj2" fmla="val 25000"/>
              <a:gd name="adj3" fmla="val 25000"/>
              <a:gd name="adj4" fmla="val 36491"/>
            </a:avLst>
          </a:prstGeom>
          <a:solidFill>
            <a:schemeClr val="tx1"/>
          </a:solidFill>
          <a:ln w="31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 dirty="0">
              <a:solidFill>
                <a:schemeClr val="tx1"/>
              </a:solidFill>
            </a:endParaRPr>
          </a:p>
        </p:txBody>
      </p:sp>
      <p:pic>
        <p:nvPicPr>
          <p:cNvPr id="12" name="Picture 2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flipH="1">
            <a:off x="4121940" y="3699036"/>
            <a:ext cx="244475" cy="26193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3" name="Picture 2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flipH="1">
            <a:off x="4121939" y="5049216"/>
            <a:ext cx="244475" cy="26193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5" name="Picture 2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0973" y="2932501"/>
            <a:ext cx="4062726" cy="211671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416098041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61412" y="0"/>
            <a:ext cx="8982588" cy="908664"/>
          </a:xfrm>
        </p:spPr>
        <p:txBody>
          <a:bodyPr>
            <a:noAutofit/>
          </a:bodyPr>
          <a:lstStyle/>
          <a:p>
            <a:pPr algn="l"/>
            <a:r>
              <a:rPr lang="cs-CZ" sz="2400" dirty="0"/>
              <a:t>5. Výpočet a obrazec </a:t>
            </a:r>
            <a:r>
              <a:rPr lang="cs-CZ" sz="2400" dirty="0" smtClean="0"/>
              <a:t>normálových sil</a:t>
            </a:r>
            <a:endParaRPr lang="cs-CZ" sz="2400" dirty="0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87522" y="1074240"/>
            <a:ext cx="3484716" cy="5037475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cs-CZ" dirty="0" smtClean="0"/>
              <a:t> </a:t>
            </a:r>
          </a:p>
          <a:p>
            <a:pPr marL="0" indent="0">
              <a:buNone/>
            </a:pPr>
            <a:endParaRPr lang="cs-CZ" dirty="0"/>
          </a:p>
          <a:p>
            <a:pPr marL="0" indent="0">
              <a:buNone/>
            </a:pPr>
            <a:endParaRPr lang="cs-CZ" dirty="0" smtClean="0"/>
          </a:p>
          <a:p>
            <a:pPr marL="0" indent="0">
              <a:buNone/>
            </a:pPr>
            <a:endParaRPr lang="cs-CZ" dirty="0" smtClean="0"/>
          </a:p>
          <a:p>
            <a:pPr marL="0" indent="0">
              <a:buNone/>
            </a:pPr>
            <a:endParaRPr lang="cs-CZ" dirty="0"/>
          </a:p>
          <a:p>
            <a:pPr marL="0" indent="0">
              <a:buNone/>
            </a:pPr>
            <a:endParaRPr lang="cs-CZ" dirty="0" smtClean="0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3761892" y="818652"/>
            <a:ext cx="5382107" cy="5850780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cs-CZ" sz="2400" dirty="0" smtClean="0"/>
              <a:t>Postupujeme-li zleva směřuje</a:t>
            </a:r>
          </a:p>
          <a:p>
            <a:pPr marL="0" indent="0">
              <a:buNone/>
            </a:pPr>
            <a:r>
              <a:rPr lang="cs-CZ" sz="2400" dirty="0" smtClean="0"/>
              <a:t>kladná normálová síla doleva.</a:t>
            </a:r>
          </a:p>
          <a:p>
            <a:pPr marL="0" indent="0">
              <a:buNone/>
            </a:pPr>
            <a:r>
              <a:rPr lang="cs-CZ" sz="2400" dirty="0" smtClean="0"/>
              <a:t>Nal = 0 kN</a:t>
            </a:r>
          </a:p>
          <a:p>
            <a:pPr marL="0" indent="0">
              <a:buNone/>
            </a:pPr>
            <a:r>
              <a:rPr lang="cs-CZ" sz="2400" dirty="0" smtClean="0"/>
              <a:t>Nap = Nal - Ay = 0 - (- 4,126) = + 4,126 kN </a:t>
            </a:r>
          </a:p>
          <a:p>
            <a:pPr marL="0" indent="0">
              <a:buNone/>
            </a:pPr>
            <a:r>
              <a:rPr lang="cs-CZ" sz="2400" dirty="0" smtClean="0"/>
              <a:t>N1l = Nap = 4,126 kN</a:t>
            </a:r>
          </a:p>
          <a:p>
            <a:pPr marL="0" indent="0">
              <a:buNone/>
            </a:pPr>
            <a:r>
              <a:rPr lang="cs-CZ" sz="2400" dirty="0" smtClean="0"/>
              <a:t>N1p = N1l - F1y = 4,126 - 5,196 = - 1,07 kN</a:t>
            </a:r>
          </a:p>
          <a:p>
            <a:pPr marL="0" indent="0">
              <a:buNone/>
            </a:pPr>
            <a:r>
              <a:rPr lang="cs-CZ" sz="2400" dirty="0" smtClean="0"/>
              <a:t>N2l = N1p = - 1,07 kN</a:t>
            </a:r>
          </a:p>
          <a:p>
            <a:pPr marL="0" indent="0">
              <a:buNone/>
            </a:pPr>
            <a:r>
              <a:rPr lang="cs-CZ" sz="2400" dirty="0" smtClean="0"/>
              <a:t>N2p = N2l - F2y = - 1,07 + 7,07 = 6 kN</a:t>
            </a:r>
          </a:p>
          <a:p>
            <a:pPr marL="0" indent="0">
              <a:buNone/>
            </a:pPr>
            <a:r>
              <a:rPr lang="cs-CZ" sz="2400" dirty="0" smtClean="0"/>
              <a:t>N3l = N2p = 6 kN</a:t>
            </a:r>
          </a:p>
          <a:p>
            <a:pPr marL="0" indent="0">
              <a:buNone/>
            </a:pPr>
            <a:r>
              <a:rPr lang="cs-CZ" sz="2400" dirty="0" smtClean="0"/>
              <a:t>N3p = N3l - F3y = 6 – 6 = 0 kN</a:t>
            </a:r>
          </a:p>
          <a:p>
            <a:pPr marL="0" indent="0">
              <a:buNone/>
            </a:pPr>
            <a:r>
              <a:rPr lang="cs-CZ" sz="2400" dirty="0" smtClean="0"/>
              <a:t>Nbl = N3p = 0 kN</a:t>
            </a:r>
          </a:p>
          <a:p>
            <a:pPr marL="0" indent="0">
              <a:buNone/>
            </a:pPr>
            <a:r>
              <a:rPr lang="cs-CZ" sz="2400" dirty="0" smtClean="0"/>
              <a:t>Nbp = Nbl = 0 kN</a:t>
            </a:r>
            <a:endParaRPr lang="cs-CZ" sz="2400" dirty="0"/>
          </a:p>
        </p:txBody>
      </p:sp>
      <p:pic>
        <p:nvPicPr>
          <p:cNvPr id="6147" name="Picture 3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362372" y="302799"/>
            <a:ext cx="1755800" cy="139000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6148" name="Picture 4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1178700"/>
            <a:ext cx="3798137" cy="27355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324353792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Motiv systému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Motiv systému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562</TotalTime>
  <Words>745</Words>
  <Application>Microsoft Office PowerPoint</Application>
  <PresentationFormat>Předvádění na obrazovce (4:3)</PresentationFormat>
  <Paragraphs>126</Paragraphs>
  <Slides>9</Slides>
  <Notes>0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9</vt:i4>
      </vt:variant>
    </vt:vector>
  </HeadingPairs>
  <TitlesOfParts>
    <vt:vector size="10" baseType="lpstr">
      <vt:lpstr>Motiv systému Office</vt:lpstr>
      <vt:lpstr>Prezentace aplikace PowerPoint</vt:lpstr>
      <vt:lpstr>Postup výpočtu vnitřních sil</vt:lpstr>
      <vt:lpstr>Zadání příkladu</vt:lpstr>
      <vt:lpstr>1. Popis zadání a výpočet svislých a vodorovných složek jednotlivých sil</vt:lpstr>
      <vt:lpstr>2. Výpočet reakcí Az, Ay, Bz</vt:lpstr>
      <vt:lpstr>3. Výpočet a obrazec posouvajících sil</vt:lpstr>
      <vt:lpstr>4. Přechodný průřez P.P.</vt:lpstr>
      <vt:lpstr>5. Výpočet a obrazec momentů</vt:lpstr>
      <vt:lpstr>5. Výpočet a obrazec normálových sil</vt:lpstr>
    </vt:vector>
  </TitlesOfParts>
  <Company>Hewlett-Packard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Prezentace aplikace PowerPoint</dc:title>
  <dc:creator>Michal</dc:creator>
  <cp:lastModifiedBy>Alena Stachová</cp:lastModifiedBy>
  <cp:revision>96</cp:revision>
  <dcterms:created xsi:type="dcterms:W3CDTF">2013-12-25T18:40:48Z</dcterms:created>
  <dcterms:modified xsi:type="dcterms:W3CDTF">2014-01-21T11:43:50Z</dcterms:modified>
</cp:coreProperties>
</file>