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8" r:id="rId2"/>
    <p:sldId id="269" r:id="rId3"/>
    <p:sldId id="272" r:id="rId4"/>
    <p:sldId id="277" r:id="rId5"/>
    <p:sldId id="273" r:id="rId6"/>
    <p:sldId id="274" r:id="rId7"/>
    <p:sldId id="275" r:id="rId8"/>
    <p:sldId id="276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897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21.1.2014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896951449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VY_32_INOVACE_06-18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713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Konzola - vnitřní síly – V, M, 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Spojité rovnoměrné zatížení</a:t>
            </a:r>
          </a:p>
          <a:p>
            <a:r>
              <a:rPr lang="cs-CZ" b="1" dirty="0">
                <a:solidFill>
                  <a:srgbClr val="002060"/>
                </a:solidFill>
              </a:rPr>
              <a:t>a vynášení vnitřních sil V, M, N </a:t>
            </a:r>
          </a:p>
          <a:p>
            <a:r>
              <a:rPr lang="cs-CZ" b="1" dirty="0">
                <a:solidFill>
                  <a:srgbClr val="002060"/>
                </a:solidFill>
              </a:rPr>
              <a:t>do obrazců </a:t>
            </a:r>
          </a:p>
          <a:p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9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Konzola – konzolový nosník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Konzola je nosník přímý dokonale vetknutý na jednom a volný na druhém konci</a:t>
            </a:r>
          </a:p>
          <a:p>
            <a:r>
              <a:rPr lang="cs-CZ" dirty="0" smtClean="0"/>
              <a:t>Vnitřní síly V, M, N se počítají zpravidla vždy od volného konce</a:t>
            </a:r>
          </a:p>
          <a:p>
            <a:r>
              <a:rPr lang="cs-CZ" dirty="0" smtClean="0"/>
              <a:t>V tomto případě nemusíme řešit předem hodnoty složek reakcí</a:t>
            </a:r>
          </a:p>
          <a:p>
            <a:r>
              <a:rPr lang="cs-CZ" dirty="0" smtClean="0"/>
              <a:t>Reakce nosníku ve vetknutí jsou stejně veliké jako hodnoty V, M, N v průřezu ležícím nekonečně blízko vetknutí a uvádějí je do rovnováhy</a:t>
            </a:r>
          </a:p>
        </p:txBody>
      </p:sp>
    </p:spTree>
    <p:extLst>
      <p:ext uri="{BB962C8B-B14F-4D97-AF65-F5344CB8AC3E}">
        <p14:creationId xmlns:p14="http://schemas.microsoft.com/office/powerpoint/2010/main" val="428674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Znaménková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Postupujeme-li při výpočtu z levé strany (zleva) mají vnitřní síly kladný smysl podle této znaménkové úmluvy takto viz obrázek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3462337" cy="3481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87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Určete průběh vnitřních sil V, M, N na konzole vyložené 4 m. </a:t>
            </a:r>
          </a:p>
          <a:p>
            <a:pPr marL="0" indent="0">
              <a:buNone/>
            </a:pPr>
            <a:r>
              <a:rPr lang="cs-CZ" smtClean="0"/>
              <a:t>Zatížena je spojitým </a:t>
            </a:r>
            <a:r>
              <a:rPr lang="cs-CZ" dirty="0" smtClean="0"/>
              <a:t>rovnoměrným zatížením o velikosti 3 kN na metr běžný.</a:t>
            </a:r>
          </a:p>
          <a:p>
            <a:pPr marL="0" indent="0">
              <a:buNone/>
            </a:pPr>
            <a:r>
              <a:rPr lang="cs-CZ" dirty="0" smtClean="0"/>
              <a:t>Zatížení působí od  2 do 4 metrů od vetknutí.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3"/>
            <a:ext cx="3286125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11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1. Popis zadání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4038600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18652"/>
            <a:ext cx="442440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Číslování je vhodné začít od volného konce.</a:t>
            </a:r>
          </a:p>
          <a:p>
            <a:pPr marL="0" indent="0">
              <a:buNone/>
            </a:pPr>
            <a:r>
              <a:rPr lang="cs-CZ" dirty="0" smtClean="0"/>
              <a:t>Vetknutí </a:t>
            </a:r>
            <a:r>
              <a:rPr lang="cs-CZ" dirty="0"/>
              <a:t>si označíme </a:t>
            </a:r>
            <a:r>
              <a:rPr lang="cs-CZ" dirty="0" smtClean="0"/>
              <a:t>malým písmenem a.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Dále zakreslíme reakce se šipkami předpokládaných výsledných směrů.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29" y="1124743"/>
            <a:ext cx="3286125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3" y="3284983"/>
            <a:ext cx="38036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79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2. Výpočet a obrazec posouvajících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932984" cy="576931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V1l  = 0 kN</a:t>
            </a:r>
          </a:p>
          <a:p>
            <a:pPr marL="0" indent="0">
              <a:buNone/>
            </a:pPr>
            <a:r>
              <a:rPr lang="cs-CZ" dirty="0" smtClean="0"/>
              <a:t>V1p = V1l = 0 kN</a:t>
            </a:r>
          </a:p>
          <a:p>
            <a:pPr marL="0" indent="0">
              <a:buNone/>
            </a:pPr>
            <a:r>
              <a:rPr lang="cs-CZ" dirty="0" smtClean="0"/>
              <a:t>Velikost posouvající síly v intervalu 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1-2</a:t>
            </a:r>
            <a:r>
              <a:rPr lang="cs-CZ" dirty="0" smtClean="0"/>
              <a:t> roste dle vztahu: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baseline="-25000" dirty="0" smtClean="0"/>
              <a:t>1-2</a:t>
            </a:r>
            <a:r>
              <a:rPr lang="cs-CZ" dirty="0" smtClean="0"/>
              <a:t> = V1p - f </a:t>
            </a:r>
            <a:r>
              <a:rPr lang="cs-CZ" dirty="0" smtClean="0"/>
              <a:t> ∙  </a:t>
            </a:r>
            <a:r>
              <a:rPr lang="cs-CZ" dirty="0" smtClean="0"/>
              <a:t>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V2l  = V1p – </a:t>
            </a:r>
            <a:r>
              <a:rPr lang="cs-CZ" dirty="0" smtClean="0">
                <a:solidFill>
                  <a:schemeClr val="tx1"/>
                </a:solidFill>
              </a:rPr>
              <a:t>f ∙ y </a:t>
            </a:r>
            <a:r>
              <a:rPr lang="cs-CZ" dirty="0" smtClean="0">
                <a:solidFill>
                  <a:schemeClr val="tx1"/>
                </a:solidFill>
              </a:rPr>
              <a:t>= 0 - </a:t>
            </a:r>
            <a:r>
              <a:rPr lang="cs-CZ" dirty="0" smtClean="0">
                <a:solidFill>
                  <a:schemeClr val="tx1"/>
                </a:solidFill>
              </a:rPr>
              <a:t>3 ∙ 2 </a:t>
            </a:r>
            <a:r>
              <a:rPr lang="cs-CZ" dirty="0" smtClean="0">
                <a:solidFill>
                  <a:schemeClr val="tx1"/>
                </a:solidFill>
              </a:rPr>
              <a:t>= - 6kN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V2p = V2l  = - 6 kN</a:t>
            </a:r>
          </a:p>
          <a:p>
            <a:pPr marL="0" indent="0">
              <a:buNone/>
            </a:pPr>
            <a:r>
              <a:rPr lang="cs-CZ" dirty="0"/>
              <a:t>Velikost posouvající síly v intervalu 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2-a</a:t>
            </a:r>
            <a:r>
              <a:rPr lang="cs-CZ" dirty="0" smtClean="0"/>
              <a:t> je neměnná, protože v tomto úseku nepůsobí žádné zatížení.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/>
              <a:t>Val   = V2p = - 6 kN</a:t>
            </a:r>
          </a:p>
          <a:p>
            <a:pPr marL="0" indent="0">
              <a:buNone/>
            </a:pPr>
            <a:r>
              <a:rPr lang="cs-CZ" dirty="0" smtClean="0"/>
              <a:t>Reakce </a:t>
            </a:r>
            <a:r>
              <a:rPr lang="cs-CZ" dirty="0"/>
              <a:t>Az musí uvést soustavu do </a:t>
            </a:r>
            <a:r>
              <a:rPr lang="cs-CZ" dirty="0" smtClean="0"/>
              <a:t>rovnováhy tzn. Vap = 0: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Vap = 	Val </a:t>
            </a:r>
            <a:r>
              <a:rPr lang="cs-CZ" dirty="0"/>
              <a:t>+</a:t>
            </a:r>
            <a:r>
              <a:rPr lang="cs-CZ" dirty="0" smtClean="0">
                <a:solidFill>
                  <a:schemeClr val="tx1"/>
                </a:solidFill>
              </a:rPr>
              <a:t> Az = 0 kN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	Az = - Val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Az</a:t>
            </a:r>
            <a:r>
              <a:rPr lang="cs-CZ" dirty="0" smtClean="0">
                <a:solidFill>
                  <a:schemeClr val="tx1"/>
                </a:solidFill>
              </a:rPr>
              <a:t> = - (- 6) = </a:t>
            </a:r>
            <a:r>
              <a:rPr lang="cs-CZ" u="sng" dirty="0" smtClean="0">
                <a:solidFill>
                  <a:srgbClr val="FF0000"/>
                </a:solidFill>
              </a:rPr>
              <a:t>6 kN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99392"/>
            <a:ext cx="1731414" cy="17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84" y="1089305"/>
            <a:ext cx="3865563" cy="526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077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3. </a:t>
            </a:r>
            <a:r>
              <a:rPr lang="cs-CZ" sz="3200" dirty="0"/>
              <a:t>Výpočet a obrazec momentů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211016" y="1088690"/>
                <a:ext cx="4932984" cy="565205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M1 </a:t>
                </a:r>
                <a:r>
                  <a:rPr lang="cs-CZ" dirty="0"/>
                  <a:t>= 0 </a:t>
                </a:r>
                <a:r>
                  <a:rPr lang="cs-CZ" dirty="0" err="1" smtClean="0"/>
                  <a:t>kNm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Velikost momentu </a:t>
                </a:r>
              </a:p>
              <a:p>
                <a:pPr marL="0" indent="0">
                  <a:buNone/>
                </a:pPr>
                <a:r>
                  <a:rPr lang="cs-CZ" dirty="0" smtClean="0"/>
                  <a:t>v intervalu </a:t>
                </a:r>
                <a:r>
                  <a:rPr lang="cs-CZ" b="1" dirty="0" smtClean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1-2</a:t>
                </a:r>
                <a:r>
                  <a:rPr lang="cs-CZ" dirty="0" smtClean="0"/>
                  <a:t> vzrůstá dle vztahu: </a:t>
                </a:r>
              </a:p>
              <a:p>
                <a:pPr marL="0" indent="0">
                  <a:buNone/>
                </a:pPr>
                <a:r>
                  <a:rPr lang="cs-CZ" dirty="0" smtClean="0"/>
                  <a:t>M</a:t>
                </a:r>
                <a:r>
                  <a:rPr lang="cs-CZ" baseline="-25000" dirty="0" smtClean="0"/>
                  <a:t>1-2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- f </a:t>
                </a:r>
                <a:r>
                  <a:rPr lang="cs-CZ" dirty="0" smtClean="0"/>
                  <a:t> ∙  </a:t>
                </a:r>
                <a:r>
                  <a:rPr lang="cs-CZ" i="1" dirty="0" smtClean="0"/>
                  <a:t>y </a:t>
                </a:r>
                <a:r>
                  <a:rPr lang="cs-CZ" dirty="0" smtClean="0"/>
                  <a:t>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  <a:r>
                  <a:rPr lang="cs-CZ" dirty="0" smtClean="0"/>
                  <a:t>f </a:t>
                </a:r>
                <a:r>
                  <a:rPr lang="cs-CZ" dirty="0" smtClean="0"/>
                  <a:t>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𝑦</m:t>
                        </m:r>
                        <m:r>
                          <a:rPr lang="cs-CZ" b="0" i="1" baseline="3000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M2 = - 3 </a:t>
                </a:r>
                <a:r>
                  <a:rPr lang="cs-CZ" dirty="0" smtClean="0"/>
                  <a:t> ∙  </a:t>
                </a:r>
                <a:r>
                  <a:rPr lang="cs-CZ" dirty="0" smtClean="0"/>
                  <a:t>2 </a:t>
                </a:r>
                <a:r>
                  <a:rPr lang="cs-CZ" dirty="0" smtClean="0"/>
                  <a:t> ∙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- 6 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Moment v intervalu </a:t>
                </a:r>
                <a:r>
                  <a:rPr lang="cs-CZ" b="1" dirty="0" smtClean="0">
                    <a:solidFill>
                      <a:schemeClr val="tx2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2-a</a:t>
                </a:r>
                <a:r>
                  <a:rPr lang="cs-CZ" dirty="0" smtClean="0"/>
                  <a:t> roste dle vztahu: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</a:t>
                </a:r>
                <a:r>
                  <a:rPr lang="cs-CZ" baseline="-25000" dirty="0" smtClean="0"/>
                  <a:t>2-a </a:t>
                </a:r>
                <a:r>
                  <a:rPr lang="cs-CZ" dirty="0" smtClean="0"/>
                  <a:t>= - f </a:t>
                </a:r>
                <a:r>
                  <a:rPr lang="cs-CZ" dirty="0" smtClean="0"/>
                  <a:t> ∙  </a:t>
                </a:r>
                <a:r>
                  <a:rPr lang="cs-CZ" dirty="0" smtClean="0"/>
                  <a:t>2 </a:t>
                </a:r>
                <a:r>
                  <a:rPr lang="cs-CZ" dirty="0" smtClean="0"/>
                  <a:t> ∙  </a:t>
                </a:r>
                <a:r>
                  <a:rPr lang="cs-CZ" dirty="0" smtClean="0"/>
                  <a:t>(y - 1)</a:t>
                </a:r>
              </a:p>
              <a:p>
                <a:pPr marL="0" indent="0">
                  <a:buNone/>
                </a:pPr>
                <a:r>
                  <a:rPr lang="cs-CZ" dirty="0" smtClean="0"/>
                  <a:t>Moment </a:t>
                </a:r>
                <a:r>
                  <a:rPr lang="cs-CZ" dirty="0"/>
                  <a:t>v bodě </a:t>
                </a:r>
                <a:r>
                  <a:rPr lang="cs-CZ" dirty="0" smtClean="0"/>
                  <a:t>„a“ zleva: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smtClean="0"/>
                  <a:t>- </a:t>
                </a:r>
                <a:r>
                  <a:rPr lang="cs-CZ" smtClean="0"/>
                  <a:t>f∙2∙ </a:t>
                </a:r>
                <a:r>
                  <a:rPr lang="cs-CZ" dirty="0" smtClean="0"/>
                  <a:t>(</a:t>
                </a:r>
                <a:r>
                  <a:rPr lang="cs-CZ" dirty="0" smtClean="0"/>
                  <a:t>4 - 1) </a:t>
                </a:r>
                <a:r>
                  <a:rPr lang="cs-CZ" dirty="0"/>
                  <a:t>= </a:t>
                </a:r>
                <a:r>
                  <a:rPr lang="cs-CZ" dirty="0" smtClean="0"/>
                  <a:t>-</a:t>
                </a:r>
                <a:r>
                  <a:rPr lang="cs-CZ" dirty="0" smtClean="0"/>
                  <a:t>3 ∙ 2 ∙ 3 </a:t>
                </a:r>
                <a:r>
                  <a:rPr lang="cs-CZ" dirty="0"/>
                  <a:t>= </a:t>
                </a:r>
                <a:r>
                  <a:rPr lang="cs-CZ" dirty="0" smtClean="0"/>
                  <a:t>-18 </a:t>
                </a:r>
                <a:r>
                  <a:rPr lang="cs-CZ" dirty="0"/>
                  <a:t>kNm</a:t>
                </a:r>
              </a:p>
              <a:p>
                <a:pPr marL="0" indent="0">
                  <a:buNone/>
                </a:pPr>
                <a:r>
                  <a:rPr lang="cs-CZ" dirty="0" smtClean="0"/>
                  <a:t>Moment Ma </a:t>
                </a:r>
                <a:r>
                  <a:rPr lang="cs-CZ" dirty="0"/>
                  <a:t>musí uvést soustavu do rovnováhy tzn. </a:t>
                </a:r>
                <a:r>
                  <a:rPr lang="cs-CZ" dirty="0" smtClean="0"/>
                  <a:t>Map </a:t>
                </a:r>
                <a:r>
                  <a:rPr lang="cs-CZ" dirty="0"/>
                  <a:t>= 0: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Map </a:t>
                </a:r>
                <a:r>
                  <a:rPr lang="cs-CZ" dirty="0"/>
                  <a:t>= </a:t>
                </a: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- </a:t>
                </a:r>
                <a:r>
                  <a:rPr lang="cs-CZ" dirty="0" smtClean="0"/>
                  <a:t>Ma </a:t>
                </a:r>
                <a:r>
                  <a:rPr lang="cs-CZ" dirty="0"/>
                  <a:t>= 0 </a:t>
                </a:r>
                <a:r>
                  <a:rPr lang="cs-CZ" dirty="0" smtClean="0"/>
                  <a:t>kNm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         </a:t>
                </a:r>
                <a:r>
                  <a:rPr lang="cs-CZ" dirty="0" smtClean="0"/>
                  <a:t>  </a:t>
                </a:r>
                <a:r>
                  <a:rPr lang="cs-CZ" dirty="0" err="1" smtClean="0"/>
                  <a:t>Mal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Ma </a:t>
                </a:r>
                <a:r>
                  <a:rPr lang="cs-CZ" dirty="0">
                    <a:solidFill>
                      <a:srgbClr val="FF0000"/>
                    </a:solidFill>
                  </a:rPr>
                  <a:t>=</a:t>
                </a:r>
                <a:r>
                  <a:rPr lang="cs-CZ" dirty="0"/>
                  <a:t>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- 18 kNm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211016" y="1088690"/>
                <a:ext cx="4932984" cy="5652059"/>
              </a:xfrm>
              <a:blipFill rotWithShape="1">
                <a:blip r:embed="rId2"/>
                <a:stretch>
                  <a:fillRect l="-1978" t="-2050" r="-13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24652" y="2146588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3932237" cy="568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97661" y="2640349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77969" y="4509120"/>
            <a:ext cx="244475" cy="26193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45224"/>
            <a:ext cx="13652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rot="18863363">
            <a:off x="2202776" y="4324454"/>
            <a:ext cx="831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Přímka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23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Shrnutí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způsobem zjišťujeme velikost </a:t>
            </a:r>
            <a:r>
              <a:rPr lang="cs-CZ" dirty="0" smtClean="0">
                <a:hlinkClick r:id="rId2" action="ppaction://hlinksldjump"/>
              </a:rPr>
              <a:t>reakcí</a:t>
            </a:r>
            <a:r>
              <a:rPr lang="cs-CZ" dirty="0" smtClean="0"/>
              <a:t> na konzole?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</a:t>
            </a:r>
            <a:r>
              <a:rPr lang="cs-CZ" dirty="0" smtClean="0">
                <a:hlinkClick r:id="rId3" action="ppaction://hlinksldjump"/>
              </a:rPr>
              <a:t>obrazec</a:t>
            </a:r>
            <a:r>
              <a:rPr lang="cs-CZ" dirty="0" smtClean="0"/>
              <a:t> znaménkové dohody pro postup výpočtu z levé strany.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vynášíme v obrazci záporný smysl </a:t>
            </a:r>
            <a:r>
              <a:rPr lang="cs-CZ" dirty="0" smtClean="0">
                <a:hlinkClick r:id="rId4" action="ppaction://hlinksldjump"/>
              </a:rPr>
              <a:t>posouvajících</a:t>
            </a:r>
            <a:r>
              <a:rPr lang="cs-CZ" dirty="0" smtClean="0"/>
              <a:t>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</a:t>
            </a:r>
            <a:r>
              <a:rPr lang="cs-CZ" dirty="0"/>
              <a:t>vynášíme v obrazci záporný smysl </a:t>
            </a:r>
            <a:r>
              <a:rPr lang="cs-CZ" dirty="0" smtClean="0">
                <a:hlinkClick r:id="rId5" action="ppaction://hlinksldjump"/>
              </a:rPr>
              <a:t>momentů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50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–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532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Konzola - vnitřní síly – V, M, N</vt:lpstr>
      <vt:lpstr>Konzola – konzolový nosník</vt:lpstr>
      <vt:lpstr>Znaménková dohoda</vt:lpstr>
      <vt:lpstr>Zadání příkladu</vt:lpstr>
      <vt:lpstr>1. Popis zadání</vt:lpstr>
      <vt:lpstr>2. Výpočet a obrazec posouvajících sil</vt:lpstr>
      <vt:lpstr>3. Výpočet a obrazec momentů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Alena Stachová</cp:lastModifiedBy>
  <cp:revision>92</cp:revision>
  <dcterms:created xsi:type="dcterms:W3CDTF">2013-12-26T09:05:21Z</dcterms:created>
  <dcterms:modified xsi:type="dcterms:W3CDTF">2014-01-21T12:13:31Z</dcterms:modified>
</cp:coreProperties>
</file>