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317" r:id="rId2"/>
    <p:sldId id="256" r:id="rId3"/>
    <p:sldId id="286" r:id="rId4"/>
    <p:sldId id="289" r:id="rId5"/>
    <p:sldId id="297" r:id="rId6"/>
    <p:sldId id="298" r:id="rId7"/>
    <p:sldId id="315" r:id="rId8"/>
    <p:sldId id="291" r:id="rId9"/>
    <p:sldId id="316" r:id="rId10"/>
    <p:sldId id="312" r:id="rId11"/>
    <p:sldId id="300" r:id="rId12"/>
    <p:sldId id="292" r:id="rId13"/>
    <p:sldId id="293" r:id="rId14"/>
    <p:sldId id="290" r:id="rId15"/>
    <p:sldId id="305" r:id="rId16"/>
    <p:sldId id="301" r:id="rId17"/>
    <p:sldId id="302" r:id="rId18"/>
    <p:sldId id="299" r:id="rId19"/>
    <p:sldId id="310" r:id="rId20"/>
    <p:sldId id="307" r:id="rId21"/>
    <p:sldId id="31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4" autoAdjust="0"/>
    <p:restoredTop sz="94703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9.xml"/><Relationship Id="rId4" Type="http://schemas.openxmlformats.org/officeDocument/2006/relationships/slide" Target="slid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nnow_Bridge.jpg" TargetMode="External"/><Relationship Id="rId2" Type="http://schemas.openxmlformats.org/officeDocument/2006/relationships/hyperlink" Target="http://cs.wikipedia.org/wiki/Soubor:Stone_Bridge_in_Pisek_in_201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agos4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24220724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mostního stavitelství Středověké mosty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2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Středověké mosty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Po pádu Říše římské nastává velký úpadek při stavbě mostů. Ke změně dochází až s rozvojem měst založených na březích řek v </a:t>
            </a:r>
          </a:p>
          <a:p>
            <a:pPr marL="0" indent="0" algn="just">
              <a:buNone/>
            </a:pPr>
            <a:r>
              <a:rPr lang="cs-CZ" dirty="0" smtClean="0"/>
              <a:t>10. století. 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Prvním velkým mostem postaveným u nás byl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Juditin most přes Vltavu v Praze </a:t>
            </a:r>
            <a:r>
              <a:rPr lang="cs-CZ" dirty="0" smtClean="0"/>
              <a:t>(1172). Byl to klenbový most, zřítil se r. 1342 pod tíhou ledových </a:t>
            </a:r>
            <a:r>
              <a:rPr lang="cs-CZ" dirty="0"/>
              <a:t>ker.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2386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Středověké mosty – v Čechách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Nejstarším</a:t>
            </a:r>
            <a:r>
              <a:rPr lang="cs-CZ" dirty="0" smtClean="0"/>
              <a:t> naším mostem je most přes Otavu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Písku </a:t>
            </a:r>
            <a:r>
              <a:rPr lang="cs-CZ" dirty="0" smtClean="0"/>
              <a:t>(1263-1265).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Nejznámějším</a:t>
            </a:r>
            <a:r>
              <a:rPr lang="cs-CZ" dirty="0" smtClean="0"/>
              <a:t> mostem u nás 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Karlův most </a:t>
            </a:r>
            <a:r>
              <a:rPr lang="cs-CZ" dirty="0" smtClean="0"/>
              <a:t>v Praze z roku (1357-1382).</a:t>
            </a:r>
          </a:p>
          <a:p>
            <a:pPr marL="0" indent="0" algn="just">
              <a:buNone/>
            </a:pPr>
            <a:endParaRPr lang="cs-CZ" sz="2000" dirty="0"/>
          </a:p>
          <a:p>
            <a:pPr marL="0" indent="0" algn="just">
              <a:buNone/>
            </a:pPr>
            <a:r>
              <a:rPr lang="cs-CZ" sz="2000" dirty="0" smtClean="0"/>
              <a:t>	Brandýs nad Labem – v roce 2009 objeven mostní oblouk ze 16.století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04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Kamenný most v Písku (1265)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4" t="10229" r="58" b="9582"/>
          <a:stretch/>
        </p:blipFill>
        <p:spPr bwMode="auto">
          <a:xfrm>
            <a:off x="197760" y="1412776"/>
            <a:ext cx="8784000" cy="52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581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Karlův most (1382),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21" r="8945" b="527"/>
          <a:stretch/>
        </p:blipFill>
        <p:spPr bwMode="auto">
          <a:xfrm rot="10800000">
            <a:off x="251520" y="1307963"/>
            <a:ext cx="8748000" cy="536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686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zámecký </a:t>
            </a:r>
            <a:r>
              <a:rPr lang="cs-CZ" dirty="0" smtClean="0"/>
              <a:t>most </a:t>
            </a:r>
            <a:r>
              <a:rPr lang="cs-CZ" dirty="0"/>
              <a:t>v Českém </a:t>
            </a:r>
            <a:r>
              <a:rPr lang="cs-CZ" dirty="0" smtClean="0"/>
              <a:t>Krumlově</a:t>
            </a:r>
            <a:br>
              <a:rPr lang="cs-CZ" dirty="0" smtClean="0"/>
            </a:br>
            <a:r>
              <a:rPr lang="cs-CZ" sz="2200" dirty="0" smtClean="0"/>
              <a:t>Horní zakrytý most je dřevěný, dolní kamenný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98" b="33872"/>
          <a:stretch/>
        </p:blipFill>
        <p:spPr>
          <a:xfrm>
            <a:off x="1403648" y="1332000"/>
            <a:ext cx="6035040" cy="5400000"/>
          </a:xfrm>
        </p:spPr>
      </p:pic>
    </p:spTree>
    <p:extLst>
      <p:ext uri="{BB962C8B-B14F-4D97-AF65-F5344CB8AC3E}">
        <p14:creationId xmlns:p14="http://schemas.microsoft.com/office/powerpoint/2010/main" val="232455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Středověké mosty – v Evropě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268761"/>
            <a:ext cx="8686800" cy="518457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	Většina středověkých mostů nedosahovala technické ani umělecké úrovně mostů římských, byly mělce založeny, vozovka byla nízko nad hladinou, světlost otvoru většinou malá, tlusté pilíře. Za povodní a chodu ledových ker byly často poškozeny. Renesance ve druhé polovině 15. století přinesla obrození starého římského umění a vědění a také mostnímu stavitelství dokonalejší architekturu. Vznikala řada mostů 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kamene,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cihel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dochovaných dodnes a samozřejmě mosty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dřevěné.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173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kamenný most v Avignonu, Francie, </a:t>
            </a:r>
            <a:r>
              <a:rPr lang="cs-CZ" sz="2000" dirty="0" smtClean="0"/>
              <a:t>(12. stol)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3" b="10228"/>
          <a:stretch/>
        </p:blipFill>
        <p:spPr>
          <a:xfrm>
            <a:off x="276605" y="1381612"/>
            <a:ext cx="8437418" cy="5184000"/>
          </a:xfrm>
        </p:spPr>
      </p:pic>
    </p:spTree>
    <p:extLst>
      <p:ext uri="{BB962C8B-B14F-4D97-AF65-F5344CB8AC3E}">
        <p14:creationId xmlns:p14="http://schemas.microsoft.com/office/powerpoint/2010/main" val="174771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Monnow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/>
              <a:t> </a:t>
            </a:r>
            <a:r>
              <a:rPr lang="cs-CZ" dirty="0" smtClean="0"/>
              <a:t>(1257), Wales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8849" r="-87" b="48005"/>
          <a:stretch/>
        </p:blipFill>
        <p:spPr bwMode="auto">
          <a:xfrm>
            <a:off x="586640" y="1548000"/>
            <a:ext cx="8064000" cy="52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280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Kamenné mosty ve Skotsku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54" b="10529"/>
          <a:stretch/>
        </p:blipFill>
        <p:spPr>
          <a:xfrm>
            <a:off x="323528" y="1296000"/>
            <a:ext cx="8678488" cy="5364000"/>
          </a:xfrm>
        </p:spPr>
      </p:pic>
    </p:spTree>
    <p:extLst>
      <p:ext uri="{BB962C8B-B14F-4D97-AF65-F5344CB8AC3E}">
        <p14:creationId xmlns:p14="http://schemas.microsoft.com/office/powerpoint/2010/main" val="271243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522" y="476672"/>
            <a:ext cx="5842503" cy="438187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1000" y="4993760"/>
            <a:ext cx="6855296" cy="522288"/>
          </a:xfrm>
        </p:spPr>
        <p:txBody>
          <a:bodyPr>
            <a:normAutofit/>
          </a:bodyPr>
          <a:lstStyle/>
          <a:p>
            <a:r>
              <a:rPr lang="cs-CZ" dirty="0">
                <a:effectLst/>
              </a:rPr>
              <a:t>Ponte </a:t>
            </a:r>
            <a:r>
              <a:rPr lang="cs-CZ" dirty="0" err="1" smtClean="0">
                <a:effectLst/>
              </a:rPr>
              <a:t>Vechio</a:t>
            </a:r>
            <a:r>
              <a:rPr lang="cs-CZ" dirty="0" smtClean="0">
                <a:effectLst/>
              </a:rPr>
              <a:t> (1345), most  Zlatníků, Florencie, Itálie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39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522" y="476672"/>
            <a:ext cx="5842503" cy="4381877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Ponte di </a:t>
            </a:r>
            <a:r>
              <a:rPr lang="cs-CZ" dirty="0" err="1" smtClean="0">
                <a:effectLst/>
              </a:rPr>
              <a:t>Tiberio</a:t>
            </a:r>
            <a:r>
              <a:rPr lang="cs-CZ" dirty="0" smtClean="0">
                <a:effectLst/>
              </a:rPr>
              <a:t>, </a:t>
            </a:r>
            <a:r>
              <a:rPr lang="cs-CZ" dirty="0" err="1" smtClean="0">
                <a:effectLst/>
              </a:rPr>
              <a:t>Rimini</a:t>
            </a:r>
            <a:r>
              <a:rPr lang="cs-CZ" dirty="0" smtClean="0">
                <a:effectLst/>
              </a:rPr>
              <a:t> (14.stol.)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79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b="1515"/>
          <a:stretch>
            <a:fillRect/>
          </a:stretch>
        </p:blipFill>
        <p:spPr>
          <a:xfrm>
            <a:off x="2411760" y="476672"/>
            <a:ext cx="6040027" cy="438187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>Ponte di </a:t>
            </a:r>
            <a:r>
              <a:rPr lang="cs-CZ" dirty="0" err="1" smtClean="0">
                <a:effectLst/>
              </a:rPr>
              <a:t>Rialto</a:t>
            </a:r>
            <a:r>
              <a:rPr lang="cs-CZ" dirty="0" smtClean="0">
                <a:effectLst/>
              </a:rPr>
              <a:t> (1591), Benátky 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67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Cihlové mosty Itálie, Verona</a:t>
            </a:r>
            <a:br>
              <a:rPr lang="cs-CZ" dirty="0" smtClean="0"/>
            </a:br>
            <a:r>
              <a:rPr lang="cs-CZ" dirty="0" smtClean="0"/>
              <a:t>most </a:t>
            </a:r>
            <a:r>
              <a:rPr lang="cs-CZ" dirty="0" err="1" smtClean="0"/>
              <a:t>Castelvecchio</a:t>
            </a: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1" y="2391294"/>
            <a:ext cx="4185458" cy="3142211"/>
          </a:xfrm>
        </p:spPr>
      </p:pic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278" y="2335183"/>
            <a:ext cx="4339244" cy="3254433"/>
          </a:xfrm>
        </p:spPr>
      </p:pic>
    </p:spTree>
    <p:extLst>
      <p:ext uri="{BB962C8B-B14F-4D97-AF65-F5344CB8AC3E}">
        <p14:creationId xmlns:p14="http://schemas.microsoft.com/office/powerpoint/2010/main" val="384586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Kamenné mosty ve Francii, Provence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7237061" cy="5426549"/>
          </a:xfrm>
        </p:spPr>
      </p:pic>
    </p:spTree>
    <p:extLst>
      <p:ext uri="{BB962C8B-B14F-4D97-AF65-F5344CB8AC3E}">
        <p14:creationId xmlns:p14="http://schemas.microsoft.com/office/powerpoint/2010/main" val="169351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Kamenné mosty ve Francii, Provence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23" y="1268760"/>
            <a:ext cx="7235398" cy="5426549"/>
          </a:xfrm>
        </p:spPr>
      </p:pic>
    </p:spTree>
    <p:extLst>
      <p:ext uri="{BB962C8B-B14F-4D97-AF65-F5344CB8AC3E}">
        <p14:creationId xmlns:p14="http://schemas.microsoft.com/office/powerpoint/2010/main" val="424260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Arles</a:t>
            </a:r>
            <a:r>
              <a:rPr lang="cs-CZ" dirty="0" smtClean="0"/>
              <a:t>, Francie (replika sklápěcího mostu)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1" y="2391294"/>
            <a:ext cx="4185458" cy="3142211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50278" y="2335183"/>
            <a:ext cx="4339244" cy="3254433"/>
          </a:xfrm>
        </p:spPr>
      </p:pic>
    </p:spTree>
    <p:extLst>
      <p:ext uri="{BB962C8B-B14F-4D97-AF65-F5344CB8AC3E}">
        <p14:creationId xmlns:p14="http://schemas.microsoft.com/office/powerpoint/2010/main" val="402483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rázek 14"/>
          <p:cNvSpPr>
            <a:spLocks noGrp="1"/>
          </p:cNvSpPr>
          <p:nvPr>
            <p:ph type="pic" idx="1"/>
          </p:nvPr>
        </p:nvSpPr>
        <p:spPr>
          <a:xfrm>
            <a:off x="3491880" y="620688"/>
            <a:ext cx="5029200" cy="3657600"/>
          </a:xfrm>
        </p:spPr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32858" y="188640"/>
            <a:ext cx="3747054" cy="1368152"/>
          </a:xfrm>
        </p:spPr>
        <p:txBody>
          <a:bodyPr>
            <a:normAutofit/>
          </a:bodyPr>
          <a:lstStyle/>
          <a:p>
            <a:r>
              <a:rPr lang="cs-CZ" sz="1800" dirty="0" err="1">
                <a:effectLst/>
              </a:rPr>
              <a:t>Stěžejkový</a:t>
            </a:r>
            <a:r>
              <a:rPr lang="cs-CZ" sz="1800" dirty="0">
                <a:effectLst/>
              </a:rPr>
              <a:t> padací most pevnosti Ponta da </a:t>
            </a:r>
            <a:r>
              <a:rPr lang="cs-CZ" sz="1800" dirty="0" err="1">
                <a:effectLst/>
              </a:rPr>
              <a:t>Bandeira</a:t>
            </a:r>
            <a:r>
              <a:rPr lang="cs-CZ" sz="1800" dirty="0">
                <a:effectLst/>
              </a:rPr>
              <a:t>; Lagos, </a:t>
            </a:r>
            <a:r>
              <a:rPr lang="cs-CZ" sz="1800" dirty="0" smtClean="0">
                <a:effectLst/>
              </a:rPr>
              <a:t>Portugalsko</a:t>
            </a:r>
            <a:endParaRPr lang="cs-CZ" sz="1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5" b="11539"/>
          <a:stretch/>
        </p:blipFill>
        <p:spPr bwMode="auto">
          <a:xfrm>
            <a:off x="3491880" y="188640"/>
            <a:ext cx="5486400" cy="59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77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jmenoval </a:t>
            </a:r>
            <a:r>
              <a:rPr lang="cs-CZ" dirty="0" smtClean="0">
                <a:hlinkClick r:id="rId2" action="ppaction://hlinksldjump"/>
              </a:rPr>
              <a:t>první</a:t>
            </a:r>
            <a:r>
              <a:rPr lang="cs-CZ" dirty="0" smtClean="0"/>
              <a:t> velký most přes Vltavu v Praze? (zřítil se pod tíhou ker)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dochované a plně funkční historické kamenné mosty v Čechách? </a:t>
            </a:r>
            <a:r>
              <a:rPr lang="cs-CZ" dirty="0" smtClean="0">
                <a:hlinkClick r:id="rId3" action="ppaction://hlinksldjump"/>
              </a:rPr>
              <a:t>Nejstarší a nejznámější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Středověké historické mosty – jaké znáte </a:t>
            </a:r>
            <a:r>
              <a:rPr lang="cs-CZ" dirty="0" smtClean="0">
                <a:hlinkClick r:id="rId4" action="ppaction://hlinksldjump"/>
              </a:rPr>
              <a:t>druhy</a:t>
            </a:r>
            <a:r>
              <a:rPr lang="cs-CZ" dirty="0" smtClean="0"/>
              <a:t> a tvary konstrukcí?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Jaké mostní konstrukce se používaly nad </a:t>
            </a:r>
            <a:r>
              <a:rPr lang="cs-CZ" dirty="0">
                <a:hlinkClick r:id="rId5" action="ppaction://hlinksldjump"/>
              </a:rPr>
              <a:t>hradními příkopy </a:t>
            </a:r>
            <a:r>
              <a:rPr lang="cs-CZ" dirty="0"/>
              <a:t>u vstupních bran?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77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CHMEE2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3.8.2013].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cs.wikipedia.org/wiki/Soubor:Stone_Bridge_in_Pisek_in_2011.JPG</a:t>
            </a:r>
            <a:endParaRPr lang="cs-CZ" dirty="0" smtClean="0"/>
          </a:p>
          <a:p>
            <a:r>
              <a:rPr lang="en-US" i="1" dirty="0" err="1"/>
              <a:t>Výsledná</a:t>
            </a:r>
            <a:r>
              <a:rPr lang="en-US" i="1" dirty="0"/>
              <a:t> </a:t>
            </a:r>
            <a:r>
              <a:rPr lang="en-US" i="1" dirty="0" err="1"/>
              <a:t>citace</a:t>
            </a:r>
            <a:r>
              <a:rPr lang="en-US" i="1" dirty="0"/>
              <a:t>:</a:t>
            </a:r>
            <a:endParaRPr lang="en-US" dirty="0"/>
          </a:p>
          <a:p>
            <a:r>
              <a:rPr lang="en-US" dirty="0"/>
              <a:t>PHILIP HALLING. </a:t>
            </a:r>
            <a:r>
              <a:rPr lang="en-US" i="1" dirty="0" err="1"/>
              <a:t>wikipedia</a:t>
            </a:r>
            <a:r>
              <a:rPr lang="en-US" dirty="0"/>
              <a:t> [online]. [cit. </a:t>
            </a:r>
            <a:r>
              <a:rPr lang="cs-CZ" dirty="0" smtClean="0"/>
              <a:t>3.8.2013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cs.wikipedia.org/wiki/Soubor:Monnow_Bridge.jpg</a:t>
            </a:r>
            <a:endParaRPr lang="cs-CZ" dirty="0" smtClean="0"/>
          </a:p>
          <a:p>
            <a:r>
              <a:rPr lang="en-US" dirty="0"/>
              <a:t>GEORGES JANSOONE. </a:t>
            </a:r>
            <a:r>
              <a:rPr lang="en-US" dirty="0" err="1"/>
              <a:t>wikipedia</a:t>
            </a:r>
            <a:r>
              <a:rPr lang="en-US" dirty="0"/>
              <a:t> [online]. [cit. </a:t>
            </a:r>
            <a:r>
              <a:rPr lang="cs-CZ" smtClean="0"/>
              <a:t>3.8.2013</a:t>
            </a:r>
            <a:r>
              <a:rPr lang="en-US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cs.wikipedia.org/wiki/Soubor:Lagos48.jpg</a:t>
            </a:r>
            <a:endParaRPr lang="cs-CZ" dirty="0" smtClean="0"/>
          </a:p>
          <a:p>
            <a:r>
              <a:rPr lang="cs-CZ" dirty="0"/>
              <a:t>fotografie </a:t>
            </a:r>
            <a:r>
              <a:rPr lang="cs-CZ" dirty="0" smtClean="0"/>
              <a:t>autora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0766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962</TotalTime>
  <Words>315</Words>
  <Application>Microsoft Office PowerPoint</Application>
  <PresentationFormat>Předvádění na obrazovce (4:3)</PresentationFormat>
  <Paragraphs>65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Historie mostního stavitelství Středověké mosty</vt:lpstr>
      <vt:lpstr>Středověké mosty</vt:lpstr>
      <vt:lpstr>Středověké mosty – v Čechách</vt:lpstr>
      <vt:lpstr>Kamenný most v Písku (1265)</vt:lpstr>
      <vt:lpstr>Karlův most (1382), Praha</vt:lpstr>
      <vt:lpstr>zámecký most v Českém Krumlově Horní zakrytý most je dřevěný, dolní kamenný</vt:lpstr>
      <vt:lpstr>Středověké mosty – v Evropě</vt:lpstr>
      <vt:lpstr>kamenný most v Avignonu, Francie, (12. stol)</vt:lpstr>
      <vt:lpstr>Monnow Bridge (1257), Wales</vt:lpstr>
      <vt:lpstr>Kamenné mosty ve Skotsku</vt:lpstr>
      <vt:lpstr>Ponte Vechio (1345), most  Zlatníků, Florencie, Itálie</vt:lpstr>
      <vt:lpstr>Ponte di Tiberio, Rimini (14.stol.)</vt:lpstr>
      <vt:lpstr>Ponte di Rialto (1591), Benátky </vt:lpstr>
      <vt:lpstr>Cihlové mosty Itálie, Verona most Castelvecchio</vt:lpstr>
      <vt:lpstr>Kamenné mosty ve Francii, Provence</vt:lpstr>
      <vt:lpstr>Kamenné mosty ve Francii, Provence</vt:lpstr>
      <vt:lpstr>Arles, Francie (replika sklápěcího mostu)</vt:lpstr>
      <vt:lpstr>Stěžejkový padací most pevnosti Ponta da Bandeira; Lagos, Portugalsko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Dřevěné mosty</dc:title>
  <dc:creator>Michal</dc:creator>
  <cp:lastModifiedBy>Michal</cp:lastModifiedBy>
  <cp:revision>108</cp:revision>
  <dcterms:created xsi:type="dcterms:W3CDTF">2013-11-29T19:30:12Z</dcterms:created>
  <dcterms:modified xsi:type="dcterms:W3CDTF">2014-01-16T21:16:37Z</dcterms:modified>
</cp:coreProperties>
</file>