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tif" ContentType="image/tiff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08" r:id="rId1"/>
  </p:sldMasterIdLst>
  <p:sldIdLst>
    <p:sldId id="313" r:id="rId2"/>
    <p:sldId id="258" r:id="rId3"/>
    <p:sldId id="280" r:id="rId4"/>
    <p:sldId id="311" r:id="rId5"/>
    <p:sldId id="277" r:id="rId6"/>
    <p:sldId id="299" r:id="rId7"/>
    <p:sldId id="300" r:id="rId8"/>
    <p:sldId id="291" r:id="rId9"/>
    <p:sldId id="307" r:id="rId10"/>
    <p:sldId id="308" r:id="rId11"/>
    <p:sldId id="309" r:id="rId12"/>
    <p:sldId id="310" r:id="rId13"/>
    <p:sldId id="294" r:id="rId14"/>
    <p:sldId id="295" r:id="rId15"/>
    <p:sldId id="296" r:id="rId16"/>
    <p:sldId id="306" r:id="rId17"/>
    <p:sldId id="312" r:id="rId18"/>
    <p:sldId id="304" r:id="rId19"/>
    <p:sldId id="297" r:id="rId20"/>
    <p:sldId id="302" r:id="rId21"/>
    <p:sldId id="303" r:id="rId22"/>
    <p:sldId id="301" r:id="rId23"/>
    <p:sldId id="290" r:id="rId2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7" d="100"/>
          <a:sy n="87" d="100"/>
        </p:scale>
        <p:origin x="-1464" y="-7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40" d="100"/>
        <a:sy n="140" d="100"/>
      </p:scale>
      <p:origin x="0" y="1854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viewProps" Target="viewProp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59EB17-46A3-4EDA-ABD5-E1026A43D801}" type="datetimeFigureOut">
              <a:rPr lang="cs-CZ" smtClean="0"/>
              <a:t>16. 1. 2014</a:t>
            </a:fld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34570D92-BDD4-41B4-A949-39CAB0A870E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59EB17-46A3-4EDA-ABD5-E1026A43D801}" type="datetimeFigureOut">
              <a:rPr lang="cs-CZ" smtClean="0"/>
              <a:t>16. 1. 2014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34570D92-BDD4-41B4-A949-39CAB0A870E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59EB17-46A3-4EDA-ABD5-E1026A43D801}" type="datetimeFigureOut">
              <a:rPr lang="cs-CZ" smtClean="0"/>
              <a:t>16. 1. 2014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570D92-BDD4-41B4-A949-39CAB0A870E8}" type="slidenum">
              <a:rPr lang="cs-CZ" smtClean="0"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59EB17-46A3-4EDA-ABD5-E1026A43D801}" type="datetimeFigureOut">
              <a:rPr lang="cs-CZ" smtClean="0"/>
              <a:t>16. 1. 2014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570D92-BDD4-41B4-A949-39CAB0A870E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59EB17-46A3-4EDA-ABD5-E1026A43D801}" type="datetimeFigureOut">
              <a:rPr lang="cs-CZ" smtClean="0"/>
              <a:t>16. 1. 2014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34570D92-BDD4-41B4-A949-39CAB0A870E8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59EB17-46A3-4EDA-ABD5-E1026A43D801}" type="datetimeFigureOut">
              <a:rPr lang="cs-CZ" smtClean="0"/>
              <a:t>16. 1. 2014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570D92-BDD4-41B4-A949-39CAB0A870E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59EB17-46A3-4EDA-ABD5-E1026A43D801}" type="datetimeFigureOut">
              <a:rPr lang="cs-CZ" smtClean="0"/>
              <a:t>16. 1. 2014</a:t>
            </a:fld>
            <a:endParaRPr lang="cs-CZ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570D92-BDD4-41B4-A949-39CAB0A870E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59EB17-46A3-4EDA-ABD5-E1026A43D801}" type="datetimeFigureOut">
              <a:rPr lang="cs-CZ" smtClean="0"/>
              <a:t>16. 1. 2014</a:t>
            </a:fld>
            <a:endParaRPr lang="cs-CZ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570D92-BDD4-41B4-A949-39CAB0A870E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59EB17-46A3-4EDA-ABD5-E1026A43D801}" type="datetimeFigureOut">
              <a:rPr lang="cs-CZ" smtClean="0"/>
              <a:t>16. 1. 2014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570D92-BDD4-41B4-A949-39CAB0A870E8}" type="slidenum">
              <a:rPr lang="cs-CZ" smtClean="0"/>
              <a:t>‹#›</a:t>
            </a:fld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59EB17-46A3-4EDA-ABD5-E1026A43D801}" type="datetimeFigureOut">
              <a:rPr lang="cs-CZ" smtClean="0"/>
              <a:t>16. 1. 2014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570D92-BDD4-41B4-A949-39CAB0A870E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59EB17-46A3-4EDA-ABD5-E1026A43D801}" type="datetimeFigureOut">
              <a:rPr lang="cs-CZ" smtClean="0"/>
              <a:t>16. 1. 2014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570D92-BDD4-41B4-A949-39CAB0A870E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objOnly">
  <p:cSld name="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/>
          </p:nvPr>
        </p:nvSpPr>
        <p:spPr>
          <a:xfrm>
            <a:off x="457200" y="274638"/>
            <a:ext cx="8229600" cy="5851525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2B7CC62-612E-450D-A863-5C88CFCBD7D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6946128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4459EB17-46A3-4EDA-ABD5-E1026A43D801}" type="datetimeFigureOut">
              <a:rPr lang="cs-CZ" smtClean="0"/>
              <a:t>16. 1. 2014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34570D92-BDD4-41B4-A949-39CAB0A870E8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09" r:id="rId1"/>
    <p:sldLayoutId id="2147483710" r:id="rId2"/>
    <p:sldLayoutId id="2147483711" r:id="rId3"/>
    <p:sldLayoutId id="2147483712" r:id="rId4"/>
    <p:sldLayoutId id="2147483713" r:id="rId5"/>
    <p:sldLayoutId id="2147483714" r:id="rId6"/>
    <p:sldLayoutId id="2147483715" r:id="rId7"/>
    <p:sldLayoutId id="2147483716" r:id="rId8"/>
    <p:sldLayoutId id="2147483717" r:id="rId9"/>
    <p:sldLayoutId id="2147483718" r:id="rId10"/>
    <p:sldLayoutId id="2147483719" r:id="rId11"/>
    <p:sldLayoutId id="2147483720" r:id="rId12"/>
  </p:sldLayoutIdLst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ti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tif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eg"/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4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jpeg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8" Type="http://schemas.openxmlformats.org/officeDocument/2006/relationships/slide" Target="slide19.xml"/><Relationship Id="rId3" Type="http://schemas.openxmlformats.org/officeDocument/2006/relationships/slide" Target="slide7.xml"/><Relationship Id="rId7" Type="http://schemas.openxmlformats.org/officeDocument/2006/relationships/slide" Target="slide15.xml"/><Relationship Id="rId2" Type="http://schemas.openxmlformats.org/officeDocument/2006/relationships/slide" Target="slide4.xml"/><Relationship Id="rId1" Type="http://schemas.openxmlformats.org/officeDocument/2006/relationships/slideLayout" Target="../slideLayouts/slideLayout2.xml"/><Relationship Id="rId6" Type="http://schemas.openxmlformats.org/officeDocument/2006/relationships/slide" Target="slide14.xml"/><Relationship Id="rId5" Type="http://schemas.openxmlformats.org/officeDocument/2006/relationships/slide" Target="slide8.xml"/><Relationship Id="rId4" Type="http://schemas.openxmlformats.org/officeDocument/2006/relationships/slide" Target="slide6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79613" y="5516563"/>
            <a:ext cx="5762625" cy="12588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51" name="Picture 3" descr="šablona 1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31913" y="115888"/>
            <a:ext cx="6734175" cy="8096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graphicFrame>
        <p:nvGraphicFramePr>
          <p:cNvPr id="2086" name="Group 38"/>
          <p:cNvGraphicFramePr>
            <a:graphicFrameLocks noGrp="1"/>
          </p:cNvGraphicFramePr>
          <p:nvPr>
            <p:ph/>
            <p:extLst>
              <p:ext uri="{D42A27DB-BD31-4B8C-83A1-F6EECF244321}">
                <p14:modId xmlns:p14="http://schemas.microsoft.com/office/powerpoint/2010/main" val="2922750090"/>
              </p:ext>
            </p:extLst>
          </p:nvPr>
        </p:nvGraphicFramePr>
        <p:xfrm>
          <a:off x="1331913" y="1196975"/>
          <a:ext cx="6707187" cy="3879851"/>
        </p:xfrm>
        <a:graphic>
          <a:graphicData uri="http://schemas.openxmlformats.org/drawingml/2006/table">
            <a:tbl>
              <a:tblPr/>
              <a:tblGrid>
                <a:gridCol w="1912937"/>
                <a:gridCol w="4794250"/>
              </a:tblGrid>
              <a:tr h="358775">
                <a:tc>
                  <a:txBody>
                    <a:bodyPr/>
                    <a:lstStyle>
                      <a:lvl1pPr marL="342900" indent="-342900"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Číslo projektu</a:t>
                      </a:r>
                      <a:endParaRPr kumimoji="0" lang="cs-CZ" alt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342900" indent="-342900"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CZ.1.07/1.5.00/34.0029</a:t>
                      </a:r>
                      <a:endParaRPr kumimoji="0" lang="cs-CZ" alt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58775">
                <a:tc>
                  <a:txBody>
                    <a:bodyPr/>
                    <a:lstStyle>
                      <a:lvl1pPr marL="342900" indent="-342900"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Číslo materiálu</a:t>
                      </a:r>
                      <a:endParaRPr kumimoji="0" lang="cs-CZ" alt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342900" indent="-342900"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VY_32_INOVACE_32-04</a:t>
                      </a:r>
                      <a:endParaRPr kumimoji="0" lang="cs-CZ" alt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79413">
                <a:tc>
                  <a:txBody>
                    <a:bodyPr/>
                    <a:lstStyle>
                      <a:lvl1pPr marL="342900" indent="-342900"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Název školy</a:t>
                      </a:r>
                      <a:endParaRPr kumimoji="0" lang="cs-CZ" alt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342900" indent="-342900"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Střední průmyslová škola stavební, Resslova 2, </a:t>
                      </a:r>
                      <a:endParaRPr kumimoji="0" lang="cs-CZ" altLang="cs-CZ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  <a:p>
                      <a:pPr marL="342900" marR="0" lvl="0" indent="-34290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České Budějovice</a:t>
                      </a:r>
                      <a:endParaRPr kumimoji="0" lang="cs-CZ" alt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58775">
                <a:tc>
                  <a:txBody>
                    <a:bodyPr/>
                    <a:lstStyle>
                      <a:lvl1pPr marL="342900" indent="-342900"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Autor</a:t>
                      </a:r>
                      <a:endParaRPr kumimoji="0" lang="cs-CZ" alt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342900" indent="-342900"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Ing. Michal Kronika</a:t>
                      </a:r>
                      <a:endParaRPr kumimoji="0" lang="cs-CZ" alt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58775">
                <a:tc>
                  <a:txBody>
                    <a:bodyPr/>
                    <a:lstStyle>
                      <a:lvl1pPr marL="342900" indent="-342900"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Tematický celek</a:t>
                      </a:r>
                      <a:endParaRPr kumimoji="0" lang="cs-CZ" alt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342900" indent="-342900"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Dopravní stavby</a:t>
                      </a:r>
                      <a:endParaRPr kumimoji="0" lang="cs-CZ" alt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60363">
                <a:tc>
                  <a:txBody>
                    <a:bodyPr/>
                    <a:lstStyle>
                      <a:lvl1pPr marL="342900" indent="-342900"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Ročník</a:t>
                      </a:r>
                      <a:endParaRPr kumimoji="0" lang="cs-CZ" alt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342900" indent="-342900"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3. – 4.</a:t>
                      </a:r>
                      <a:endParaRPr kumimoji="0" lang="cs-CZ" alt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58775">
                <a:tc>
                  <a:txBody>
                    <a:bodyPr/>
                    <a:lstStyle>
                      <a:lvl1pPr marL="342900" indent="-342900"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Datum tvorby</a:t>
                      </a:r>
                      <a:endParaRPr kumimoji="0" lang="cs-CZ" alt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342900" indent="-342900"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6. </a:t>
                      </a:r>
                      <a:r>
                        <a:rPr kumimoji="0" lang="cs-CZ" alt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8. 2013</a:t>
                      </a:r>
                      <a:endParaRPr kumimoji="0" lang="cs-CZ" alt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30225">
                <a:tc>
                  <a:txBody>
                    <a:bodyPr/>
                    <a:lstStyle>
                      <a:lvl1pPr marL="342900" indent="-342900"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Anotace</a:t>
                      </a:r>
                      <a:endParaRPr kumimoji="0" lang="cs-CZ" alt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342900" indent="-342900"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- názorný výklad  nové látky a  okamžité procvičení</a:t>
                      </a:r>
                      <a:endParaRPr kumimoji="0" lang="cs-CZ" altLang="cs-CZ" sz="10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  <a:p>
                      <a:pPr marL="342900" marR="0" lvl="0" indent="-34290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- prezentace</a:t>
                      </a:r>
                      <a:endParaRPr kumimoji="0" lang="cs-CZ" alt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</a:tr>
              <a:tr h="379413">
                <a:tc>
                  <a:txBody>
                    <a:bodyPr/>
                    <a:lstStyle>
                      <a:lvl1pPr marL="342900" indent="-342900"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Metodický pokyn</a:t>
                      </a:r>
                      <a:endParaRPr kumimoji="0" lang="cs-CZ" alt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výkladová prezentace na interaktivní tabuli nebo projektor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</a:tr>
              <a:tr h="358775">
                <a:tc gridSpan="2">
                  <a:txBody>
                    <a:bodyPr/>
                    <a:lstStyle>
                      <a:lvl1pPr marL="342900" indent="-342900"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Pokud není uvedeno jinak, použitý materiál je z vlastních zdrojů autora</a:t>
                      </a:r>
                      <a:endParaRPr kumimoji="0" lang="cs-CZ" alt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00174251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07504" y="4853411"/>
            <a:ext cx="8928992" cy="1222375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Mostní názvosloví – most – základní prvky</a:t>
            </a:r>
            <a:br>
              <a:rPr lang="cs-CZ" dirty="0" smtClean="0"/>
            </a:b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Dopravní stavby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8897267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Skladba mostu – členění dle ČSN 73 6200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323528" y="1340768"/>
            <a:ext cx="3331096" cy="4531732"/>
          </a:xfrm>
        </p:spPr>
        <p:txBody>
          <a:bodyPr>
            <a:normAutofit/>
          </a:bodyPr>
          <a:lstStyle/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Mostní vybavení</a:t>
            </a:r>
          </a:p>
          <a:p>
            <a:pPr marL="0" indent="0">
              <a:buNone/>
            </a:pPr>
            <a:endParaRPr lang="cs-CZ" b="1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Mostní svršek</a:t>
            </a:r>
          </a:p>
          <a:p>
            <a:pPr marL="0" indent="0">
              <a:buNone/>
            </a:pPr>
            <a:endParaRPr lang="cs-CZ" b="1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Nosná konstrukce</a:t>
            </a:r>
          </a:p>
          <a:p>
            <a:pPr marL="0" indent="0">
              <a:buNone/>
            </a:pPr>
            <a:endParaRPr lang="cs-CZ" b="1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Spodní stavba</a:t>
            </a:r>
            <a:r>
              <a:rPr lang="cs-CZ" dirty="0" smtClean="0"/>
              <a:t>	</a:t>
            </a:r>
          </a:p>
        </p:txBody>
      </p:sp>
      <p:pic>
        <p:nvPicPr>
          <p:cNvPr id="5" name="Zástupný symbol pro obsah 4"/>
          <p:cNvPicPr>
            <a:picLocks noGrp="1" noChangeAspect="1"/>
          </p:cNvPicPr>
          <p:nvPr>
            <p:ph sz="half" idx="2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707904" y="1340768"/>
            <a:ext cx="5207093" cy="3905320"/>
          </a:xfrm>
        </p:spPr>
      </p:pic>
      <p:sp>
        <p:nvSpPr>
          <p:cNvPr id="6" name="Obdélník 5"/>
          <p:cNvSpPr/>
          <p:nvPr/>
        </p:nvSpPr>
        <p:spPr>
          <a:xfrm>
            <a:off x="5076056" y="2060848"/>
            <a:ext cx="1745221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b="1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Mostní vybavení</a:t>
            </a:r>
          </a:p>
        </p:txBody>
      </p:sp>
      <p:sp>
        <p:nvSpPr>
          <p:cNvPr id="7" name="Obdélník 6"/>
          <p:cNvSpPr/>
          <p:nvPr/>
        </p:nvSpPr>
        <p:spPr>
          <a:xfrm>
            <a:off x="7380312" y="2237197"/>
            <a:ext cx="1535998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b="1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Mostní svršek</a:t>
            </a:r>
          </a:p>
        </p:txBody>
      </p:sp>
      <p:sp>
        <p:nvSpPr>
          <p:cNvPr id="8" name="Obdélník 7"/>
          <p:cNvSpPr/>
          <p:nvPr/>
        </p:nvSpPr>
        <p:spPr>
          <a:xfrm>
            <a:off x="6109142" y="3140968"/>
            <a:ext cx="2004010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b="1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Nosná konstrukce </a:t>
            </a:r>
          </a:p>
        </p:txBody>
      </p:sp>
      <p:sp>
        <p:nvSpPr>
          <p:cNvPr id="9" name="Obdélník 8"/>
          <p:cNvSpPr/>
          <p:nvPr/>
        </p:nvSpPr>
        <p:spPr>
          <a:xfrm>
            <a:off x="5326972" y="4149080"/>
            <a:ext cx="1564339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b="1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Spodní stavba</a:t>
            </a:r>
          </a:p>
        </p:txBody>
      </p:sp>
    </p:spTree>
    <p:extLst>
      <p:ext uri="{BB962C8B-B14F-4D97-AF65-F5344CB8AC3E}">
        <p14:creationId xmlns:p14="http://schemas.microsoft.com/office/powerpoint/2010/main" val="115018636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Skladba mostu</a:t>
            </a:r>
            <a:endParaRPr lang="cs-CZ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63688" y="1412776"/>
            <a:ext cx="5925312" cy="5038344"/>
          </a:xfrm>
        </p:spPr>
      </p:pic>
      <p:sp>
        <p:nvSpPr>
          <p:cNvPr id="5" name="Obdélník 4"/>
          <p:cNvSpPr/>
          <p:nvPr/>
        </p:nvSpPr>
        <p:spPr>
          <a:xfrm>
            <a:off x="323528" y="2564904"/>
            <a:ext cx="2232248" cy="864096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r"/>
            <a:r>
              <a:rPr lang="cs-CZ" sz="2000" i="1" dirty="0" smtClean="0">
                <a:solidFill>
                  <a:schemeClr val="tx1"/>
                </a:solidFill>
                <a:latin typeface="AR CENA" panose="02000000000000000000" pitchFamily="2" charset="0"/>
              </a:rPr>
              <a:t>NOSNÁ KONSTRUKCE</a:t>
            </a:r>
          </a:p>
          <a:p>
            <a:pPr algn="r"/>
            <a:r>
              <a:rPr lang="cs-CZ" sz="2000" i="1" dirty="0" smtClean="0">
                <a:solidFill>
                  <a:schemeClr val="tx1"/>
                </a:solidFill>
                <a:latin typeface="AR CENA" panose="02000000000000000000" pitchFamily="2" charset="0"/>
              </a:rPr>
              <a:t>LOŽISKA</a:t>
            </a:r>
            <a:endParaRPr lang="cs-CZ" sz="2000" i="1" dirty="0">
              <a:solidFill>
                <a:schemeClr val="tx1"/>
              </a:solidFill>
              <a:latin typeface="AR CENA" panose="02000000000000000000" pitchFamily="2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829286" y="1618360"/>
            <a:ext cx="3052439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i="1" dirty="0" smtClean="0">
                <a:latin typeface="AR CENA" panose="02000000000000000000" pitchFamily="2" charset="0"/>
              </a:rPr>
              <a:t>MOSTNÍ VYBAVENÍ - ZÁBRADLÍ</a:t>
            </a:r>
            <a:endParaRPr lang="cs-CZ" sz="2000" i="1" dirty="0">
              <a:latin typeface="AR CENA" panose="02000000000000000000" pitchFamily="2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4716016" y="4653136"/>
            <a:ext cx="1636987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i="1" dirty="0" smtClean="0">
                <a:latin typeface="AR CENA" panose="02000000000000000000" pitchFamily="2" charset="0"/>
              </a:rPr>
              <a:t>TVARY PODP</a:t>
            </a:r>
            <a:r>
              <a:rPr lang="cs-CZ" sz="2000" i="1" dirty="0" smtClean="0">
                <a:latin typeface="AR CENA" panose="02000000000000000000" pitchFamily="2" charset="0"/>
                <a:cs typeface="Aharoni" panose="02010803020104030203" pitchFamily="2" charset="-79"/>
              </a:rPr>
              <a:t>Ě</a:t>
            </a:r>
            <a:r>
              <a:rPr lang="cs-CZ" sz="2000" i="1" dirty="0" smtClean="0">
                <a:latin typeface="AR CENA" panose="02000000000000000000" pitchFamily="2" charset="0"/>
              </a:rPr>
              <a:t>R</a:t>
            </a:r>
            <a:endParaRPr lang="cs-CZ" sz="2000" i="1" dirty="0">
              <a:latin typeface="AR CENA" panose="02000000000000000000" pitchFamily="2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4067944" y="5517232"/>
            <a:ext cx="1024639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i="1" dirty="0" smtClean="0">
                <a:latin typeface="AR CENA" panose="02000000000000000000" pitchFamily="2" charset="0"/>
              </a:rPr>
              <a:t>ZÁKLADY</a:t>
            </a:r>
            <a:endParaRPr lang="cs-CZ" sz="2000" i="1" dirty="0">
              <a:latin typeface="AR CENA" panose="02000000000000000000" pitchFamily="2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7046943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/>
              <a:t>Přechod mezi spodní a horní stavbou </a:t>
            </a:r>
          </a:p>
        </p:txBody>
      </p:sp>
      <p:pic>
        <p:nvPicPr>
          <p:cNvPr id="6" name="Zástupný symbol pro obsah 5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37742" y="1554163"/>
            <a:ext cx="6820916" cy="4525962"/>
          </a:xfrm>
        </p:spPr>
      </p:pic>
      <p:sp>
        <p:nvSpPr>
          <p:cNvPr id="3" name="TextovéPole 2"/>
          <p:cNvSpPr txBox="1"/>
          <p:nvPr/>
        </p:nvSpPr>
        <p:spPr>
          <a:xfrm>
            <a:off x="2627784" y="5157192"/>
            <a:ext cx="668773" cy="369332"/>
          </a:xfrm>
          <a:prstGeom prst="rect">
            <a:avLst/>
          </a:prstGeom>
          <a:solidFill>
            <a:schemeClr val="bg1"/>
          </a:solidFill>
        </p:spPr>
        <p:txBody>
          <a:bodyPr wrap="none" rtlCol="0">
            <a:spAutoFit/>
          </a:bodyPr>
          <a:lstStyle/>
          <a:p>
            <a:r>
              <a:rPr lang="cs-CZ" b="1" dirty="0" smtClean="0"/>
              <a:t>Pilíře</a:t>
            </a:r>
            <a:endParaRPr lang="cs-CZ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4572000" y="4516519"/>
            <a:ext cx="912237" cy="369332"/>
          </a:xfrm>
          <a:prstGeom prst="rect">
            <a:avLst/>
          </a:prstGeom>
          <a:solidFill>
            <a:schemeClr val="bg1"/>
          </a:solidFill>
        </p:spPr>
        <p:txBody>
          <a:bodyPr wrap="none" rtlCol="0">
            <a:spAutoFit/>
          </a:bodyPr>
          <a:lstStyle/>
          <a:p>
            <a:r>
              <a:rPr lang="cs-CZ" b="1" dirty="0" smtClean="0"/>
              <a:t>Ložiska</a:t>
            </a:r>
            <a:endParaRPr lang="cs-CZ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1654633" y="1988840"/>
            <a:ext cx="1946302" cy="369332"/>
          </a:xfrm>
          <a:prstGeom prst="rect">
            <a:avLst/>
          </a:prstGeom>
          <a:solidFill>
            <a:schemeClr val="bg1"/>
          </a:solidFill>
        </p:spPr>
        <p:txBody>
          <a:bodyPr wrap="none" rtlCol="0">
            <a:spAutoFit/>
          </a:bodyPr>
          <a:lstStyle/>
          <a:p>
            <a:r>
              <a:rPr lang="cs-CZ" b="1" dirty="0" smtClean="0"/>
              <a:t>Nosná konstrukce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val="9750289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Spodní stavba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4800" y="1340768"/>
            <a:ext cx="8686800" cy="5400600"/>
          </a:xfrm>
        </p:spPr>
        <p:txBody>
          <a:bodyPr>
            <a:normAutofit/>
          </a:bodyPr>
          <a:lstStyle/>
          <a:p>
            <a:r>
              <a:rPr lang="cs-CZ" dirty="0" smtClean="0"/>
              <a:t>Přenáší </a:t>
            </a:r>
            <a:r>
              <a:rPr lang="cs-CZ" dirty="0"/>
              <a:t>tlaky nosné </a:t>
            </a:r>
            <a:r>
              <a:rPr lang="cs-CZ" dirty="0" smtClean="0"/>
              <a:t>konstrukce do podloží</a:t>
            </a:r>
            <a:endParaRPr lang="cs-CZ" dirty="0"/>
          </a:p>
          <a:p>
            <a:r>
              <a:rPr lang="cs-CZ" dirty="0" smtClean="0"/>
              <a:t>Spodní stavba obsahuje:</a:t>
            </a:r>
          </a:p>
          <a:p>
            <a:pPr marL="0" indent="0">
              <a:buNone/>
            </a:pPr>
            <a:r>
              <a:rPr lang="cs-CZ" dirty="0"/>
              <a:t>	</a:t>
            </a:r>
            <a:r>
              <a:rPr lang="cs-CZ" dirty="0" smtClean="0"/>
              <a:t>		- základy</a:t>
            </a:r>
          </a:p>
          <a:p>
            <a:pPr marL="0" indent="0">
              <a:buNone/>
            </a:pPr>
            <a:r>
              <a:rPr lang="cs-CZ" dirty="0"/>
              <a:t>			</a:t>
            </a:r>
            <a:r>
              <a:rPr lang="cs-CZ" dirty="0" smtClean="0"/>
              <a:t>- podpěry a opěry</a:t>
            </a:r>
            <a:endParaRPr lang="cs-CZ" dirty="0"/>
          </a:p>
          <a:p>
            <a:pPr marL="0" indent="0">
              <a:buNone/>
            </a:pPr>
            <a:r>
              <a:rPr lang="cs-CZ" dirty="0"/>
              <a:t>	</a:t>
            </a:r>
            <a:r>
              <a:rPr lang="cs-CZ" dirty="0" smtClean="0"/>
              <a:t>		- kotevní bloky</a:t>
            </a:r>
          </a:p>
          <a:p>
            <a:pPr marL="0" indent="0">
              <a:buNone/>
            </a:pPr>
            <a:r>
              <a:rPr lang="cs-CZ" dirty="0"/>
              <a:t>	</a:t>
            </a:r>
            <a:r>
              <a:rPr lang="cs-CZ" dirty="0" smtClean="0"/>
              <a:t>		- úložné prahy</a:t>
            </a:r>
          </a:p>
          <a:p>
            <a:pPr marL="0" indent="0">
              <a:buNone/>
            </a:pPr>
            <a:r>
              <a:rPr lang="cs-CZ" dirty="0"/>
              <a:t>		</a:t>
            </a:r>
            <a:r>
              <a:rPr lang="cs-CZ" dirty="0" smtClean="0"/>
              <a:t>	- závěrné zdi</a:t>
            </a:r>
          </a:p>
          <a:p>
            <a:pPr marL="0" indent="0">
              <a:buNone/>
            </a:pPr>
            <a:r>
              <a:rPr lang="cs-CZ" dirty="0"/>
              <a:t>	</a:t>
            </a:r>
            <a:r>
              <a:rPr lang="cs-CZ" dirty="0" smtClean="0"/>
              <a:t>		- přechodové desky</a:t>
            </a:r>
          </a:p>
          <a:p>
            <a:pPr marL="0" indent="0">
              <a:buNone/>
            </a:pPr>
            <a:r>
              <a:rPr lang="cs-CZ" dirty="0"/>
              <a:t>	</a:t>
            </a:r>
            <a:r>
              <a:rPr lang="cs-CZ" dirty="0" smtClean="0"/>
              <a:t>		- ledolamy</a:t>
            </a:r>
          </a:p>
        </p:txBody>
      </p:sp>
    </p:spTree>
    <p:extLst>
      <p:ext uri="{BB962C8B-B14F-4D97-AF65-F5344CB8AC3E}">
        <p14:creationId xmlns:p14="http://schemas.microsoft.com/office/powerpoint/2010/main" val="226589729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Popis částí spodní stavby</a:t>
            </a:r>
            <a:endParaRPr lang="cs-CZ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2" y="1576604"/>
            <a:ext cx="8778240" cy="3785616"/>
          </a:xfrm>
        </p:spPr>
      </p:pic>
    </p:spTree>
    <p:extLst>
      <p:ext uri="{BB962C8B-B14F-4D97-AF65-F5344CB8AC3E}">
        <p14:creationId xmlns:p14="http://schemas.microsoft.com/office/powerpoint/2010/main" val="420724743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Nosná konstrukce mostu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Přenáší účinky zatížení z mostního svršku na spodní stavbu</a:t>
            </a:r>
          </a:p>
          <a:p>
            <a:r>
              <a:rPr lang="cs-CZ" dirty="0" smtClean="0"/>
              <a:t>Tvoří ji:	- hlavní nosná konstrukce</a:t>
            </a:r>
          </a:p>
          <a:p>
            <a:pPr marL="0" indent="0">
              <a:buNone/>
            </a:pPr>
            <a:r>
              <a:rPr lang="cs-CZ" dirty="0"/>
              <a:t>	</a:t>
            </a:r>
            <a:r>
              <a:rPr lang="cs-CZ" dirty="0" smtClean="0"/>
              <a:t>	- ložiska</a:t>
            </a:r>
          </a:p>
          <a:p>
            <a:pPr marL="0" indent="0">
              <a:buNone/>
            </a:pPr>
            <a:r>
              <a:rPr lang="cs-CZ" dirty="0"/>
              <a:t>	</a:t>
            </a:r>
            <a:r>
              <a:rPr lang="cs-CZ" dirty="0" smtClean="0"/>
              <a:t>	- ztužení</a:t>
            </a:r>
          </a:p>
          <a:p>
            <a:pPr marL="0" indent="0">
              <a:buNone/>
            </a:pPr>
            <a:r>
              <a:rPr lang="cs-CZ" dirty="0"/>
              <a:t>	</a:t>
            </a:r>
            <a:r>
              <a:rPr lang="cs-CZ" dirty="0" smtClean="0"/>
              <a:t>	- mostní závěry</a:t>
            </a:r>
          </a:p>
          <a:p>
            <a:pPr marL="0" indent="0">
              <a:buNone/>
            </a:pPr>
            <a:r>
              <a:rPr lang="cs-CZ" dirty="0"/>
              <a:t>		- mostovka</a:t>
            </a:r>
          </a:p>
          <a:p>
            <a:pPr marL="0" indent="0">
              <a:buNone/>
            </a:pPr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195743844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Hlavní nosná konstrukce </a:t>
            </a:r>
            <a:endParaRPr lang="cs-CZ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30892" y="1554163"/>
            <a:ext cx="6034616" cy="4525962"/>
          </a:xfrm>
        </p:spPr>
      </p:pic>
    </p:spTree>
    <p:extLst>
      <p:ext uri="{BB962C8B-B14F-4D97-AF65-F5344CB8AC3E}">
        <p14:creationId xmlns:p14="http://schemas.microsoft.com/office/powerpoint/2010/main" val="326708233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Ložiska</a:t>
            </a:r>
            <a:endParaRPr lang="cs-CZ" dirty="0"/>
          </a:p>
        </p:txBody>
      </p:sp>
      <p:pic>
        <p:nvPicPr>
          <p:cNvPr id="7" name="Zástupný symbol pro obsah 6"/>
          <p:cNvPicPr>
            <a:picLocks noGrp="1" noChangeAspect="1"/>
          </p:cNvPicPr>
          <p:nvPr>
            <p:ph sz="half"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4800" y="2390775"/>
            <a:ext cx="4191000" cy="3143250"/>
          </a:xfrm>
        </p:spPr>
      </p:pic>
      <p:pic>
        <p:nvPicPr>
          <p:cNvPr id="8" name="Zástupný symbol pro obsah 7"/>
          <p:cNvPicPr>
            <a:picLocks noGrp="1" noChangeAspect="1"/>
          </p:cNvPicPr>
          <p:nvPr>
            <p:ph sz="half" idx="2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48200" y="2333625"/>
            <a:ext cx="4343400" cy="3257550"/>
          </a:xfrm>
        </p:spPr>
      </p:pic>
    </p:spTree>
    <p:extLst>
      <p:ext uri="{BB962C8B-B14F-4D97-AF65-F5344CB8AC3E}">
        <p14:creationId xmlns:p14="http://schemas.microsoft.com/office/powerpoint/2010/main" val="216834086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Ztužení</a:t>
            </a:r>
            <a:endParaRPr lang="cs-CZ" dirty="0"/>
          </a:p>
        </p:txBody>
      </p:sp>
      <p:pic>
        <p:nvPicPr>
          <p:cNvPr id="5" name="Zástupný symbol pro obsah 4"/>
          <p:cNvPicPr>
            <a:picLocks noGrp="1" noChangeAspect="1"/>
          </p:cNvPicPr>
          <p:nvPr>
            <p:ph sz="half"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4800" y="2390775"/>
            <a:ext cx="4191000" cy="3143250"/>
          </a:xfrm>
        </p:spPr>
      </p:pic>
      <p:pic>
        <p:nvPicPr>
          <p:cNvPr id="6" name="Zástupný symbol pro obsah 5"/>
          <p:cNvPicPr>
            <a:picLocks noGrp="1" noChangeAspect="1"/>
          </p:cNvPicPr>
          <p:nvPr>
            <p:ph sz="half" idx="2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48200" y="2333625"/>
            <a:ext cx="4343400" cy="3257550"/>
          </a:xfrm>
        </p:spPr>
      </p:pic>
    </p:spTree>
    <p:extLst>
      <p:ext uri="{BB962C8B-B14F-4D97-AF65-F5344CB8AC3E}">
        <p14:creationId xmlns:p14="http://schemas.microsoft.com/office/powerpoint/2010/main" val="220106203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Mostní závěry</a:t>
            </a:r>
            <a:endParaRPr lang="cs-CZ" dirty="0"/>
          </a:p>
        </p:txBody>
      </p:sp>
      <p:pic>
        <p:nvPicPr>
          <p:cNvPr id="5" name="Zástupný symbol pro obsah 4"/>
          <p:cNvPicPr>
            <a:picLocks noGrp="1" noChangeAspect="1"/>
          </p:cNvPicPr>
          <p:nvPr>
            <p:ph sz="half"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4800" y="2390775"/>
            <a:ext cx="4191000" cy="3143250"/>
          </a:xfrm>
        </p:spPr>
      </p:pic>
      <p:pic>
        <p:nvPicPr>
          <p:cNvPr id="6" name="Zástupný symbol pro obsah 5"/>
          <p:cNvPicPr>
            <a:picLocks noGrp="1" noChangeAspect="1"/>
          </p:cNvPicPr>
          <p:nvPr>
            <p:ph sz="half" idx="2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48200" y="2333625"/>
            <a:ext cx="4343400" cy="3257550"/>
          </a:xfrm>
        </p:spPr>
      </p:pic>
    </p:spTree>
    <p:extLst>
      <p:ext uri="{BB962C8B-B14F-4D97-AF65-F5344CB8AC3E}">
        <p14:creationId xmlns:p14="http://schemas.microsoft.com/office/powerpoint/2010/main" val="133232518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Mostní svršek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4800" y="1554162"/>
            <a:ext cx="8686800" cy="5303838"/>
          </a:xfrm>
        </p:spPr>
        <p:txBody>
          <a:bodyPr/>
          <a:lstStyle/>
          <a:p>
            <a:r>
              <a:rPr lang="cs-CZ" dirty="0" smtClean="0"/>
              <a:t>Část mostu uložená přímo či nepřímo na jeho nosné konstrukci</a:t>
            </a:r>
          </a:p>
          <a:p>
            <a:r>
              <a:rPr lang="cs-CZ" dirty="0" smtClean="0"/>
              <a:t>Mostní svršek můžeme rozdělit na:</a:t>
            </a:r>
          </a:p>
          <a:p>
            <a:pPr marL="0" indent="0">
              <a:buNone/>
            </a:pPr>
            <a:r>
              <a:rPr lang="cs-CZ" dirty="0" smtClean="0"/>
              <a:t>		- drážní </a:t>
            </a:r>
          </a:p>
          <a:p>
            <a:pPr marL="0" indent="0">
              <a:buNone/>
            </a:pPr>
            <a:r>
              <a:rPr lang="cs-CZ" dirty="0"/>
              <a:t>	</a:t>
            </a:r>
            <a:r>
              <a:rPr lang="cs-CZ" dirty="0" smtClean="0"/>
              <a:t>	- silniční</a:t>
            </a:r>
          </a:p>
          <a:p>
            <a:pPr marL="0" indent="0">
              <a:buNone/>
            </a:pPr>
            <a:r>
              <a:rPr lang="cs-CZ" dirty="0"/>
              <a:t>	</a:t>
            </a:r>
            <a:r>
              <a:rPr lang="cs-CZ" dirty="0" smtClean="0"/>
              <a:t>	- mostnici – dřevěný příčný hranol 					uložený na podélnících 					prvkové mostovky nebo 					přímo na hlavních nosnících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40061006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Mostní vybavení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Soubor zařízení které nám doplňuje mostní objekt:</a:t>
            </a:r>
          </a:p>
          <a:p>
            <a:pPr marL="0" indent="0">
              <a:buNone/>
            </a:pPr>
            <a:r>
              <a:rPr lang="cs-CZ" dirty="0"/>
              <a:t>	</a:t>
            </a:r>
            <a:r>
              <a:rPr lang="cs-CZ" dirty="0" smtClean="0"/>
              <a:t>	- ke zvýšení bezpečnosti</a:t>
            </a:r>
          </a:p>
          <a:p>
            <a:pPr marL="0" indent="0">
              <a:buNone/>
            </a:pPr>
            <a:r>
              <a:rPr lang="cs-CZ" dirty="0"/>
              <a:t>	</a:t>
            </a:r>
            <a:r>
              <a:rPr lang="cs-CZ" dirty="0" smtClean="0"/>
              <a:t>	- k usnadnění prohlídek a údržby</a:t>
            </a:r>
          </a:p>
          <a:p>
            <a:pPr marL="0" indent="0">
              <a:buNone/>
            </a:pPr>
            <a:r>
              <a:rPr lang="cs-CZ" dirty="0"/>
              <a:t>	</a:t>
            </a:r>
            <a:r>
              <a:rPr lang="cs-CZ" dirty="0" smtClean="0"/>
              <a:t>	- k prodloužení životnosti</a:t>
            </a:r>
          </a:p>
          <a:p>
            <a:pPr marL="0" indent="0">
              <a:buNone/>
            </a:pPr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418434616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Části mostního vybavení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Zábradlí</a:t>
            </a:r>
          </a:p>
          <a:p>
            <a:r>
              <a:rPr lang="cs-CZ" dirty="0" smtClean="0"/>
              <a:t>Záchytné a bezpečnostní zařízení</a:t>
            </a:r>
          </a:p>
          <a:p>
            <a:r>
              <a:rPr lang="cs-CZ" dirty="0" smtClean="0"/>
              <a:t>Odpadní zařízení - odvodnění</a:t>
            </a:r>
          </a:p>
          <a:p>
            <a:r>
              <a:rPr lang="cs-CZ" dirty="0" smtClean="0"/>
              <a:t>Zábrany – kouřové a dotykové, krycí, izolační</a:t>
            </a:r>
          </a:p>
          <a:p>
            <a:r>
              <a:rPr lang="cs-CZ" dirty="0" smtClean="0"/>
              <a:t>Osvětlovací zařízení</a:t>
            </a:r>
          </a:p>
          <a:p>
            <a:r>
              <a:rPr lang="cs-CZ" dirty="0" smtClean="0"/>
              <a:t>Revizní zařízení</a:t>
            </a:r>
          </a:p>
          <a:p>
            <a:r>
              <a:rPr lang="cs-CZ" dirty="0" smtClean="0"/>
              <a:t>Různé architektonické prvky</a:t>
            </a:r>
          </a:p>
        </p:txBody>
      </p:sp>
    </p:spTree>
    <p:extLst>
      <p:ext uri="{BB962C8B-B14F-4D97-AF65-F5344CB8AC3E}">
        <p14:creationId xmlns:p14="http://schemas.microsoft.com/office/powerpoint/2010/main" val="119019198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Odvodnění mostu, revizní schodiště</a:t>
            </a:r>
            <a:endParaRPr lang="cs-CZ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30892" y="1554163"/>
            <a:ext cx="6034616" cy="4525962"/>
          </a:xfrm>
        </p:spPr>
      </p:pic>
    </p:spTree>
    <p:extLst>
      <p:ext uri="{BB962C8B-B14F-4D97-AF65-F5344CB8AC3E}">
        <p14:creationId xmlns:p14="http://schemas.microsoft.com/office/powerpoint/2010/main" val="32165413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Zábrany – izolační nad trolejí</a:t>
            </a:r>
            <a:endParaRPr lang="cs-CZ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30892" y="1554163"/>
            <a:ext cx="6034616" cy="4525962"/>
          </a:xfrm>
        </p:spPr>
      </p:pic>
    </p:spTree>
    <p:extLst>
      <p:ext uri="{BB962C8B-B14F-4D97-AF65-F5344CB8AC3E}">
        <p14:creationId xmlns:p14="http://schemas.microsoft.com/office/powerpoint/2010/main" val="429696424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Zábradlí a osvětlení</a:t>
            </a:r>
            <a:endParaRPr lang="cs-CZ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0291" t="9329" r="8208" b="28800"/>
          <a:stretch/>
        </p:blipFill>
        <p:spPr>
          <a:xfrm>
            <a:off x="467544" y="1484784"/>
            <a:ext cx="8280000" cy="4716000"/>
          </a:xfrm>
        </p:spPr>
      </p:pic>
    </p:spTree>
    <p:extLst>
      <p:ext uri="{BB962C8B-B14F-4D97-AF65-F5344CB8AC3E}">
        <p14:creationId xmlns:p14="http://schemas.microsoft.com/office/powerpoint/2010/main" val="175664620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Cizí zařízení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Zařízení která se nacházejí na mostním objektu, ale nepatří do mostního vybavení, protože neodpovídají jeho definici</a:t>
            </a:r>
          </a:p>
          <a:p>
            <a:r>
              <a:rPr lang="cs-CZ" dirty="0" smtClean="0"/>
              <a:t>Soubor zařízení, která slouží jiným než mostním účelům – např. potrubí, telekomunikační a </a:t>
            </a:r>
            <a:r>
              <a:rPr lang="cs-CZ" dirty="0"/>
              <a:t>energetická </a:t>
            </a:r>
            <a:r>
              <a:rPr lang="cs-CZ" dirty="0" smtClean="0"/>
              <a:t>vedení, různé chráničky apod.</a:t>
            </a:r>
          </a:p>
          <a:p>
            <a:pPr marL="0" indent="0">
              <a:buNone/>
            </a:pPr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19822388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Cizí zařízení - potrubí</a:t>
            </a:r>
            <a:endParaRPr lang="cs-CZ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30892" y="1554163"/>
            <a:ext cx="6034616" cy="4525962"/>
          </a:xfrm>
        </p:spPr>
      </p:pic>
    </p:spTree>
    <p:extLst>
      <p:ext uri="{BB962C8B-B14F-4D97-AF65-F5344CB8AC3E}">
        <p14:creationId xmlns:p14="http://schemas.microsoft.com/office/powerpoint/2010/main" val="25641409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Cizí zařízení – bez údržby</a:t>
            </a:r>
            <a:endParaRPr lang="cs-CZ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30892" y="1554163"/>
            <a:ext cx="6034616" cy="4525962"/>
          </a:xfrm>
        </p:spPr>
      </p:pic>
    </p:spTree>
    <p:extLst>
      <p:ext uri="{BB962C8B-B14F-4D97-AF65-F5344CB8AC3E}">
        <p14:creationId xmlns:p14="http://schemas.microsoft.com/office/powerpoint/2010/main" val="42469436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Shrnutí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 marL="514350" indent="-514350">
              <a:buFont typeface="+mj-lt"/>
              <a:buAutoNum type="arabicPeriod"/>
            </a:pPr>
            <a:r>
              <a:rPr lang="cs-CZ" dirty="0" smtClean="0"/>
              <a:t>Nakresli v </a:t>
            </a:r>
            <a:r>
              <a:rPr lang="cs-CZ" dirty="0" smtClean="0">
                <a:hlinkClick r:id="rId2" action="ppaction://hlinksldjump"/>
              </a:rPr>
              <a:t>příčném</a:t>
            </a:r>
            <a:r>
              <a:rPr lang="cs-CZ" dirty="0" smtClean="0"/>
              <a:t> řezu most a popiš jeho jednotlivé části.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Nakresli </a:t>
            </a:r>
            <a:r>
              <a:rPr lang="cs-CZ" dirty="0" smtClean="0">
                <a:hlinkClick r:id="rId3" action="ppaction://hlinksldjump"/>
              </a:rPr>
              <a:t>podélný</a:t>
            </a:r>
            <a:r>
              <a:rPr lang="cs-CZ" dirty="0" smtClean="0"/>
              <a:t> řez mostem a popiš na řezu jednotlivé části spodní stavby.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Co je </a:t>
            </a:r>
            <a:r>
              <a:rPr lang="cs-CZ" dirty="0" smtClean="0">
                <a:hlinkClick r:id="rId4" action="ppaction://hlinksldjump"/>
              </a:rPr>
              <a:t>úkolem</a:t>
            </a:r>
            <a:r>
              <a:rPr lang="cs-CZ" dirty="0" smtClean="0"/>
              <a:t> spodní stavby?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Vyjmenuj části </a:t>
            </a:r>
            <a:r>
              <a:rPr lang="cs-CZ" dirty="0" smtClean="0">
                <a:hlinkClick r:id="rId5" action="ppaction://hlinksldjump"/>
              </a:rPr>
              <a:t>nosné</a:t>
            </a:r>
            <a:r>
              <a:rPr lang="cs-CZ" dirty="0" smtClean="0"/>
              <a:t> konstrukce.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 K čemu </a:t>
            </a:r>
            <a:r>
              <a:rPr lang="cs-CZ" dirty="0" smtClean="0">
                <a:hlinkClick r:id="rId6" action="ppaction://hlinksldjump"/>
              </a:rPr>
              <a:t>slouží</a:t>
            </a:r>
            <a:r>
              <a:rPr lang="cs-CZ" dirty="0" smtClean="0"/>
              <a:t> mostní vybavení?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Vyjmenuj části mostního </a:t>
            </a:r>
            <a:r>
              <a:rPr lang="cs-CZ" dirty="0" smtClean="0">
                <a:hlinkClick r:id="rId7" action="ppaction://hlinksldjump"/>
              </a:rPr>
              <a:t>vybavení</a:t>
            </a:r>
            <a:r>
              <a:rPr lang="cs-CZ" dirty="0" smtClean="0"/>
              <a:t>.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Co jsou to </a:t>
            </a:r>
            <a:r>
              <a:rPr lang="cs-CZ" dirty="0" smtClean="0">
                <a:hlinkClick r:id="rId8" action="ppaction://hlinksldjump"/>
              </a:rPr>
              <a:t>cizí zařízení</a:t>
            </a:r>
            <a:r>
              <a:rPr lang="cs-CZ" dirty="0" smtClean="0"/>
              <a:t>?</a:t>
            </a:r>
          </a:p>
          <a:p>
            <a:pPr marL="514350" indent="-514350">
              <a:buFont typeface="+mj-lt"/>
              <a:buAutoNum type="arabicPeriod"/>
            </a:pPr>
            <a:endParaRPr lang="cs-CZ" dirty="0" smtClean="0"/>
          </a:p>
          <a:p>
            <a:pPr marL="514350" indent="-514350">
              <a:buFont typeface="+mj-lt"/>
              <a:buAutoNum type="arabicPeriod"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48892543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Zdroj obrázků: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/>
              <a:t>HRDOUŠEK, Vladislav; KUKAŇ, Vlastimil. </a:t>
            </a:r>
            <a:r>
              <a:rPr lang="cs-CZ" i="1" dirty="0"/>
              <a:t>Betonové konstrukce a mosty - Doplňkové </a:t>
            </a:r>
            <a:r>
              <a:rPr lang="cs-CZ" i="1" dirty="0" err="1"/>
              <a:t>skriptum</a:t>
            </a:r>
            <a:r>
              <a:rPr lang="cs-CZ" dirty="0"/>
              <a:t>. Praha: Ediční středisko ČVUT, Praha 6, Zikova 4, 1991, ISBN II </a:t>
            </a:r>
            <a:r>
              <a:rPr lang="cs-CZ" dirty="0" smtClean="0"/>
              <a:t>– 10</a:t>
            </a:r>
          </a:p>
          <a:p>
            <a:r>
              <a:rPr lang="cs-CZ" dirty="0"/>
              <a:t>fotografie autora</a:t>
            </a:r>
          </a:p>
          <a:p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74659240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549</TotalTime>
  <Words>376</Words>
  <Application>Microsoft Office PowerPoint</Application>
  <PresentationFormat>Předvádění na obrazovce (4:3)</PresentationFormat>
  <Paragraphs>105</Paragraphs>
  <Slides>23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23</vt:i4>
      </vt:variant>
    </vt:vector>
  </HeadingPairs>
  <TitlesOfParts>
    <vt:vector size="24" baseType="lpstr">
      <vt:lpstr>Cesta</vt:lpstr>
      <vt:lpstr>Prezentace aplikace PowerPoint</vt:lpstr>
      <vt:lpstr>Mostní názvosloví – most – základní prvky </vt:lpstr>
      <vt:lpstr>Skladba mostu – členění dle ČSN 73 6200</vt:lpstr>
      <vt:lpstr>Skladba mostu</vt:lpstr>
      <vt:lpstr>Přechod mezi spodní a horní stavbou </vt:lpstr>
      <vt:lpstr>Spodní stavba</vt:lpstr>
      <vt:lpstr>Popis částí spodní stavby</vt:lpstr>
      <vt:lpstr>Nosná konstrukce mostu</vt:lpstr>
      <vt:lpstr>Hlavní nosná konstrukce </vt:lpstr>
      <vt:lpstr>Ložiska</vt:lpstr>
      <vt:lpstr>Ztužení</vt:lpstr>
      <vt:lpstr>Mostní závěry</vt:lpstr>
      <vt:lpstr>Mostní svršek</vt:lpstr>
      <vt:lpstr>Mostní vybavení</vt:lpstr>
      <vt:lpstr>Části mostního vybavení</vt:lpstr>
      <vt:lpstr>Odvodnění mostu, revizní schodiště</vt:lpstr>
      <vt:lpstr>Zábrany – izolační nad trolejí</vt:lpstr>
      <vt:lpstr>Zábradlí a osvětlení</vt:lpstr>
      <vt:lpstr>Cizí zařízení</vt:lpstr>
      <vt:lpstr>Cizí zařízení - potrubí</vt:lpstr>
      <vt:lpstr>Cizí zařízení – bez údržby</vt:lpstr>
      <vt:lpstr>Shrnutí</vt:lpstr>
      <vt:lpstr>Zdroj obrázků:</vt:lpstr>
    </vt:vector>
  </TitlesOfParts>
  <Company>Hewlett-Packard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Mostní názvosloví – skladba a popis mostní konstrukce</dc:title>
  <dc:creator>Michal</dc:creator>
  <cp:lastModifiedBy>Michal</cp:lastModifiedBy>
  <cp:revision>91</cp:revision>
  <dcterms:created xsi:type="dcterms:W3CDTF">2013-12-15T14:54:37Z</dcterms:created>
  <dcterms:modified xsi:type="dcterms:W3CDTF">2014-01-16T21:18:48Z</dcterms:modified>
</cp:coreProperties>
</file>