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10" r:id="rId2"/>
    <p:sldId id="256" r:id="rId3"/>
    <p:sldId id="308" r:id="rId4"/>
    <p:sldId id="305" r:id="rId5"/>
    <p:sldId id="268" r:id="rId6"/>
    <p:sldId id="269" r:id="rId7"/>
    <p:sldId id="270" r:id="rId8"/>
    <p:sldId id="271" r:id="rId9"/>
    <p:sldId id="283" r:id="rId10"/>
    <p:sldId id="276" r:id="rId11"/>
    <p:sldId id="272" r:id="rId12"/>
    <p:sldId id="284" r:id="rId13"/>
    <p:sldId id="293" r:id="rId14"/>
    <p:sldId id="290" r:id="rId15"/>
    <p:sldId id="291" r:id="rId16"/>
    <p:sldId id="292" r:id="rId17"/>
    <p:sldId id="309" r:id="rId18"/>
    <p:sldId id="294" r:id="rId19"/>
    <p:sldId id="274" r:id="rId20"/>
    <p:sldId id="300" r:id="rId21"/>
    <p:sldId id="306" r:id="rId22"/>
    <p:sldId id="30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7CC62-612E-450D-A863-5C88CFCBD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E6EE0F-5001-445E-95EC-E8B86282DFBD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BEFBF78-216A-414F-93E4-9EEE688126B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8889079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VY_32_INOVACE_32-07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Dopravní stavby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– 4.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7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Třídění mostů – dle materiálu Masívní mostní konstrukce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Dopravní stavby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18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Třídění mostů 	</a:t>
            </a:r>
            <a:r>
              <a:rPr lang="cs-CZ" sz="2800" dirty="0" smtClean="0"/>
              <a:t>dle normy ČSN 73 6200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686800" cy="53038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	Norma rozděluje mosty z mnoha hledisek.</a:t>
            </a:r>
          </a:p>
          <a:p>
            <a:pPr marL="0" indent="0" algn="just">
              <a:buNone/>
            </a:pPr>
            <a:r>
              <a:rPr lang="cs-CZ" dirty="0" smtClean="0"/>
              <a:t>V následující prezentaci se zaměříme na nejzákladnější rozdělení mostů. Vybereme dělení, kterých si můžeme všimnout na první pohled. </a:t>
            </a:r>
          </a:p>
          <a:p>
            <a:pPr algn="just"/>
            <a:r>
              <a:rPr lang="cs-CZ" dirty="0" smtClean="0"/>
              <a:t>Dle převáděné komunikace</a:t>
            </a:r>
          </a:p>
          <a:p>
            <a:pPr algn="just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materiálu hlavní nosné konstrukce</a:t>
            </a:r>
          </a:p>
          <a:p>
            <a:pPr algn="just"/>
            <a:r>
              <a:rPr lang="cs-CZ" dirty="0" smtClean="0"/>
              <a:t>Dle tvaru či statické funkce mostní konstrukce</a:t>
            </a:r>
          </a:p>
          <a:p>
            <a:pPr algn="just"/>
            <a:r>
              <a:rPr lang="cs-CZ" dirty="0" smtClean="0"/>
              <a:t>Dle měnitelnosti polohy</a:t>
            </a:r>
          </a:p>
        </p:txBody>
      </p:sp>
    </p:spTree>
    <p:extLst>
      <p:ext uri="{BB962C8B-B14F-4D97-AF65-F5344CB8AC3E}">
        <p14:creationId xmlns:p14="http://schemas.microsoft.com/office/powerpoint/2010/main" val="282049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884096" cy="8382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Podle </a:t>
            </a:r>
            <a:r>
              <a:rPr lang="cs-CZ" sz="3200" dirty="0"/>
              <a:t>materiálu hlavní nosné konstrukce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5115198"/>
          </a:xfrm>
        </p:spPr>
        <p:txBody>
          <a:bodyPr>
            <a:normAutofit/>
          </a:bodyPr>
          <a:lstStyle/>
          <a:p>
            <a:r>
              <a:rPr lang="cs-CZ" b="1" u="sng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masivní </a:t>
            </a:r>
            <a:r>
              <a:rPr lang="cs-CZ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kamenné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- cihelné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- betonové	 - železobetonové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 - předpjaté</a:t>
            </a:r>
          </a:p>
          <a:p>
            <a:r>
              <a:rPr lang="cs-CZ" cap="all" dirty="0" smtClean="0"/>
              <a:t>Nemasivní  	- </a:t>
            </a:r>
            <a:r>
              <a:rPr lang="cs-CZ" dirty="0" smtClean="0"/>
              <a:t>dřevěné</a:t>
            </a:r>
          </a:p>
          <a:p>
            <a:pPr marL="0" indent="0">
              <a:buNone/>
            </a:pPr>
            <a:r>
              <a:rPr lang="cs-CZ" dirty="0" smtClean="0"/>
              <a:t>			- ocelové</a:t>
            </a:r>
          </a:p>
          <a:p>
            <a:pPr marL="0" indent="0">
              <a:buNone/>
            </a:pPr>
            <a:r>
              <a:rPr lang="cs-CZ" dirty="0" smtClean="0"/>
              <a:t>			- spřažené (ocelobetonové)</a:t>
            </a:r>
          </a:p>
          <a:p>
            <a:pPr marL="0" indent="0">
              <a:buNone/>
            </a:pPr>
            <a:r>
              <a:rPr lang="cs-CZ" dirty="0" smtClean="0"/>
              <a:t>			- kombinované (kov, dřevo)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008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Kamenné mosty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Druhý nejstarší materiál pro stavbu mostů. Jeho výhodou je velká pevnost a trvanlivost. Dostupnost materiálu v okolí stavby.</a:t>
            </a:r>
          </a:p>
          <a:p>
            <a:r>
              <a:rPr lang="cs-CZ" dirty="0" smtClean="0"/>
              <a:t>Nejvíce byly stavěny klenbové a obloukové</a:t>
            </a:r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971" y="1755626"/>
            <a:ext cx="4343399" cy="3257550"/>
          </a:xfrm>
        </p:spPr>
      </p:pic>
      <p:sp>
        <p:nvSpPr>
          <p:cNvPr id="3" name="Obdélník 2"/>
          <p:cNvSpPr/>
          <p:nvPr/>
        </p:nvSpPr>
        <p:spPr>
          <a:xfrm>
            <a:off x="4572000" y="5274786"/>
            <a:ext cx="41333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Kamenný most – Skotsko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785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Kamenné mosty – Provence, Francie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988840"/>
            <a:ext cx="4726913" cy="3545184"/>
          </a:xfr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42002" y="1889930"/>
            <a:ext cx="4393280" cy="3294960"/>
          </a:xfrm>
        </p:spPr>
      </p:pic>
    </p:spTree>
    <p:extLst>
      <p:ext uri="{BB962C8B-B14F-4D97-AF65-F5344CB8AC3E}">
        <p14:creationId xmlns:p14="http://schemas.microsoft.com/office/powerpoint/2010/main" val="406981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Kamenné mosty – </a:t>
            </a:r>
            <a:r>
              <a:rPr lang="cs-CZ" dirty="0" smtClean="0"/>
              <a:t>Chorvatsko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20586" r="13048" b="9872"/>
          <a:stretch/>
        </p:blipFill>
        <p:spPr>
          <a:xfrm>
            <a:off x="323528" y="1484784"/>
            <a:ext cx="8460000" cy="5076000"/>
          </a:xfrm>
        </p:spPr>
      </p:pic>
    </p:spTree>
    <p:extLst>
      <p:ext uri="{BB962C8B-B14F-4D97-AF65-F5344CB8AC3E}">
        <p14:creationId xmlns:p14="http://schemas.microsoft.com/office/powerpoint/2010/main" val="428422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Cihlové mosty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Materiálem dobře vypálená cihla</a:t>
            </a:r>
          </a:p>
          <a:p>
            <a:r>
              <a:rPr lang="cs-CZ" dirty="0" smtClean="0"/>
              <a:t>Pro stavbu bylo potřeba velké množství dělníků a cihelen</a:t>
            </a:r>
          </a:p>
          <a:p>
            <a:r>
              <a:rPr lang="cs-CZ" dirty="0" smtClean="0"/>
              <a:t>Výstavba byla velmi pracná a zdlouhavá</a:t>
            </a:r>
          </a:p>
          <a:p>
            <a:r>
              <a:rPr lang="cs-CZ" dirty="0" smtClean="0"/>
              <a:t>Mnoho cihlových mostů nevznikalo</a:t>
            </a:r>
          </a:p>
          <a:p>
            <a:r>
              <a:rPr lang="cs-CZ" dirty="0" smtClean="0"/>
              <a:t>Stavěly se klenbové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29" y="2445327"/>
            <a:ext cx="4044142" cy="3034145"/>
          </a:xfrm>
        </p:spPr>
      </p:pic>
    </p:spTree>
    <p:extLst>
      <p:ext uri="{BB962C8B-B14F-4D97-AF65-F5344CB8AC3E}">
        <p14:creationId xmlns:p14="http://schemas.microsoft.com/office/powerpoint/2010/main" val="40846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Cihlové mosty Itálie, Verona</a:t>
            </a:r>
            <a:br>
              <a:rPr lang="cs-CZ" dirty="0" smtClean="0"/>
            </a:br>
            <a:r>
              <a:rPr lang="cs-CZ" dirty="0" smtClean="0"/>
              <a:t>most </a:t>
            </a:r>
            <a:r>
              <a:rPr lang="cs-CZ" dirty="0" err="1" smtClean="0"/>
              <a:t>Castelvecchio</a:t>
            </a:r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07" y="2447405"/>
            <a:ext cx="4039985" cy="3029989"/>
          </a:xfrm>
        </p:spPr>
      </p:pic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29" y="2445327"/>
            <a:ext cx="4044142" cy="3034145"/>
          </a:xfrm>
        </p:spPr>
      </p:pic>
    </p:spTree>
    <p:extLst>
      <p:ext uri="{BB962C8B-B14F-4D97-AF65-F5344CB8AC3E}">
        <p14:creationId xmlns:p14="http://schemas.microsoft.com/office/powerpoint/2010/main" val="204954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Cihlové mosty Itálie, Benátky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29" y="2447405"/>
            <a:ext cx="4044142" cy="3029989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4063" y="2449483"/>
            <a:ext cx="4031673" cy="3025833"/>
          </a:xfrm>
        </p:spPr>
      </p:pic>
    </p:spTree>
    <p:extLst>
      <p:ext uri="{BB962C8B-B14F-4D97-AF65-F5344CB8AC3E}">
        <p14:creationId xmlns:p14="http://schemas.microsoft.com/office/powerpoint/2010/main" val="211537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Cihlový železniční </a:t>
            </a:r>
            <a:r>
              <a:rPr lang="cs-CZ" dirty="0"/>
              <a:t>most</a:t>
            </a:r>
            <a:r>
              <a:rPr lang="cs-CZ" dirty="0" smtClean="0"/>
              <a:t>, </a:t>
            </a:r>
            <a:r>
              <a:rPr lang="cs-CZ" dirty="0" err="1" smtClean="0"/>
              <a:t>Goeltzschalt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Most </a:t>
            </a:r>
            <a:r>
              <a:rPr lang="cs-CZ" dirty="0" smtClean="0"/>
              <a:t>byl </a:t>
            </a:r>
            <a:r>
              <a:rPr lang="cs-CZ" dirty="0"/>
              <a:t>vybudován v letech 1846 až 1851 v období výstavby sasko-bavorské železniční tratě. Ještě dnes přes něho projíždí vlaky. Most překlenuje údolí řeky </a:t>
            </a:r>
            <a:r>
              <a:rPr lang="cs-CZ" dirty="0" err="1"/>
              <a:t>Göltzsch</a:t>
            </a:r>
            <a:r>
              <a:rPr lang="cs-CZ" dirty="0"/>
              <a:t> mezi městy </a:t>
            </a:r>
            <a:r>
              <a:rPr lang="cs-CZ" dirty="0" err="1"/>
              <a:t>Mylau</a:t>
            </a:r>
            <a:r>
              <a:rPr lang="cs-CZ" dirty="0"/>
              <a:t> a </a:t>
            </a:r>
            <a:r>
              <a:rPr lang="cs-CZ" dirty="0" err="1" smtClean="0"/>
              <a:t>Netzschkau</a:t>
            </a:r>
            <a:r>
              <a:rPr lang="cs-CZ" dirty="0" smtClean="0"/>
              <a:t> (Německo). Byl </a:t>
            </a:r>
            <a:r>
              <a:rPr lang="cs-CZ" dirty="0"/>
              <a:t>zhotoven z téměř 26 milionů </a:t>
            </a:r>
            <a:r>
              <a:rPr lang="cs-CZ" dirty="0" smtClean="0"/>
              <a:t>cihel</a:t>
            </a:r>
          </a:p>
        </p:txBody>
      </p:sp>
    </p:spTree>
    <p:extLst>
      <p:ext uri="{BB962C8B-B14F-4D97-AF65-F5344CB8AC3E}">
        <p14:creationId xmlns:p14="http://schemas.microsoft.com/office/powerpoint/2010/main" val="93268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Betonové mosty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s velkou pevností</a:t>
            </a:r>
          </a:p>
          <a:p>
            <a:r>
              <a:rPr lang="cs-CZ" dirty="0" smtClean="0"/>
              <a:t>Velmi trvanlivý</a:t>
            </a:r>
          </a:p>
          <a:p>
            <a:r>
              <a:rPr lang="cs-CZ" dirty="0" smtClean="0"/>
              <a:t>Minimální náklady na údržbu (pokud se provádí pravidelně)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Železobeton</a:t>
            </a:r>
            <a:r>
              <a:rPr lang="cs-CZ" dirty="0" smtClean="0"/>
              <a:t> se využívá hlavně pro obloukové mosty. Dále pro mostovky, pilíře, opěry a základy</a:t>
            </a:r>
          </a:p>
          <a:p>
            <a:r>
              <a:rPr lang="cs-CZ" dirty="0" smtClean="0"/>
              <a:t>Pro větší rozpony se používá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předpjatý beton</a:t>
            </a:r>
          </a:p>
          <a:p>
            <a:r>
              <a:rPr lang="cs-CZ" dirty="0" smtClean="0"/>
              <a:t>Železobetonové prvky mohou být monolitické nebo prefabrikované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44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Železobetonové Deskové</a:t>
            </a:r>
            <a:endParaRPr lang="cs-CZ" dirty="0"/>
          </a:p>
        </p:txBody>
      </p:sp>
      <p:pic>
        <p:nvPicPr>
          <p:cNvPr id="6" name="Obrázek 1" descr="P41303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123" y="1554163"/>
            <a:ext cx="8046154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8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Železobetonové Trámové</a:t>
            </a:r>
            <a:endParaRPr lang="cs-CZ" dirty="0"/>
          </a:p>
        </p:txBody>
      </p:sp>
      <p:pic>
        <p:nvPicPr>
          <p:cNvPr id="8" name="Zástupný symbol pro obsah 3" descr="IMG_28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287" y="1554163"/>
            <a:ext cx="6035826" cy="4525962"/>
          </a:xfrm>
        </p:spPr>
      </p:pic>
    </p:spTree>
    <p:extLst>
      <p:ext uri="{BB962C8B-B14F-4D97-AF65-F5344CB8AC3E}">
        <p14:creationId xmlns:p14="http://schemas.microsoft.com/office/powerpoint/2010/main" val="7739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Železobetonové Rámové o dvou polích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6" t="15463" r="16871" b="28513"/>
          <a:stretch/>
        </p:blipFill>
        <p:spPr>
          <a:xfrm>
            <a:off x="395536" y="1340768"/>
            <a:ext cx="8153276" cy="5076000"/>
          </a:xfrm>
        </p:spPr>
      </p:pic>
    </p:spTree>
    <p:extLst>
      <p:ext uri="{BB962C8B-B14F-4D97-AF65-F5344CB8AC3E}">
        <p14:creationId xmlns:p14="http://schemas.microsoft.com/office/powerpoint/2010/main" val="215428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ŽB Obloukový s horní mostovkou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836" y="1556082"/>
            <a:ext cx="6026727" cy="4522124"/>
          </a:xfrm>
        </p:spPr>
      </p:pic>
    </p:spTree>
    <p:extLst>
      <p:ext uri="{BB962C8B-B14F-4D97-AF65-F5344CB8AC3E}">
        <p14:creationId xmlns:p14="http://schemas.microsoft.com/office/powerpoint/2010/main" val="8744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ŽB Obloukový s dolní mostovkou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221" y="1554163"/>
            <a:ext cx="6815957" cy="4525962"/>
          </a:xfrm>
        </p:spPr>
      </p:pic>
    </p:spTree>
    <p:extLst>
      <p:ext uri="{BB962C8B-B14F-4D97-AF65-F5344CB8AC3E}">
        <p14:creationId xmlns:p14="http://schemas.microsoft.com/office/powerpoint/2010/main" val="127168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Spojitý nosník 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0175" y="1554163"/>
            <a:ext cx="6036049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22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ŽB Předpjaté mostní konstrukce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07" y="2447405"/>
            <a:ext cx="4039985" cy="3029989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829" y="2445327"/>
            <a:ext cx="4044142" cy="3034145"/>
          </a:xfrm>
        </p:spPr>
      </p:pic>
    </p:spTree>
    <p:extLst>
      <p:ext uri="{BB962C8B-B14F-4D97-AF65-F5344CB8AC3E}">
        <p14:creationId xmlns:p14="http://schemas.microsoft.com/office/powerpoint/2010/main" val="187162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ŽB Předpjaté mostní konstrukce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0" y="2348880"/>
            <a:ext cx="4320480" cy="324036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063" y="2449483"/>
            <a:ext cx="4031673" cy="3025833"/>
          </a:xfrm>
        </p:spPr>
      </p:pic>
    </p:spTree>
    <p:extLst>
      <p:ext uri="{BB962C8B-B14F-4D97-AF65-F5344CB8AC3E}">
        <p14:creationId xmlns:p14="http://schemas.microsoft.com/office/powerpoint/2010/main" val="7209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druhy materiálů pro masivní konstrukce mostů.</a:t>
            </a:r>
          </a:p>
        </p:txBody>
      </p:sp>
    </p:spTree>
    <p:extLst>
      <p:ext uri="{BB962C8B-B14F-4D97-AF65-F5344CB8AC3E}">
        <p14:creationId xmlns:p14="http://schemas.microsoft.com/office/powerpoint/2010/main" val="423588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není uvedeno jinak –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404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657</TotalTime>
  <Words>311</Words>
  <Application>Microsoft Office PowerPoint</Application>
  <PresentationFormat>Předvádění na obrazovce (4:3)</PresentationFormat>
  <Paragraphs>74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Cesta</vt:lpstr>
      <vt:lpstr>Prezentace aplikace PowerPoint</vt:lpstr>
      <vt:lpstr>Třídění mostů – dle materiálu Masívní mostní konstrukce</vt:lpstr>
      <vt:lpstr>Třídění mostů  dle normy ČSN 73 6200</vt:lpstr>
      <vt:lpstr>Podle materiálu hlavní nosné konstrukce</vt:lpstr>
      <vt:lpstr>Kamenné mosty</vt:lpstr>
      <vt:lpstr>Kamenné mosty – Provence, Francie</vt:lpstr>
      <vt:lpstr>Kamenné mosty – Chorvatsko</vt:lpstr>
      <vt:lpstr>Cihlové mosty</vt:lpstr>
      <vt:lpstr>Cihlové mosty Itálie, Verona most Castelvecchio</vt:lpstr>
      <vt:lpstr>Cihlové mosty Itálie, Benátky</vt:lpstr>
      <vt:lpstr>Cihlový železniční most, Goeltzschalt</vt:lpstr>
      <vt:lpstr>Betonové mosty</vt:lpstr>
      <vt:lpstr>Železobetonové Deskové</vt:lpstr>
      <vt:lpstr>Železobetonové Trámové</vt:lpstr>
      <vt:lpstr>Železobetonové Rámové o dvou polích</vt:lpstr>
      <vt:lpstr>ŽB Obloukový s horní mostovkou</vt:lpstr>
      <vt:lpstr>ŽB Obloukový s dolní mostovkou</vt:lpstr>
      <vt:lpstr>Spojitý nosník </vt:lpstr>
      <vt:lpstr>ŽB Předpjaté mostní konstrukce</vt:lpstr>
      <vt:lpstr>ŽB Předpjaté mostní konstrukce</vt:lpstr>
      <vt:lpstr>Shrnutí</vt:lpstr>
      <vt:lpstr>Zdroj obrázků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Michal</dc:creator>
  <cp:lastModifiedBy>Michal</cp:lastModifiedBy>
  <cp:revision>78</cp:revision>
  <dcterms:created xsi:type="dcterms:W3CDTF">2013-11-30T00:32:47Z</dcterms:created>
  <dcterms:modified xsi:type="dcterms:W3CDTF">2014-01-16T21:24:28Z</dcterms:modified>
</cp:coreProperties>
</file>