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309" r:id="rId2"/>
    <p:sldId id="256" r:id="rId3"/>
    <p:sldId id="308" r:id="rId4"/>
    <p:sldId id="305" r:id="rId5"/>
    <p:sldId id="258" r:id="rId6"/>
    <p:sldId id="304" r:id="rId7"/>
    <p:sldId id="273" r:id="rId8"/>
    <p:sldId id="285" r:id="rId9"/>
    <p:sldId id="298" r:id="rId10"/>
    <p:sldId id="286" r:id="rId11"/>
    <p:sldId id="287" r:id="rId12"/>
    <p:sldId id="302" r:id="rId13"/>
    <p:sldId id="275" r:id="rId14"/>
    <p:sldId id="301" r:id="rId15"/>
    <p:sldId id="303" r:id="rId16"/>
    <p:sldId id="306" r:id="rId17"/>
    <p:sldId id="30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3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6EE0F-5001-445E-95EC-E8B86282DFBD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BEFBF78-216A-414F-93E4-9EEE68812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6EE0F-5001-445E-95EC-E8B86282DFBD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BEFBF78-216A-414F-93E4-9EEE68812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6EE0F-5001-445E-95EC-E8B86282DFBD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FBF78-216A-414F-93E4-9EEE688126B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6EE0F-5001-445E-95EC-E8B86282DFBD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FBF78-216A-414F-93E4-9EEE68812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6EE0F-5001-445E-95EC-E8B86282DFBD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BEFBF78-216A-414F-93E4-9EEE688126B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6EE0F-5001-445E-95EC-E8B86282DFBD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FBF78-216A-414F-93E4-9EEE68812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6EE0F-5001-445E-95EC-E8B86282DFBD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FBF78-216A-414F-93E4-9EEE68812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6EE0F-5001-445E-95EC-E8B86282DFBD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FBF78-216A-414F-93E4-9EEE68812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6EE0F-5001-445E-95EC-E8B86282DFBD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FBF78-216A-414F-93E4-9EEE688126B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6EE0F-5001-445E-95EC-E8B86282DFBD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FBF78-216A-414F-93E4-9EEE68812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6EE0F-5001-445E-95EC-E8B86282DFBD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FBF78-216A-414F-93E4-9EEE68812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7E6EE0F-5001-445E-95EC-E8B86282DFBD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BEFBF78-216A-414F-93E4-9EEE688126B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695339662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VY_32_INOVACE_32-08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Třídění mostů – dle materiálu Nemasívní mostní konstrukce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7185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Třídění mostů 	</a:t>
            </a:r>
            <a:r>
              <a:rPr lang="cs-CZ" sz="2800" dirty="0" smtClean="0"/>
              <a:t>dle normy ČSN 73 6200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53038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Norma rozděluje mosty z mnoha hledisek.</a:t>
            </a:r>
          </a:p>
          <a:p>
            <a:pPr marL="0" indent="0" algn="just">
              <a:buNone/>
            </a:pPr>
            <a:r>
              <a:rPr lang="cs-CZ" dirty="0" smtClean="0"/>
              <a:t>V následující prezentaci se zaměříme na nejzákladnější rozdělení mostů. Vybereme dělení, kterých si můžeme všimnout na první pohled. </a:t>
            </a:r>
          </a:p>
          <a:p>
            <a:pPr algn="just"/>
            <a:r>
              <a:rPr lang="cs-CZ" dirty="0" smtClean="0"/>
              <a:t>Dle převáděné komunikace</a:t>
            </a:r>
          </a:p>
          <a:p>
            <a:pPr algn="just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Dle materiálu hlavní nosné konstrukce</a:t>
            </a:r>
          </a:p>
          <a:p>
            <a:pPr algn="just"/>
            <a:r>
              <a:rPr lang="cs-CZ" dirty="0" smtClean="0"/>
              <a:t>Dle tvaru či statické funkce mostní konstrukce</a:t>
            </a:r>
          </a:p>
          <a:p>
            <a:pPr algn="just"/>
            <a:r>
              <a:rPr lang="cs-CZ" dirty="0" smtClean="0"/>
              <a:t>Dle měnitelnosti polohy</a:t>
            </a:r>
          </a:p>
        </p:txBody>
      </p:sp>
    </p:spTree>
    <p:extLst>
      <p:ext uri="{BB962C8B-B14F-4D97-AF65-F5344CB8AC3E}">
        <p14:creationId xmlns:p14="http://schemas.microsoft.com/office/powerpoint/2010/main" val="2820492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8884096" cy="838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Podle </a:t>
            </a:r>
            <a:r>
              <a:rPr lang="cs-CZ" sz="3200" dirty="0"/>
              <a:t>materiálu hlavní nosné konstrukce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5115198"/>
          </a:xfrm>
        </p:spPr>
        <p:txBody>
          <a:bodyPr>
            <a:normAutofit/>
          </a:bodyPr>
          <a:lstStyle/>
          <a:p>
            <a:r>
              <a:rPr lang="cs-CZ" cap="all" dirty="0" smtClean="0"/>
              <a:t>masivní  	- </a:t>
            </a:r>
            <a:r>
              <a:rPr lang="cs-CZ" dirty="0" smtClean="0"/>
              <a:t>kamenné</a:t>
            </a:r>
          </a:p>
          <a:p>
            <a:pPr marL="0" indent="0">
              <a:buNone/>
            </a:pPr>
            <a:r>
              <a:rPr lang="cs-CZ" dirty="0" smtClean="0"/>
              <a:t>			- cihelné</a:t>
            </a:r>
          </a:p>
          <a:p>
            <a:pPr marL="0" indent="0">
              <a:buNone/>
            </a:pPr>
            <a:r>
              <a:rPr lang="cs-CZ" dirty="0" smtClean="0"/>
              <a:t>			- betonové	 - železobetonové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 - předpjaté</a:t>
            </a:r>
          </a:p>
          <a:p>
            <a:r>
              <a:rPr lang="cs-CZ" b="1" u="sng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Nemasivní</a:t>
            </a:r>
            <a:r>
              <a:rPr lang="cs-CZ" b="1" cap="all" dirty="0" smtClean="0"/>
              <a:t>  	-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dřevěné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- ocelové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- spřažené (ocelobetonové)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- kombinované (kov, dřevo)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4008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mosty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Nejstarší materiál pro stavbu mostů. Snadné zpracování, jednoduché spojování a dostatek materiálu v blízkosti stavby.</a:t>
            </a:r>
          </a:p>
          <a:p>
            <a:r>
              <a:rPr lang="cs-CZ" dirty="0" smtClean="0"/>
              <a:t>Dnes se používají pro nosné konstrukce lepené profily</a:t>
            </a:r>
            <a:endParaRPr lang="cs-CZ" dirty="0"/>
          </a:p>
        </p:txBody>
      </p:sp>
      <p:pic>
        <p:nvPicPr>
          <p:cNvPr id="9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49792" y="1600200"/>
            <a:ext cx="3540215" cy="472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650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Dřevěný most </a:t>
            </a:r>
            <a:r>
              <a:rPr lang="cs-CZ" dirty="0" smtClean="0"/>
              <a:t>– Český Krumlov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758" y="1556082"/>
            <a:ext cx="6030884" cy="4522124"/>
          </a:xfrm>
        </p:spPr>
      </p:pic>
    </p:spTree>
    <p:extLst>
      <p:ext uri="{BB962C8B-B14F-4D97-AF65-F5344CB8AC3E}">
        <p14:creationId xmlns:p14="http://schemas.microsoft.com/office/powerpoint/2010/main" val="922378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Ocelové mosty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Ocel je vhodným materiálem pro mosty největších rozpětí</a:t>
            </a:r>
          </a:p>
          <a:p>
            <a:r>
              <a:rPr lang="cs-CZ" dirty="0" smtClean="0"/>
              <a:t>Má velkou pevnost v tahu</a:t>
            </a:r>
          </a:p>
          <a:p>
            <a:r>
              <a:rPr lang="cs-CZ" dirty="0" smtClean="0"/>
              <a:t>Velké konstrukční možnosti – množství tvarů jednotlivých stavebních prvků</a:t>
            </a:r>
            <a:endParaRPr lang="cs-CZ" dirty="0"/>
          </a:p>
          <a:p>
            <a:r>
              <a:rPr lang="cs-CZ" dirty="0" smtClean="0"/>
              <a:t>Relativně malá hmotnost</a:t>
            </a:r>
          </a:p>
          <a:p>
            <a:r>
              <a:rPr lang="cs-CZ" dirty="0" smtClean="0"/>
              <a:t>Snadné vytváření dokonalých spojů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343400" cy="47244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Nevýhodou je nutnost vyrábět prvky v mostárnách</a:t>
            </a:r>
          </a:p>
          <a:p>
            <a:r>
              <a:rPr lang="cs-CZ" dirty="0" smtClean="0"/>
              <a:t>Nákladná ochrana před povětrnostními vlivy</a:t>
            </a:r>
          </a:p>
          <a:p>
            <a:r>
              <a:rPr lang="cs-CZ" dirty="0" smtClean="0"/>
              <a:t>Vyšší náklady na údržbu</a:t>
            </a:r>
          </a:p>
          <a:p>
            <a:r>
              <a:rPr lang="cs-CZ" dirty="0" smtClean="0"/>
              <a:t>Velká hlučnost při pojíždění vozidly, zejména železniční mosty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74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Příhradové konstrukce – lávka pro pěší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106293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Příhradové konstrukce – </a:t>
            </a:r>
            <a:r>
              <a:rPr lang="cs-CZ" dirty="0" smtClean="0"/>
              <a:t>železniční most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634836" y="1556082"/>
            <a:ext cx="6026727" cy="4522124"/>
          </a:xfrm>
        </p:spPr>
      </p:pic>
    </p:spTree>
    <p:extLst>
      <p:ext uri="{BB962C8B-B14F-4D97-AF65-F5344CB8AC3E}">
        <p14:creationId xmlns:p14="http://schemas.microsoft.com/office/powerpoint/2010/main" val="1914287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Železniční trámový most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196810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Obloukový se spodní mostovkou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395749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809040" cy="841248"/>
          </a:xfrm>
        </p:spPr>
        <p:txBody>
          <a:bodyPr>
            <a:noAutofit/>
          </a:bodyPr>
          <a:lstStyle/>
          <a:p>
            <a:r>
              <a:rPr lang="cs-CZ" sz="3200" dirty="0" smtClean="0"/>
              <a:t>Spřažená železobetonová mostovka </a:t>
            </a:r>
            <a:br>
              <a:rPr lang="cs-CZ" sz="3200" dirty="0" smtClean="0"/>
            </a:br>
            <a:r>
              <a:rPr lang="cs-CZ" sz="3200" dirty="0" smtClean="0"/>
              <a:t>s ocelovou nosnou konstrukcí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229" y="2447405"/>
            <a:ext cx="4044142" cy="3029989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4063" y="2449483"/>
            <a:ext cx="4031673" cy="3025833"/>
          </a:xfrm>
        </p:spPr>
      </p:pic>
    </p:spTree>
    <p:extLst>
      <p:ext uri="{BB962C8B-B14F-4D97-AF65-F5344CB8AC3E}">
        <p14:creationId xmlns:p14="http://schemas.microsoft.com/office/powerpoint/2010/main" val="262750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Kombinované mostní konstrukce</a:t>
            </a:r>
            <a:br>
              <a:rPr lang="cs-CZ" dirty="0" smtClean="0"/>
            </a:br>
            <a:r>
              <a:rPr lang="cs-CZ" sz="2400" dirty="0" smtClean="0"/>
              <a:t>Ocelová nosná konstrukce s dřevěnou mostovkou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80" y="2390774"/>
            <a:ext cx="4264620" cy="3198465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33625"/>
            <a:ext cx="4343400" cy="3257550"/>
          </a:xfrm>
        </p:spPr>
      </p:pic>
    </p:spTree>
    <p:extLst>
      <p:ext uri="{BB962C8B-B14F-4D97-AF65-F5344CB8AC3E}">
        <p14:creationId xmlns:p14="http://schemas.microsoft.com/office/powerpoint/2010/main" val="24145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Dřevěná příhradová lepená nosná konstrukce s příčnými ocelovými trámy a dřevěnou mostovkou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80" y="2390774"/>
            <a:ext cx="4264620" cy="3198465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9907" y="2447405"/>
            <a:ext cx="4039985" cy="3029989"/>
          </a:xfrm>
        </p:spPr>
      </p:pic>
    </p:spTree>
    <p:extLst>
      <p:ext uri="{BB962C8B-B14F-4D97-AF65-F5344CB8AC3E}">
        <p14:creationId xmlns:p14="http://schemas.microsoft.com/office/powerpoint/2010/main" val="288614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9036496" cy="84124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Ocelová visutá konstrukce s prefabrikovanou betonovou mostovkou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21" y="2348880"/>
            <a:ext cx="4320479" cy="3240359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4063" y="2449483"/>
            <a:ext cx="4031673" cy="3025833"/>
          </a:xfrm>
        </p:spPr>
      </p:pic>
    </p:spTree>
    <p:extLst>
      <p:ext uri="{BB962C8B-B14F-4D97-AF65-F5344CB8AC3E}">
        <p14:creationId xmlns:p14="http://schemas.microsoft.com/office/powerpoint/2010/main" val="1922139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znáš druhy materiálů pro nemasivní konstrukce.</a:t>
            </a:r>
          </a:p>
        </p:txBody>
      </p:sp>
    </p:spTree>
    <p:extLst>
      <p:ext uri="{BB962C8B-B14F-4D97-AF65-F5344CB8AC3E}">
        <p14:creationId xmlns:p14="http://schemas.microsoft.com/office/powerpoint/2010/main" val="423588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není uvedeno jinak –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404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653</TotalTime>
  <Words>237</Words>
  <Application>Microsoft Office PowerPoint</Application>
  <PresentationFormat>Předvádění na obrazovce (4:3)</PresentationFormat>
  <Paragraphs>65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Prezentace aplikace PowerPoint</vt:lpstr>
      <vt:lpstr>Třídění mostů – dle materiálu Nemasívní mostní konstrukce</vt:lpstr>
      <vt:lpstr>Třídění mostů  dle normy ČSN 73 6200</vt:lpstr>
      <vt:lpstr>Podle materiálu hlavní nosné konstrukce</vt:lpstr>
      <vt:lpstr>Dřevěné mosty</vt:lpstr>
      <vt:lpstr>Dřevěný most – Český Krumlov</vt:lpstr>
      <vt:lpstr>Ocelové mosty</vt:lpstr>
      <vt:lpstr>Příhradové konstrukce – lávka pro pěší</vt:lpstr>
      <vt:lpstr>Příhradové konstrukce – železniční most</vt:lpstr>
      <vt:lpstr>Železniční trámový most</vt:lpstr>
      <vt:lpstr>Obloukový se spodní mostovkou</vt:lpstr>
      <vt:lpstr>Spřažená železobetonová mostovka  s ocelovou nosnou konstrukcí</vt:lpstr>
      <vt:lpstr>Kombinované mostní konstrukce Ocelová nosná konstrukce s dřevěnou mostovkou</vt:lpstr>
      <vt:lpstr>Dřevěná příhradová lepená nosná konstrukce s příčnými ocelovými trámy a dřevěnou mostovkou</vt:lpstr>
      <vt:lpstr>Ocelová visutá konstrukce s prefabrikovanou betonovou mostovkou</vt:lpstr>
      <vt:lpstr>Shrnutí</vt:lpstr>
      <vt:lpstr>Zdroj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Michal</cp:lastModifiedBy>
  <cp:revision>77</cp:revision>
  <dcterms:created xsi:type="dcterms:W3CDTF">2013-11-30T00:32:47Z</dcterms:created>
  <dcterms:modified xsi:type="dcterms:W3CDTF">2014-01-16T21:25:25Z</dcterms:modified>
</cp:coreProperties>
</file>