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" ContentType="image/tiff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98" r:id="rId2"/>
    <p:sldId id="258" r:id="rId3"/>
    <p:sldId id="280" r:id="rId4"/>
    <p:sldId id="297" r:id="rId5"/>
    <p:sldId id="289" r:id="rId6"/>
    <p:sldId id="257" r:id="rId7"/>
    <p:sldId id="259" r:id="rId8"/>
    <p:sldId id="266" r:id="rId9"/>
    <p:sldId id="260" r:id="rId10"/>
    <p:sldId id="261" r:id="rId11"/>
    <p:sldId id="262" r:id="rId12"/>
    <p:sldId id="279" r:id="rId13"/>
    <p:sldId id="268" r:id="rId14"/>
    <p:sldId id="274" r:id="rId15"/>
    <p:sldId id="272" r:id="rId16"/>
    <p:sldId id="275" r:id="rId17"/>
    <p:sldId id="287" r:id="rId18"/>
    <p:sldId id="283" r:id="rId19"/>
    <p:sldId id="282" r:id="rId20"/>
    <p:sldId id="285" r:id="rId21"/>
    <p:sldId id="281" r:id="rId22"/>
    <p:sldId id="296" r:id="rId23"/>
    <p:sldId id="271" r:id="rId24"/>
    <p:sldId id="265" r:id="rId25"/>
    <p:sldId id="264" r:id="rId26"/>
    <p:sldId id="290" r:id="rId27"/>
    <p:sldId id="269" r:id="rId28"/>
    <p:sldId id="278" r:id="rId29"/>
    <p:sldId id="284" r:id="rId30"/>
    <p:sldId id="277" r:id="rId31"/>
    <p:sldId id="294" r:id="rId32"/>
    <p:sldId id="295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208CFB53-02C0-42B3-B5CB-A2235A9A845F}">
          <p14:sldIdLst>
            <p14:sldId id="298"/>
            <p14:sldId id="258"/>
            <p14:sldId id="280"/>
            <p14:sldId id="297"/>
            <p14:sldId id="289"/>
            <p14:sldId id="257"/>
            <p14:sldId id="259"/>
            <p14:sldId id="266"/>
            <p14:sldId id="260"/>
            <p14:sldId id="261"/>
            <p14:sldId id="262"/>
            <p14:sldId id="279"/>
            <p14:sldId id="268"/>
            <p14:sldId id="274"/>
            <p14:sldId id="272"/>
            <p14:sldId id="275"/>
            <p14:sldId id="287"/>
            <p14:sldId id="283"/>
            <p14:sldId id="282"/>
            <p14:sldId id="285"/>
            <p14:sldId id="281"/>
            <p14:sldId id="296"/>
            <p14:sldId id="271"/>
            <p14:sldId id="265"/>
            <p14:sldId id="264"/>
            <p14:sldId id="290"/>
            <p14:sldId id="269"/>
            <p14:sldId id="278"/>
            <p14:sldId id="284"/>
            <p14:sldId id="277"/>
            <p14:sldId id="294"/>
            <p14:sldId id="29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98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4EFCC1-0034-4201-A104-8430D8F200C8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C03797-FA5A-440E-ABA8-E27741F56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485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C03797-FA5A-440E-ABA8-E27741F56493}" type="slidenum">
              <a:rPr lang="cs-CZ" smtClean="0"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434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459EB17-46A3-4EDA-ABD5-E1026A43D801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570D92-BDD4-41B4-A949-39CAB0A870E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image" Target="../media/image20.t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6.xml"/><Relationship Id="rId5" Type="http://schemas.openxmlformats.org/officeDocument/2006/relationships/slide" Target="slide21.xml"/><Relationship Id="rId4" Type="http://schemas.openxmlformats.org/officeDocument/2006/relationships/slide" Target="slide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f%C3%A4hle_03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4180923579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VY_32_INOVACE_32-11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Hlavní části– spodní stavba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8972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Skladba mostní konstrukce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340768"/>
            <a:ext cx="3331096" cy="4531732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vybavení</a:t>
            </a: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svršek</a:t>
            </a: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Nosná konstrukce</a:t>
            </a: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 stavba</a:t>
            </a:r>
            <a:r>
              <a:rPr lang="cs-CZ" dirty="0" smtClean="0"/>
              <a:t>	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340768"/>
            <a:ext cx="5207093" cy="3905320"/>
          </a:xfrm>
        </p:spPr>
      </p:pic>
      <p:sp>
        <p:nvSpPr>
          <p:cNvPr id="6" name="Obdélník 5"/>
          <p:cNvSpPr/>
          <p:nvPr/>
        </p:nvSpPr>
        <p:spPr>
          <a:xfrm>
            <a:off x="5076056" y="2060848"/>
            <a:ext cx="17452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vybavení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7380312" y="2237197"/>
            <a:ext cx="15359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svršek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09142" y="3140968"/>
            <a:ext cx="2004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Nosná konstrukce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26972" y="4149080"/>
            <a:ext cx="15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 stavba</a:t>
            </a:r>
          </a:p>
        </p:txBody>
      </p:sp>
    </p:spTree>
    <p:extLst>
      <p:ext uri="{BB962C8B-B14F-4D97-AF65-F5344CB8AC3E}">
        <p14:creationId xmlns:p14="http://schemas.microsoft.com/office/powerpoint/2010/main" val="115018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Skladba mostu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412776"/>
            <a:ext cx="5925312" cy="5038344"/>
          </a:xfrm>
        </p:spPr>
      </p:pic>
      <p:sp>
        <p:nvSpPr>
          <p:cNvPr id="5" name="Obdélník 4"/>
          <p:cNvSpPr/>
          <p:nvPr/>
        </p:nvSpPr>
        <p:spPr>
          <a:xfrm>
            <a:off x="323528" y="2564904"/>
            <a:ext cx="2232248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000" i="1" dirty="0" smtClean="0">
                <a:solidFill>
                  <a:schemeClr val="tx1"/>
                </a:solidFill>
                <a:latin typeface="AR CENA" panose="02000000000000000000" pitchFamily="2" charset="0"/>
              </a:rPr>
              <a:t>NOSNÁ KONSTRUKCE</a:t>
            </a:r>
          </a:p>
          <a:p>
            <a:pPr algn="r"/>
            <a:r>
              <a:rPr lang="cs-CZ" sz="2000" i="1" dirty="0" smtClean="0">
                <a:solidFill>
                  <a:schemeClr val="tx1"/>
                </a:solidFill>
                <a:latin typeface="AR CENA" panose="02000000000000000000" pitchFamily="2" charset="0"/>
              </a:rPr>
              <a:t>LOŽISKA</a:t>
            </a:r>
            <a:endParaRPr lang="cs-CZ" sz="2000" i="1" dirty="0">
              <a:solidFill>
                <a:schemeClr val="tx1"/>
              </a:solidFill>
              <a:latin typeface="AR CENA" panose="02000000000000000000" pitchFamily="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9286" y="1618360"/>
            <a:ext cx="30524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latin typeface="AR CENA" panose="02000000000000000000" pitchFamily="2" charset="0"/>
              </a:rPr>
              <a:t>MOSTNÍ VYBAVENÍ - ZÁBRADLÍ</a:t>
            </a:r>
            <a:endParaRPr lang="cs-CZ" sz="2000" i="1" dirty="0">
              <a:latin typeface="AR CENA" panose="02000000000000000000" pitchFamily="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6016" y="4653136"/>
            <a:ext cx="16369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latin typeface="AR CENA" panose="02000000000000000000" pitchFamily="2" charset="0"/>
              </a:rPr>
              <a:t>TVARY PODP</a:t>
            </a:r>
            <a:r>
              <a:rPr lang="cs-CZ" sz="2000" i="1" dirty="0" smtClean="0">
                <a:latin typeface="AR CENA" panose="02000000000000000000" pitchFamily="2" charset="0"/>
                <a:cs typeface="Aharoni" panose="02010803020104030203" pitchFamily="2" charset="-79"/>
              </a:rPr>
              <a:t>Ě</a:t>
            </a:r>
            <a:r>
              <a:rPr lang="cs-CZ" sz="2000" i="1" dirty="0" smtClean="0">
                <a:latin typeface="AR CENA" panose="02000000000000000000" pitchFamily="2" charset="0"/>
              </a:rPr>
              <a:t>R</a:t>
            </a:r>
            <a:endParaRPr lang="cs-CZ" sz="2000" i="1" dirty="0">
              <a:latin typeface="AR CENA" panose="02000000000000000000" pitchFamily="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5517232"/>
            <a:ext cx="102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latin typeface="AR CENA" panose="02000000000000000000" pitchFamily="2" charset="0"/>
              </a:rPr>
              <a:t>ZÁKLADY</a:t>
            </a:r>
            <a:endParaRPr lang="cs-CZ" sz="2000" i="1" dirty="0">
              <a:latin typeface="AR CENA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774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skladby spodní stavby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76604"/>
            <a:ext cx="8778240" cy="3785616"/>
          </a:xfrm>
        </p:spPr>
      </p:pic>
    </p:spTree>
    <p:extLst>
      <p:ext uri="{BB962C8B-B14F-4D97-AF65-F5344CB8AC3E}">
        <p14:creationId xmlns:p14="http://schemas.microsoft.com/office/powerpoint/2010/main" val="834252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Spodní stavba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400600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Spodní stavba</a:t>
            </a:r>
            <a:r>
              <a:rPr lang="cs-CZ" dirty="0" smtClean="0"/>
              <a:t>	- základy</a:t>
            </a:r>
          </a:p>
          <a:p>
            <a:pPr marL="0" indent="0">
              <a:buNone/>
            </a:pPr>
            <a:r>
              <a:rPr lang="cs-CZ" dirty="0"/>
              <a:t>				- podpěry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/>
              <a:t>- </a:t>
            </a:r>
            <a:r>
              <a:rPr lang="cs-CZ" dirty="0" smtClean="0"/>
              <a:t>opěry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- úložný práh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závěrná </a:t>
            </a:r>
            <a:r>
              <a:rPr lang="cs-CZ" dirty="0" smtClean="0"/>
              <a:t>zeď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- křídlo opěry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- přechodová deska</a:t>
            </a:r>
          </a:p>
        </p:txBody>
      </p:sp>
    </p:spTree>
    <p:extLst>
      <p:ext uri="{BB962C8B-B14F-4D97-AF65-F5344CB8AC3E}">
        <p14:creationId xmlns:p14="http://schemas.microsoft.com/office/powerpoint/2010/main" val="240687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Spodní stavba - základy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Plošné</a:t>
            </a:r>
            <a:r>
              <a:rPr lang="cs-CZ" dirty="0" smtClean="0"/>
              <a:t>	- základové patky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- základové pasy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Hlubinné</a:t>
            </a:r>
            <a:r>
              <a:rPr lang="cs-CZ" dirty="0" smtClean="0"/>
              <a:t>	- piloty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studně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kesony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podzemní stěny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5912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Plošný základ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2973182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Piloty u pro most u Veselí nad Lužnicí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418065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Piloty u pro most u Veselí nad Lužnicí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838921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01"/>
          <a:stretch/>
        </p:blipFill>
        <p:spPr bwMode="auto">
          <a:xfrm>
            <a:off x="923925" y="1412776"/>
            <a:ext cx="7296150" cy="529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673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Spodní </a:t>
            </a:r>
            <a:r>
              <a:rPr lang="cs-CZ" dirty="0" smtClean="0"/>
              <a:t>stavba - podpěra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86800" cy="5256584"/>
          </a:xfrm>
        </p:spPr>
        <p:txBody>
          <a:bodyPr>
            <a:normAutofit/>
          </a:bodyPr>
          <a:lstStyle/>
          <a:p>
            <a:r>
              <a:rPr lang="cs-CZ" dirty="0" smtClean="0"/>
              <a:t>Přenáší tlaky nosné konstrukce</a:t>
            </a:r>
          </a:p>
          <a:p>
            <a:r>
              <a:rPr lang="cs-CZ" dirty="0" smtClean="0"/>
              <a:t>Svislá nebo nakloněná</a:t>
            </a:r>
          </a:p>
          <a:p>
            <a:r>
              <a:rPr lang="cs-CZ" dirty="0" smtClean="0"/>
              <a:t>Druhy podpěr:</a:t>
            </a:r>
          </a:p>
          <a:p>
            <a:pPr marL="0" indent="0">
              <a:buNone/>
            </a:pPr>
            <a:r>
              <a:rPr lang="cs-CZ" dirty="0" smtClean="0"/>
              <a:t>	- </a:t>
            </a:r>
            <a:r>
              <a:rPr lang="cs-CZ" dirty="0"/>
              <a:t>stojka – stěnová podpěra</a:t>
            </a:r>
            <a:r>
              <a:rPr lang="cs-CZ" sz="2000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pilíř </a:t>
            </a:r>
            <a:r>
              <a:rPr lang="cs-CZ" sz="2000" dirty="0" smtClean="0"/>
              <a:t>(délka je větší než dvojnásobek tloušťky)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dirty="0" smtClean="0"/>
              <a:t>- sloup </a:t>
            </a:r>
            <a:r>
              <a:rPr lang="cs-CZ" sz="2000" dirty="0" smtClean="0"/>
              <a:t>(tvary - kruh, elipsa, čtverec, obdélník, mnohoúhelník)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dirty="0" smtClean="0"/>
              <a:t>- pylon </a:t>
            </a:r>
            <a:r>
              <a:rPr lang="cs-CZ" sz="2000" dirty="0" smtClean="0"/>
              <a:t>(podpěra sahající nad mostovku, slouží k podpíraní, kotvení 		nosných lan nebo jen pro zvýšení architektonického rázu)</a:t>
            </a: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	</a:t>
            </a:r>
            <a:r>
              <a:rPr lang="cs-CZ" dirty="0"/>
              <a:t>- bárka </a:t>
            </a:r>
            <a:r>
              <a:rPr lang="cs-CZ" sz="2000" dirty="0"/>
              <a:t>(lehká podpěra z pilot spojených do tuhého celku)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78532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Mostní podpěra - stojka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  <p:sp>
        <p:nvSpPr>
          <p:cNvPr id="5" name="Obdélník 4"/>
          <p:cNvSpPr/>
          <p:nvPr/>
        </p:nvSpPr>
        <p:spPr>
          <a:xfrm>
            <a:off x="4932040" y="4793704"/>
            <a:ext cx="791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Stojka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32051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Mostní podpěra - stojka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7" name="Obdélník 6"/>
          <p:cNvSpPr/>
          <p:nvPr/>
        </p:nvSpPr>
        <p:spPr>
          <a:xfrm>
            <a:off x="4067944" y="4581128"/>
            <a:ext cx="791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Stojka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192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Pilíř a opěra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286242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Pilíře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1733791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Sloupy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93" t="29811" r="10291" b="10594"/>
          <a:stretch/>
        </p:blipFill>
        <p:spPr>
          <a:xfrm>
            <a:off x="179512" y="1268760"/>
            <a:ext cx="8856000" cy="5400000"/>
          </a:xfrm>
        </p:spPr>
      </p:pic>
      <p:sp>
        <p:nvSpPr>
          <p:cNvPr id="5" name="Obdélník 4"/>
          <p:cNvSpPr/>
          <p:nvPr/>
        </p:nvSpPr>
        <p:spPr>
          <a:xfrm>
            <a:off x="3059832" y="3032956"/>
            <a:ext cx="5976664" cy="4680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Sloupy</a:t>
            </a:r>
          </a:p>
        </p:txBody>
      </p:sp>
      <p:sp>
        <p:nvSpPr>
          <p:cNvPr id="6" name="Obdélník 5"/>
          <p:cNvSpPr/>
          <p:nvPr/>
        </p:nvSpPr>
        <p:spPr>
          <a:xfrm>
            <a:off x="6660232" y="3082316"/>
            <a:ext cx="8308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Sloupy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08188" y="3789040"/>
            <a:ext cx="12241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Opěra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3802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Pylony – podpírající visutý most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141089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Pylon – architektonický prvek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  <p:sp>
        <p:nvSpPr>
          <p:cNvPr id="5" name="Obdélník 4"/>
          <p:cNvSpPr/>
          <p:nvPr/>
        </p:nvSpPr>
        <p:spPr>
          <a:xfrm>
            <a:off x="2555776" y="3070945"/>
            <a:ext cx="8640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Pylony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9668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Bárka – dřevěná mostní podpěra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31954"/>
            <a:ext cx="5642946" cy="4422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81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Opěra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Krajní podpěra</a:t>
            </a:r>
          </a:p>
          <a:p>
            <a:r>
              <a:rPr lang="cs-CZ" dirty="0" smtClean="0"/>
              <a:t>Zachycuje také tlaky zeminy</a:t>
            </a:r>
          </a:p>
          <a:p>
            <a:r>
              <a:rPr lang="cs-CZ" dirty="0" smtClean="0"/>
              <a:t>Uzavírá krajní mostní otvor vůči terénu či zemnímu tělesu</a:t>
            </a:r>
          </a:p>
          <a:p>
            <a:r>
              <a:rPr lang="cs-CZ" dirty="0" smtClean="0"/>
              <a:t>Na opěře bývá úložný práh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533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Opěry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933056"/>
            <a:ext cx="8485632" cy="2167128"/>
          </a:xfrm>
        </p:spPr>
      </p:pic>
      <p:pic>
        <p:nvPicPr>
          <p:cNvPr id="1026" name="Picture 2" descr="C:\Users\Michal\Desktop\Mosty skeny\Opěry řezy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8508492" cy="234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23928" y="3501008"/>
            <a:ext cx="1368152" cy="1851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0908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Pilíř a opěra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  <p:sp>
        <p:nvSpPr>
          <p:cNvPr id="5" name="Obdélník 4"/>
          <p:cNvSpPr/>
          <p:nvPr/>
        </p:nvSpPr>
        <p:spPr>
          <a:xfrm>
            <a:off x="3563888" y="3789040"/>
            <a:ext cx="7713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Opěra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79712" y="3244334"/>
            <a:ext cx="648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Pilíř</a:t>
            </a:r>
          </a:p>
        </p:txBody>
      </p:sp>
    </p:spTree>
    <p:extLst>
      <p:ext uri="{BB962C8B-B14F-4D97-AF65-F5344CB8AC3E}">
        <p14:creationId xmlns:p14="http://schemas.microsoft.com/office/powerpoint/2010/main" val="45800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Výztuž mostní opěry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68624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Detail spojení pilot s mostní opěrou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</p:spTree>
    <p:extLst>
      <p:ext uri="{BB962C8B-B14F-4D97-AF65-F5344CB8AC3E}">
        <p14:creationId xmlns:p14="http://schemas.microsoft.com/office/powerpoint/2010/main" val="3997625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Úložný práh, závěrná </a:t>
            </a:r>
            <a:r>
              <a:rPr lang="cs-CZ" dirty="0" smtClean="0"/>
              <a:t>zeď, </a:t>
            </a:r>
            <a:r>
              <a:rPr lang="cs-CZ" dirty="0"/>
              <a:t>křídlo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328592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Úložný práh </a:t>
            </a:r>
            <a:r>
              <a:rPr lang="cs-CZ" dirty="0" smtClean="0"/>
              <a:t>– část podpěry, opěry tvořená souvislým prahem, který přenáší tlaky ložisek nebo hlavních nosníků bez ložisek. U bárek se nazývá </a:t>
            </a:r>
            <a:r>
              <a:rPr lang="cs-CZ" dirty="0" err="1" smtClean="0"/>
              <a:t>stativo</a:t>
            </a:r>
            <a:endParaRPr lang="cs-CZ" dirty="0" smtClean="0"/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Závěrná zeď </a:t>
            </a:r>
            <a:r>
              <a:rPr lang="cs-CZ" dirty="0" smtClean="0"/>
              <a:t>– část opěry, která uzavírá přilehlé zemní těleso vůči nosné konstrukci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křídlo </a:t>
            </a:r>
            <a:r>
              <a:rPr lang="cs-CZ" dirty="0" smtClean="0"/>
              <a:t>– zeď či stěna navazující přímo na  opěru a uzavírající těleso po stranách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Přechodová deska</a:t>
            </a:r>
            <a:r>
              <a:rPr lang="cs-CZ" dirty="0" smtClean="0"/>
              <a:t> – zabezpečuje plynulý nájezd na most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8084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Mostní podpěra </a:t>
            </a:r>
            <a:r>
              <a:rPr lang="cs-CZ" dirty="0" smtClean="0"/>
              <a:t>– stojka – úložný práh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  <p:sp>
        <p:nvSpPr>
          <p:cNvPr id="3" name="Obdélník 2"/>
          <p:cNvSpPr/>
          <p:nvPr/>
        </p:nvSpPr>
        <p:spPr>
          <a:xfrm>
            <a:off x="5364088" y="4005064"/>
            <a:ext cx="13211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Úložný práh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67744" y="4653136"/>
            <a:ext cx="44175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Mostní podpěra –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stojka – stěnová podpěra 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1895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Úložný práh, závěrná zídka, křídlo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758" y="1556082"/>
            <a:ext cx="6030884" cy="4522124"/>
          </a:xfrm>
        </p:spPr>
      </p:pic>
      <p:sp>
        <p:nvSpPr>
          <p:cNvPr id="8" name="Obdélník 7"/>
          <p:cNvSpPr/>
          <p:nvPr/>
        </p:nvSpPr>
        <p:spPr>
          <a:xfrm>
            <a:off x="4067944" y="3244334"/>
            <a:ext cx="13697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Úložný práh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437651" y="2609280"/>
            <a:ext cx="12961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Závěrná zeď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40152" y="3244334"/>
            <a:ext cx="1440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Křídlo opěry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161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Závěrná zídka, křídlo opěry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584" y="1554163"/>
            <a:ext cx="6033232" cy="4525962"/>
          </a:xfrm>
        </p:spPr>
      </p:pic>
      <p:sp>
        <p:nvSpPr>
          <p:cNvPr id="5" name="Obdélník 4"/>
          <p:cNvSpPr/>
          <p:nvPr/>
        </p:nvSpPr>
        <p:spPr>
          <a:xfrm>
            <a:off x="1979712" y="4437112"/>
            <a:ext cx="13965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Závěrná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zeď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84168" y="3244334"/>
            <a:ext cx="15841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Křídlo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opěry</a:t>
            </a:r>
          </a:p>
        </p:txBody>
      </p:sp>
    </p:spTree>
    <p:extLst>
      <p:ext uri="{BB962C8B-B14F-4D97-AF65-F5344CB8AC3E}">
        <p14:creationId xmlns:p14="http://schemas.microsoft.com/office/powerpoint/2010/main" val="363643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Pilíře – ložiska – nosná konstrukce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7742" y="1554163"/>
            <a:ext cx="6820916" cy="4525962"/>
          </a:xfrm>
        </p:spPr>
      </p:pic>
    </p:spTree>
    <p:extLst>
      <p:ext uri="{BB962C8B-B14F-4D97-AF65-F5344CB8AC3E}">
        <p14:creationId xmlns:p14="http://schemas.microsoft.com/office/powerpoint/2010/main" val="97502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 </a:t>
            </a:r>
            <a:r>
              <a:rPr lang="cs-CZ" dirty="0" smtClean="0">
                <a:hlinkClick r:id="rId2" action="ppaction://hlinksldjump"/>
              </a:rPr>
              <a:t>skladbu</a:t>
            </a:r>
            <a:r>
              <a:rPr lang="cs-CZ" dirty="0" smtClean="0"/>
              <a:t> spodní stavby.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Druhy </a:t>
            </a:r>
            <a:r>
              <a:rPr lang="cs-CZ" dirty="0" smtClean="0">
                <a:hlinkClick r:id="rId3" action="ppaction://hlinksldjump"/>
              </a:rPr>
              <a:t>základů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druhy </a:t>
            </a:r>
            <a:r>
              <a:rPr lang="cs-CZ" dirty="0" smtClean="0">
                <a:hlinkClick r:id="rId4" action="ppaction://hlinksldjump"/>
              </a:rPr>
              <a:t>podpěr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</a:t>
            </a:r>
            <a:r>
              <a:rPr lang="cs-CZ" dirty="0" smtClean="0">
                <a:hlinkClick r:id="rId5" action="ppaction://hlinksldjump"/>
              </a:rPr>
              <a:t>opěra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úložný </a:t>
            </a:r>
            <a:r>
              <a:rPr lang="cs-CZ" dirty="0" smtClean="0">
                <a:hlinkClick r:id="rId6" action="ppaction://hlinksldjump"/>
              </a:rPr>
              <a:t>práh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</a:t>
            </a:r>
            <a:r>
              <a:rPr lang="cs-CZ" dirty="0" smtClean="0">
                <a:hlinkClick r:id="rId6" action="ppaction://hlinksldjump"/>
              </a:rPr>
              <a:t>závěrná</a:t>
            </a:r>
            <a:r>
              <a:rPr lang="cs-CZ" dirty="0" smtClean="0"/>
              <a:t> zeď?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mostní </a:t>
            </a:r>
            <a:r>
              <a:rPr lang="cs-CZ" dirty="0" smtClean="0">
                <a:hlinkClick r:id="rId6" action="ppaction://hlinksldjump"/>
              </a:rPr>
              <a:t>křídlo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přechodová </a:t>
            </a:r>
            <a:r>
              <a:rPr lang="cs-CZ" dirty="0" smtClean="0">
                <a:hlinkClick r:id="rId6" action="ppaction://hlinksldjump"/>
              </a:rPr>
              <a:t>deska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57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 obrázků: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HRDOUŠEK, Vladislav; KUKAŇ, Vlastimil. </a:t>
            </a:r>
            <a:r>
              <a:rPr lang="cs-CZ" i="1" dirty="0"/>
              <a:t>Betonové konstrukce a mosty - Doplňkové </a:t>
            </a:r>
            <a:r>
              <a:rPr lang="cs-CZ" i="1" dirty="0" err="1"/>
              <a:t>skriptum</a:t>
            </a:r>
            <a:r>
              <a:rPr lang="cs-CZ" dirty="0"/>
              <a:t>. Praha: Ediční středisko ČVUT, Praha 6, Zikova 4, 1991, ISBN II - </a:t>
            </a:r>
            <a:r>
              <a:rPr lang="cs-CZ" dirty="0" smtClean="0"/>
              <a:t>10</a:t>
            </a:r>
          </a:p>
          <a:p>
            <a:r>
              <a:rPr lang="cs-CZ" dirty="0" smtClean="0"/>
              <a:t>GEORGHH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10.8.2013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cs.wikipedia.org/wiki/Soubor:Pf%C3%A4hle_03.jpg</a:t>
            </a:r>
            <a:endParaRPr lang="cs-CZ" dirty="0" smtClean="0"/>
          </a:p>
          <a:p>
            <a:r>
              <a:rPr lang="cs-CZ" dirty="0"/>
              <a:t>VÍTEK, Jan. </a:t>
            </a:r>
            <a:r>
              <a:rPr lang="cs-CZ" i="1" dirty="0"/>
              <a:t>Mosty pro 4.ročník SPŠ stavebních</a:t>
            </a:r>
            <a:r>
              <a:rPr lang="cs-CZ" dirty="0"/>
              <a:t>. Praha: SNTL, 1978, ISBN </a:t>
            </a:r>
            <a:r>
              <a:rPr lang="cs-CZ" dirty="0" smtClean="0"/>
              <a:t>04-702-78</a:t>
            </a:r>
          </a:p>
          <a:p>
            <a:r>
              <a:rPr lang="cs-CZ" dirty="0"/>
              <a:t>fotografie </a:t>
            </a:r>
            <a:r>
              <a:rPr lang="cs-CZ" dirty="0" smtClean="0"/>
              <a:t>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857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359</TotalTime>
  <Words>451</Words>
  <Application>Microsoft Office PowerPoint</Application>
  <PresentationFormat>Předvádění na obrazovce (4:3)</PresentationFormat>
  <Paragraphs>129</Paragraphs>
  <Slides>32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Cesta</vt:lpstr>
      <vt:lpstr>Prezentace aplikace PowerPoint</vt:lpstr>
      <vt:lpstr>Hlavní části– spodní stavba</vt:lpstr>
      <vt:lpstr>Skladba mostní konstrukce</vt:lpstr>
      <vt:lpstr>Skladba mostu</vt:lpstr>
      <vt:lpstr>Popis skladby spodní stavby</vt:lpstr>
      <vt:lpstr>Spodní stavba</vt:lpstr>
      <vt:lpstr>Spodní stavba - základy</vt:lpstr>
      <vt:lpstr>Plošný základ</vt:lpstr>
      <vt:lpstr>Piloty u pro most u Veselí nad Lužnicí</vt:lpstr>
      <vt:lpstr>Piloty u pro most u Veselí nad Lužnicí</vt:lpstr>
      <vt:lpstr>Piloty</vt:lpstr>
      <vt:lpstr>Spodní stavba - podpěra</vt:lpstr>
      <vt:lpstr>Mostní podpěra - stojka</vt:lpstr>
      <vt:lpstr>Mostní podpěra - stojka</vt:lpstr>
      <vt:lpstr>Pilíř a opěra</vt:lpstr>
      <vt:lpstr>Pilíře</vt:lpstr>
      <vt:lpstr>Sloupy</vt:lpstr>
      <vt:lpstr>Pylony – podpírající visutý most</vt:lpstr>
      <vt:lpstr>Pylon – architektonický prvek</vt:lpstr>
      <vt:lpstr>Bárka – dřevěná mostní podpěra</vt:lpstr>
      <vt:lpstr>Opěra</vt:lpstr>
      <vt:lpstr>Opěry</vt:lpstr>
      <vt:lpstr>Pilíř a opěra</vt:lpstr>
      <vt:lpstr>Výztuž mostní opěry</vt:lpstr>
      <vt:lpstr>Detail spojení pilot s mostní opěrou</vt:lpstr>
      <vt:lpstr>Úložný práh, závěrná zeď, křídlo</vt:lpstr>
      <vt:lpstr>Mostní podpěra – stojka – úložný práh</vt:lpstr>
      <vt:lpstr>Úložný práh, závěrná zídka, křídlo</vt:lpstr>
      <vt:lpstr>Závěrná zídka, křídlo opěry</vt:lpstr>
      <vt:lpstr>Pilíře – ložiska – nosná konstrukce</vt:lpstr>
      <vt:lpstr>Shrnutí</vt:lpstr>
      <vt:lpstr>Zdroj obrázků: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Mostní názvosloví – skladba a popis mostní konstrukce</dc:title>
  <dc:creator>Michal</dc:creator>
  <cp:lastModifiedBy>Michal</cp:lastModifiedBy>
  <cp:revision>65</cp:revision>
  <dcterms:created xsi:type="dcterms:W3CDTF">2013-12-15T14:54:37Z</dcterms:created>
  <dcterms:modified xsi:type="dcterms:W3CDTF">2014-01-16T21:31:43Z</dcterms:modified>
</cp:coreProperties>
</file>