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346" r:id="rId2"/>
    <p:sldId id="256" r:id="rId3"/>
    <p:sldId id="295" r:id="rId4"/>
    <p:sldId id="338" r:id="rId5"/>
    <p:sldId id="340" r:id="rId6"/>
    <p:sldId id="342" r:id="rId7"/>
    <p:sldId id="341" r:id="rId8"/>
    <p:sldId id="337" r:id="rId9"/>
    <p:sldId id="320" r:id="rId10"/>
    <p:sldId id="344" r:id="rId11"/>
    <p:sldId id="321" r:id="rId12"/>
    <p:sldId id="322" r:id="rId13"/>
    <p:sldId id="310" r:id="rId14"/>
    <p:sldId id="343" r:id="rId15"/>
    <p:sldId id="345" r:id="rId16"/>
    <p:sldId id="335" r:id="rId17"/>
    <p:sldId id="327" r:id="rId18"/>
    <p:sldId id="328" r:id="rId19"/>
    <p:sldId id="330" r:id="rId20"/>
    <p:sldId id="329" r:id="rId21"/>
    <p:sldId id="311" r:id="rId22"/>
    <p:sldId id="314" r:id="rId23"/>
    <p:sldId id="309" r:id="rId24"/>
    <p:sldId id="336" r:id="rId25"/>
    <p:sldId id="325" r:id="rId26"/>
    <p:sldId id="267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4" autoAdjust="0"/>
    <p:restoredTop sz="94703" autoAdjust="0"/>
  </p:normalViewPr>
  <p:slideViewPr>
    <p:cSldViewPr>
      <p:cViewPr varScale="1">
        <p:scale>
          <a:sx n="87" d="100"/>
          <a:sy n="87" d="100"/>
        </p:scale>
        <p:origin x="-1464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A3DB4-B1FD-49D9-8C93-91FBCDD0055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B7CC62-612E-450D-A863-5C88CFCBD7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9461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C0A3DB4-B1FD-49D9-8C93-91FBCDD00552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EAFEC4B-B077-443F-AC45-C26C973478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Iron_Bridge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slide" Target="slide8.xml"/><Relationship Id="rId4" Type="http://schemas.openxmlformats.org/officeDocument/2006/relationships/slide" Target="slide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Relationship Id="rId6" Type="http://schemas.openxmlformats.org/officeDocument/2006/relationships/slide" Target="slide20.xml"/><Relationship Id="rId5" Type="http://schemas.openxmlformats.org/officeDocument/2006/relationships/slide" Target="slide12.xml"/><Relationship Id="rId4" Type="http://schemas.openxmlformats.org/officeDocument/2006/relationships/slide" Target="slide1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Iron_Bridge.JPG" TargetMode="External"/><Relationship Id="rId2" Type="http://schemas.openxmlformats.org/officeDocument/2006/relationships/hyperlink" Target="http://en.wikipedia.org/wiki/File:Luxembourg_Pont_Adolph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Metro_PonteDomLuis.jpg" TargetMode="External"/><Relationship Id="rId5" Type="http://schemas.openxmlformats.org/officeDocument/2006/relationships/hyperlink" Target="http://cs.wikipedia.org/wiki/Soubor:Pontes_Luis_I_Pensil_(Porto).JPG" TargetMode="External"/><Relationship Id="rId4" Type="http://schemas.openxmlformats.org/officeDocument/2006/relationships/hyperlink" Target="http://commons.wikimedia.org/wiki/File:Cable_bridge_of_Marc_Seguin_between_Tain_and_Tournon_(France_2011).jpg?uselang=cs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anhattan_Bridge_2007.jpg" TargetMode="External"/><Relationship Id="rId2" Type="http://schemas.openxmlformats.org/officeDocument/2006/relationships/hyperlink" Target="http://cs.wikipedia.org/wiki/Soubor:Brooklyn_Bridge_Postdlf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ydney-Harbour_bridge.JPG" TargetMode="External"/><Relationship Id="rId5" Type="http://schemas.openxmlformats.org/officeDocument/2006/relationships/hyperlink" Target="http://cs.wikipedia.org/wiki/Soubor:Woolloomooloo_and_bridge.jpg" TargetMode="External"/><Relationship Id="rId4" Type="http://schemas.openxmlformats.org/officeDocument/2006/relationships/hyperlink" Target="http://cs.wikipedia.org/wiki/Soubor:Golden_gate2-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529834847"/>
              </p:ext>
            </p:extLst>
          </p:nvPr>
        </p:nvGraphicFramePr>
        <p:xfrm>
          <a:off x="1331913" y="1196975"/>
          <a:ext cx="6707187" cy="3879851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VY_32_INOVACE_32-17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Michal Kronika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Dopravní stavby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 – 4.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15.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8. 2013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  nové látky a  okamžité procvičení</a:t>
                      </a:r>
                      <a:endParaRPr kumimoji="0" lang="cs-CZ" alt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1742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Novověké </a:t>
            </a:r>
            <a:r>
              <a:rPr lang="cs-CZ" smtClean="0"/>
              <a:t>mosty ve </a:t>
            </a:r>
            <a:r>
              <a:rPr lang="cs-CZ" dirty="0" smtClean="0"/>
              <a:t>světě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Dopravní stavby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1230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Novověké </a:t>
            </a:r>
            <a:r>
              <a:rPr lang="cs-CZ" dirty="0"/>
              <a:t>mosty - </a:t>
            </a:r>
            <a:r>
              <a:rPr lang="cs-CZ" sz="2200" dirty="0"/>
              <a:t>18.století až </a:t>
            </a:r>
            <a:r>
              <a:rPr lang="cs-CZ" sz="2200" dirty="0" smtClean="0"/>
              <a:t>1.pol. </a:t>
            </a:r>
            <a:r>
              <a:rPr lang="cs-CZ" sz="2200" dirty="0"/>
              <a:t>20.století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5043189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dirty="0"/>
              <a:t>	</a:t>
            </a:r>
            <a:r>
              <a:rPr lang="cs-CZ" dirty="0" smtClean="0"/>
              <a:t>Ve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středověku</a:t>
            </a:r>
            <a:r>
              <a:rPr lang="cs-CZ" dirty="0" smtClean="0"/>
              <a:t> se stavěly mosty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citu </a:t>
            </a:r>
            <a:r>
              <a:rPr lang="cs-CZ" dirty="0" smtClean="0"/>
              <a:t>a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zkušeností</a:t>
            </a:r>
            <a:r>
              <a:rPr lang="cs-CZ" dirty="0" smtClean="0"/>
              <a:t>. Pokrok nastal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17.století </a:t>
            </a:r>
            <a:r>
              <a:rPr lang="cs-CZ" dirty="0" smtClean="0"/>
              <a:t>zaváděním poznatků z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teorií konstrukcí</a:t>
            </a:r>
            <a:r>
              <a:rPr lang="cs-CZ" dirty="0" smtClean="0"/>
              <a:t>. Zásluhu na tom mají objevy v matematice, fyzice, mechanice. Nejznámější badatelé: </a:t>
            </a:r>
            <a:r>
              <a:rPr lang="cs-CZ" b="1" dirty="0" smtClean="0"/>
              <a:t>Leonardo da Vinci, Galileo</a:t>
            </a:r>
            <a:r>
              <a:rPr lang="cs-CZ" dirty="0" smtClean="0"/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Gallilei</a:t>
            </a:r>
            <a:r>
              <a:rPr lang="cs-CZ" dirty="0" smtClean="0"/>
              <a:t>, Bernoulli, Euler, </a:t>
            </a:r>
            <a:r>
              <a:rPr lang="cs-CZ" dirty="0" err="1" smtClean="0"/>
              <a:t>Hook</a:t>
            </a:r>
            <a:r>
              <a:rPr lang="cs-CZ" dirty="0" smtClean="0"/>
              <a:t>, </a:t>
            </a:r>
            <a:r>
              <a:rPr lang="cs-CZ" dirty="0" err="1" smtClean="0"/>
              <a:t>Navier</a:t>
            </a:r>
            <a:r>
              <a:rPr lang="cs-CZ" dirty="0" smtClean="0"/>
              <a:t>. Začínají vznikat první instituce : Stavitelská akademie v Paříži (1671), Sbor inženýrů silnic a mostů v Paříži (1716). Brzy vznikají vysoké technické školy i v jiných zemích. Začíná rozvoj výstavby mostů za použití dalších materiálů.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2955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>
                <a:effectLst/>
              </a:rPr>
              <a:t>Dřevěné mosty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23528" y="1052736"/>
            <a:ext cx="8686800" cy="580526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	V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alpských zemích </a:t>
            </a:r>
            <a:r>
              <a:rPr lang="cs-CZ" dirty="0" smtClean="0"/>
              <a:t>dosáhla výstavba dřevěných mostů v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17. století </a:t>
            </a:r>
            <a:r>
              <a:rPr lang="cs-CZ" dirty="0" smtClean="0"/>
              <a:t>mistrovské úrovně. Používaly se vzpěradlové a věšadlové konstrukce, roštové nosníky a později i obloukové.</a:t>
            </a:r>
            <a:r>
              <a:rPr lang="pl-PL" dirty="0"/>
              <a:t> Mosty byly stavěny jako kryté obedněné.</a:t>
            </a:r>
            <a:endParaRPr lang="cs-CZ" dirty="0" smtClean="0"/>
          </a:p>
          <a:p>
            <a:pPr marL="0" indent="0" algn="just">
              <a:buNone/>
            </a:pPr>
            <a:r>
              <a:rPr lang="cs-CZ" dirty="0" smtClean="0"/>
              <a:t>	V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19. století </a:t>
            </a:r>
            <a:r>
              <a:rPr lang="cs-CZ" dirty="0" smtClean="0"/>
              <a:t>výstavba železničních tratí v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USA</a:t>
            </a:r>
            <a:r>
              <a:rPr lang="cs-CZ" dirty="0" smtClean="0"/>
              <a:t> vedla k obrovskému rozmachu výstavby dřevěných mostů. Za nejdelší je považován jednokolejný viadukt u Salt </a:t>
            </a:r>
            <a:r>
              <a:rPr lang="cs-CZ" dirty="0" err="1" smtClean="0"/>
              <a:t>Lake</a:t>
            </a:r>
            <a:r>
              <a:rPr lang="cs-CZ" dirty="0" smtClean="0"/>
              <a:t> City dlouhý 3,5 km z roku 1925.</a:t>
            </a:r>
          </a:p>
          <a:p>
            <a:pPr marL="0" indent="0" algn="just">
              <a:buNone/>
            </a:pPr>
            <a:r>
              <a:rPr lang="cs-CZ" dirty="0"/>
              <a:t>	</a:t>
            </a:r>
            <a:r>
              <a:rPr lang="cs-CZ" dirty="0" smtClean="0"/>
              <a:t>Po nástupu ocelových a betonových mostů je dřevo používáno pro pomocné konstrukce. Přesto je i nadále používáno z důvodů přírodních, ekologických a architektonických.</a:t>
            </a:r>
          </a:p>
        </p:txBody>
      </p:sp>
    </p:spTree>
    <p:extLst>
      <p:ext uri="{BB962C8B-B14F-4D97-AF65-F5344CB8AC3E}">
        <p14:creationId xmlns:p14="http://schemas.microsoft.com/office/powerpoint/2010/main" val="4115485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effectLst/>
              </a:rPr>
              <a:t>Kamenné a zděné mosty</a:t>
            </a:r>
            <a:endParaRPr lang="cs-CZ" sz="2000" dirty="0">
              <a:effectLst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4726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	Novodobý rozvoj začíná v 18. století díky Francouzské škole. Byla zdokonalena výstavby klenbových mostů – změny v založení mostních pilířů a změna v poměru rozpětí vůči vzepětí (plochosti) oblouku. Tyto změny byly využity v 19. století při stavbě železničních tratí v Evropě. V tomto duchu vznikl v roce 1945 cihelný most v Sasku přes údolí </a:t>
            </a:r>
            <a:r>
              <a:rPr lang="cs-CZ" dirty="0" err="1"/>
              <a:t>Göltsch</a:t>
            </a:r>
            <a:r>
              <a:rPr lang="cs-CZ" dirty="0" smtClean="0"/>
              <a:t>. Na přelomu století v Petruse v Lucembursku. Poslední dějství kamenných mostů spadá do 30. let při budování dálnice v Německu.</a:t>
            </a:r>
          </a:p>
        </p:txBody>
      </p:sp>
    </p:spTree>
    <p:extLst>
      <p:ext uri="{BB962C8B-B14F-4D97-AF65-F5344CB8AC3E}">
        <p14:creationId xmlns:p14="http://schemas.microsoft.com/office/powerpoint/2010/main" val="3223730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Kamenný Pont </a:t>
            </a:r>
            <a:r>
              <a:rPr lang="cs-CZ" dirty="0" err="1" smtClean="0"/>
              <a:t>Adolphe</a:t>
            </a:r>
            <a:r>
              <a:rPr lang="cs-CZ" dirty="0" smtClean="0"/>
              <a:t> (1903), Lucemburk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238"/>
          <a:stretch/>
        </p:blipFill>
        <p:spPr bwMode="auto">
          <a:xfrm>
            <a:off x="762000" y="1314450"/>
            <a:ext cx="7620000" cy="536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65903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Cihlový železniční </a:t>
            </a:r>
            <a:r>
              <a:rPr lang="cs-CZ" dirty="0"/>
              <a:t>most</a:t>
            </a:r>
            <a:r>
              <a:rPr lang="cs-CZ" dirty="0" smtClean="0"/>
              <a:t>, </a:t>
            </a:r>
            <a:r>
              <a:rPr lang="cs-CZ" dirty="0" err="1" smtClean="0"/>
              <a:t>Goeltzschalt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Most </a:t>
            </a:r>
            <a:r>
              <a:rPr lang="cs-CZ" dirty="0" smtClean="0"/>
              <a:t>byl </a:t>
            </a:r>
            <a:r>
              <a:rPr lang="cs-CZ" dirty="0"/>
              <a:t>vybudován v letech 1846 až 1851 v období výstavby sasko-bavorské železniční tratě. Ještě dnes přes něho projíždí vlaky. Most překlenuje údolí řeky </a:t>
            </a:r>
            <a:r>
              <a:rPr lang="cs-CZ" dirty="0" err="1" smtClean="0"/>
              <a:t>Göltsch</a:t>
            </a:r>
            <a:r>
              <a:rPr lang="cs-CZ" dirty="0" smtClean="0"/>
              <a:t> </a:t>
            </a:r>
            <a:r>
              <a:rPr lang="cs-CZ" dirty="0"/>
              <a:t>mezi městy </a:t>
            </a:r>
            <a:r>
              <a:rPr lang="cs-CZ" dirty="0" err="1"/>
              <a:t>Mylau</a:t>
            </a:r>
            <a:r>
              <a:rPr lang="cs-CZ" dirty="0"/>
              <a:t> a </a:t>
            </a:r>
            <a:r>
              <a:rPr lang="cs-CZ" dirty="0" err="1" smtClean="0"/>
              <a:t>Netzschkau</a:t>
            </a:r>
            <a:r>
              <a:rPr lang="cs-CZ" dirty="0" smtClean="0"/>
              <a:t> (Německo). Byl </a:t>
            </a:r>
            <a:r>
              <a:rPr lang="cs-CZ" dirty="0"/>
              <a:t>zhotoven z téměř 26 milionů </a:t>
            </a:r>
            <a:r>
              <a:rPr lang="cs-CZ" dirty="0" smtClean="0"/>
              <a:t>cihel. 4tyřpatrový viadukt vysoký 80m a dlouhý 580m.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2549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effectLst/>
              </a:rPr>
              <a:t>Kovové mosty</a:t>
            </a:r>
            <a:endParaRPr lang="cs-CZ" sz="2000" dirty="0">
              <a:effectLst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472607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	Císařským ediktem z roku 1706 byl otevřen řetězový most přes řeku </a:t>
            </a:r>
            <a:r>
              <a:rPr lang="cs-CZ" dirty="0" err="1" smtClean="0"/>
              <a:t>Tatu</a:t>
            </a:r>
            <a:r>
              <a:rPr lang="cs-CZ" dirty="0" smtClean="0"/>
              <a:t> na hranicích mezi Čínou a Tibetem. Širší uplatnění železa pro výstavbu mostů umožnila výroba litiny od roku 1735 v Anglii</a:t>
            </a:r>
            <a:r>
              <a:rPr lang="cs-CZ" dirty="0"/>
              <a:t>. Za začátek výstavby kovových mostů lze považovat stavbu litinového </a:t>
            </a:r>
            <a:r>
              <a:rPr lang="cs-CZ" dirty="0" smtClean="0"/>
              <a:t>mostu </a:t>
            </a:r>
            <a:r>
              <a:rPr lang="cs-CZ" dirty="0"/>
              <a:t>Iron </a:t>
            </a:r>
            <a:r>
              <a:rPr lang="cs-CZ" dirty="0" err="1"/>
              <a:t>Bridge</a:t>
            </a:r>
            <a:r>
              <a:rPr lang="cs-CZ" dirty="0"/>
              <a:t> </a:t>
            </a:r>
            <a:r>
              <a:rPr lang="cs-CZ" dirty="0" smtClean="0"/>
              <a:t> v Anglii v </a:t>
            </a:r>
            <a:r>
              <a:rPr lang="cs-CZ" dirty="0"/>
              <a:t>roce 1779 </a:t>
            </a:r>
            <a:r>
              <a:rPr lang="cs-CZ" dirty="0" smtClean="0"/>
              <a:t>.</a:t>
            </a:r>
          </a:p>
          <a:p>
            <a:pPr marL="0" indent="0" algn="just">
              <a:buNone/>
            </a:pPr>
            <a:endParaRPr lang="cs-CZ" dirty="0" smtClean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624710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effectLst/>
              </a:rPr>
              <a:t>Iron </a:t>
            </a:r>
            <a:r>
              <a:rPr lang="cs-CZ" dirty="0" err="1" smtClean="0">
                <a:effectLst/>
              </a:rPr>
              <a:t>Bridge</a:t>
            </a:r>
            <a:r>
              <a:rPr lang="cs-CZ" dirty="0" smtClean="0">
                <a:effectLst/>
              </a:rPr>
              <a:t> (1779), Anglie</a:t>
            </a:r>
            <a:endParaRPr lang="cs-CZ" dirty="0"/>
          </a:p>
        </p:txBody>
      </p:sp>
      <p:pic>
        <p:nvPicPr>
          <p:cNvPr id="7" name="Picture 2" descr="http://upload.wikimedia.org/wikipedia/commons/thumb/7/70/Iron_Bridge.JPG/1024px-Iron_Bridge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3469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>
                <a:effectLst/>
              </a:rPr>
              <a:t>Kovové mosty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472607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	Celé </a:t>
            </a:r>
            <a:r>
              <a:rPr lang="cs-CZ" dirty="0"/>
              <a:t>jedno století trvala éra řetězových </a:t>
            </a:r>
            <a:r>
              <a:rPr lang="cs-CZ" dirty="0" smtClean="0"/>
              <a:t>mostů.</a:t>
            </a: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	V roce 1823 postavil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M.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Seguin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řetězový </a:t>
            </a:r>
            <a:r>
              <a:rPr lang="cs-CZ" dirty="0" smtClean="0"/>
              <a:t>most přes řeku </a:t>
            </a:r>
            <a:r>
              <a:rPr lang="cs-CZ" dirty="0" err="1" smtClean="0"/>
              <a:t>Rhonu</a:t>
            </a:r>
            <a:r>
              <a:rPr lang="cs-CZ" dirty="0" smtClean="0"/>
              <a:t> v </a:t>
            </a:r>
            <a:r>
              <a:rPr lang="cs-CZ" dirty="0" err="1" smtClean="0"/>
              <a:t>Tournonu</a:t>
            </a:r>
            <a:r>
              <a:rPr lang="cs-CZ" dirty="0" smtClean="0"/>
              <a:t> (Francie) s rozpětím 85. </a:t>
            </a:r>
          </a:p>
          <a:p>
            <a:pPr marL="0" indent="0" algn="just">
              <a:buNone/>
            </a:pPr>
            <a:r>
              <a:rPr lang="cs-CZ" dirty="0"/>
              <a:t>	</a:t>
            </a:r>
            <a:r>
              <a:rPr lang="cs-CZ" dirty="0" smtClean="0"/>
              <a:t>V druhé polovině 19. století nastává výstavba mostů příhradových a visutých. </a:t>
            </a:r>
            <a:r>
              <a:rPr lang="cs-CZ" dirty="0" err="1" smtClean="0"/>
              <a:t>Naříklad</a:t>
            </a:r>
            <a:r>
              <a:rPr lang="cs-CZ" dirty="0" smtClean="0"/>
              <a:t> železniční most přes zátoku </a:t>
            </a:r>
            <a:r>
              <a:rPr lang="cs-CZ" dirty="0" err="1" smtClean="0"/>
              <a:t>Firth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Forth</a:t>
            </a:r>
            <a:r>
              <a:rPr lang="cs-CZ" dirty="0" smtClean="0"/>
              <a:t> ve Skotsku s rozpětím hlavních polí 521m z roku 1890.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3070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Lanový visutý most (1823) </a:t>
            </a:r>
            <a:br>
              <a:rPr lang="cs-CZ" dirty="0" smtClean="0"/>
            </a:br>
            <a:r>
              <a:rPr lang="cs-CZ" sz="2700" dirty="0" smtClean="0"/>
              <a:t>přes </a:t>
            </a:r>
            <a:r>
              <a:rPr lang="cs-CZ" sz="2700" dirty="0" err="1" smtClean="0"/>
              <a:t>Rhonu</a:t>
            </a:r>
            <a:r>
              <a:rPr lang="cs-CZ" sz="2700" dirty="0" smtClean="0"/>
              <a:t>  </a:t>
            </a:r>
            <a:r>
              <a:rPr lang="cs-CZ" sz="2700" dirty="0" err="1" smtClean="0"/>
              <a:t>Tournon</a:t>
            </a:r>
            <a:r>
              <a:rPr lang="cs-CZ" sz="2700" dirty="0" smtClean="0"/>
              <a:t>, Francie</a:t>
            </a:r>
            <a:endParaRPr lang="cs-CZ" sz="2700" dirty="0"/>
          </a:p>
        </p:txBody>
      </p:sp>
      <p:pic>
        <p:nvPicPr>
          <p:cNvPr id="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49615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FORTH </a:t>
            </a:r>
            <a:r>
              <a:rPr lang="cs-CZ" dirty="0" err="1" smtClean="0"/>
              <a:t>Rail</a:t>
            </a:r>
            <a:r>
              <a:rPr lang="cs-CZ" dirty="0" smtClean="0"/>
              <a:t> </a:t>
            </a:r>
            <a:r>
              <a:rPr lang="cs-CZ" dirty="0" err="1" smtClean="0"/>
              <a:t>Bridge</a:t>
            </a:r>
            <a:r>
              <a:rPr lang="cs-CZ" dirty="0"/>
              <a:t> </a:t>
            </a:r>
            <a:r>
              <a:rPr lang="cs-CZ" dirty="0" smtClean="0"/>
              <a:t>(1890), Skotsko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2206" b="12206"/>
          <a:stretch/>
        </p:blipFill>
        <p:spPr>
          <a:xfrm>
            <a:off x="827584" y="692696"/>
            <a:ext cx="7960767" cy="5969204"/>
          </a:xfrm>
        </p:spPr>
      </p:pic>
    </p:spTree>
    <p:extLst>
      <p:ext uri="{BB962C8B-B14F-4D97-AF65-F5344CB8AC3E}">
        <p14:creationId xmlns:p14="http://schemas.microsoft.com/office/powerpoint/2010/main" val="224386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Dvoupatrový Most Ludvíka I.(1886), Porto</a:t>
            </a:r>
            <a:br>
              <a:rPr lang="cs-CZ" dirty="0" smtClean="0"/>
            </a:br>
            <a:r>
              <a:rPr lang="cs-CZ" sz="1000" dirty="0" smtClean="0"/>
              <a:t>horní patro využívá metro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6" b="8814"/>
          <a:stretch/>
        </p:blipFill>
        <p:spPr bwMode="auto">
          <a:xfrm>
            <a:off x="179512" y="1368000"/>
            <a:ext cx="4286250" cy="518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945" t="9926" r="306" b="622"/>
          <a:stretch/>
        </p:blipFill>
        <p:spPr bwMode="auto">
          <a:xfrm>
            <a:off x="4680000" y="1418726"/>
            <a:ext cx="4248000" cy="511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4600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>
                <a:effectLst/>
              </a:rPr>
              <a:t>Betonové mosty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472607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	V 19. století se stavěly z prostého betonu obloukové klenbové mosty. Nevýhodou byla nízká pevnost betonu v tahu. </a:t>
            </a:r>
          </a:p>
          <a:p>
            <a:pPr marL="0" indent="0" algn="just">
              <a:buNone/>
            </a:pPr>
            <a:r>
              <a:rPr lang="cs-CZ" dirty="0"/>
              <a:t>	</a:t>
            </a:r>
            <a:r>
              <a:rPr lang="cs-CZ" dirty="0" smtClean="0"/>
              <a:t>Až </a:t>
            </a:r>
            <a:r>
              <a:rPr lang="cs-CZ" altLang="cs-CZ" dirty="0" smtClean="0">
                <a:latin typeface="Calibri" pitchFamily="34" charset="0"/>
              </a:rPr>
              <a:t>roku 1873 </a:t>
            </a:r>
            <a:r>
              <a:rPr lang="cs-CZ" altLang="cs-CZ" dirty="0">
                <a:latin typeface="Calibri" pitchFamily="34" charset="0"/>
              </a:rPr>
              <a:t>získal</a:t>
            </a:r>
            <a:r>
              <a:rPr lang="cs-CZ" dirty="0" smtClean="0"/>
              <a:t> </a:t>
            </a:r>
            <a:r>
              <a:rPr lang="cs-CZ" altLang="cs-CZ" dirty="0" smtClean="0">
                <a:latin typeface="Calibri" pitchFamily="34" charset="0"/>
              </a:rPr>
              <a:t>Joseph </a:t>
            </a:r>
            <a:r>
              <a:rPr lang="cs-CZ" altLang="cs-CZ" dirty="0" err="1" smtClean="0">
                <a:latin typeface="Calibri" pitchFamily="34" charset="0"/>
              </a:rPr>
              <a:t>Moniér</a:t>
            </a:r>
            <a:r>
              <a:rPr lang="cs-CZ" altLang="cs-CZ" dirty="0" smtClean="0">
                <a:latin typeface="Calibri" pitchFamily="34" charset="0"/>
              </a:rPr>
              <a:t> patent </a:t>
            </a:r>
            <a:r>
              <a:rPr lang="cs-CZ" altLang="cs-CZ" dirty="0">
                <a:latin typeface="Calibri" pitchFamily="34" charset="0"/>
              </a:rPr>
              <a:t>na </a:t>
            </a:r>
            <a:r>
              <a:rPr lang="cs-CZ" altLang="cs-CZ" dirty="0" smtClean="0">
                <a:latin typeface="Calibri" pitchFamily="34" charset="0"/>
              </a:rPr>
              <a:t>mosty ze </a:t>
            </a:r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železového </a:t>
            </a:r>
            <a:r>
              <a:rPr lang="cs-CZ" alt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betonu</a:t>
            </a:r>
            <a:r>
              <a:rPr lang="cs-CZ" altLang="cs-CZ" dirty="0" err="1" smtClean="0">
                <a:latin typeface="Calibri" pitchFamily="34" charset="0"/>
              </a:rPr>
              <a:t>.Nastává</a:t>
            </a:r>
            <a:r>
              <a:rPr lang="cs-CZ" altLang="cs-CZ" dirty="0" smtClean="0">
                <a:latin typeface="Calibri" pitchFamily="34" charset="0"/>
              </a:rPr>
              <a:t> bouřlivý </a:t>
            </a:r>
            <a:r>
              <a:rPr lang="cs-CZ" altLang="cs-CZ" dirty="0">
                <a:latin typeface="Calibri" pitchFamily="34" charset="0"/>
              </a:rPr>
              <a:t>rozvoj </a:t>
            </a:r>
            <a:r>
              <a:rPr lang="cs-CZ" altLang="cs-CZ" dirty="0" smtClean="0">
                <a:latin typeface="Calibri" pitchFamily="34" charset="0"/>
              </a:rPr>
              <a:t>železobetonových konstrukcí.</a:t>
            </a:r>
            <a:endParaRPr lang="cs-CZ" altLang="cs-CZ" dirty="0">
              <a:latin typeface="Calibri" pitchFamily="34" charset="0"/>
            </a:endParaRPr>
          </a:p>
          <a:p>
            <a:pPr marL="0" indent="0" algn="just">
              <a:lnSpc>
                <a:spcPct val="90000"/>
              </a:lnSpc>
              <a:buNone/>
            </a:pPr>
            <a:r>
              <a:rPr lang="cs-CZ" altLang="cs-CZ" dirty="0" smtClean="0">
                <a:latin typeface="Calibri" pitchFamily="34" charset="0"/>
              </a:rPr>
              <a:t>	Francouz </a:t>
            </a:r>
            <a:r>
              <a:rPr lang="cs-CZ" altLang="cs-CZ" dirty="0">
                <a:latin typeface="Calibri" pitchFamily="34" charset="0"/>
              </a:rPr>
              <a:t>E. </a:t>
            </a:r>
            <a:r>
              <a:rPr lang="cs-CZ" altLang="cs-CZ" dirty="0" err="1">
                <a:latin typeface="Calibri" pitchFamily="34" charset="0"/>
              </a:rPr>
              <a:t>Coignet</a:t>
            </a:r>
            <a:r>
              <a:rPr lang="cs-CZ" altLang="cs-CZ" dirty="0">
                <a:latin typeface="Calibri" pitchFamily="34" charset="0"/>
              </a:rPr>
              <a:t> a Francois </a:t>
            </a:r>
            <a:r>
              <a:rPr lang="cs-CZ" altLang="cs-CZ" dirty="0" err="1">
                <a:latin typeface="Calibri" pitchFamily="34" charset="0"/>
              </a:rPr>
              <a:t>Hennebiquet</a:t>
            </a:r>
            <a:r>
              <a:rPr lang="cs-CZ" altLang="cs-CZ" dirty="0">
                <a:latin typeface="Calibri" pitchFamily="34" charset="0"/>
              </a:rPr>
              <a:t> </a:t>
            </a:r>
            <a:r>
              <a:rPr lang="cs-CZ" altLang="cs-CZ" dirty="0" smtClean="0">
                <a:latin typeface="Calibri" pitchFamily="34" charset="0"/>
              </a:rPr>
              <a:t>– nezávisle </a:t>
            </a:r>
            <a:r>
              <a:rPr lang="cs-CZ" altLang="cs-CZ" dirty="0">
                <a:latin typeface="Calibri" pitchFamily="34" charset="0"/>
              </a:rPr>
              <a:t>na sobě </a:t>
            </a:r>
            <a:r>
              <a:rPr lang="cs-CZ" alt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roku 1892 </a:t>
            </a:r>
            <a:r>
              <a:rPr lang="cs-CZ" altLang="cs-CZ" dirty="0">
                <a:latin typeface="Calibri" pitchFamily="34" charset="0"/>
              </a:rPr>
              <a:t>navrhli </a:t>
            </a:r>
            <a:r>
              <a:rPr lang="cs-CZ" alt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železobetonový trám</a:t>
            </a:r>
            <a:r>
              <a:rPr lang="cs-CZ" altLang="cs-CZ" dirty="0" smtClean="0">
                <a:latin typeface="Calibri" pitchFamily="34" charset="0"/>
              </a:rPr>
              <a:t>. Uvádí se, že do roku 1906 bylo v různých zemích postaveno více jak 700 železobetonových mostů.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275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ŽelezoBetonové</a:t>
            </a:r>
            <a:r>
              <a:rPr lang="cs-CZ" dirty="0" smtClean="0"/>
              <a:t> </a:t>
            </a:r>
            <a:r>
              <a:rPr lang="cs-CZ" dirty="0"/>
              <a:t>mosty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472607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	</a:t>
            </a:r>
            <a:r>
              <a:rPr lang="cs-CZ" altLang="cs-CZ" dirty="0" smtClean="0">
                <a:latin typeface="Calibri" pitchFamily="34" charset="0"/>
              </a:rPr>
              <a:t>Železobetonové mosty se vyvíjely několika směry :</a:t>
            </a:r>
          </a:p>
          <a:p>
            <a:pPr algn="just"/>
            <a:r>
              <a:rPr lang="cs-CZ" altLang="cs-CZ" dirty="0" smtClean="0">
                <a:latin typeface="Calibri" pitchFamily="34" charset="0"/>
              </a:rPr>
              <a:t>Obloukové s horní mostovkou</a:t>
            </a:r>
          </a:p>
          <a:p>
            <a:pPr algn="just"/>
            <a:r>
              <a:rPr lang="cs-CZ" altLang="cs-CZ" dirty="0" smtClean="0">
                <a:latin typeface="Calibri" pitchFamily="34" charset="0"/>
              </a:rPr>
              <a:t>Obloukové s dolní zavěšenou mostovkou</a:t>
            </a:r>
          </a:p>
          <a:p>
            <a:pPr algn="just"/>
            <a:r>
              <a:rPr lang="cs-CZ" altLang="cs-CZ" dirty="0" smtClean="0">
                <a:latin typeface="Calibri" pitchFamily="34" charset="0"/>
              </a:rPr>
              <a:t>Trámové</a:t>
            </a:r>
          </a:p>
          <a:p>
            <a:pPr algn="just"/>
            <a:r>
              <a:rPr lang="cs-CZ" altLang="cs-CZ" dirty="0" smtClean="0">
                <a:latin typeface="Calibri" pitchFamily="34" charset="0"/>
              </a:rPr>
              <a:t>Rámové</a:t>
            </a:r>
            <a:endParaRPr lang="cs-CZ" altLang="cs-CZ" dirty="0">
              <a:latin typeface="Calibri" pitchFamily="34" charset="0"/>
            </a:endParaRPr>
          </a:p>
          <a:p>
            <a:pPr marL="0" indent="0" algn="just">
              <a:lnSpc>
                <a:spcPct val="90000"/>
              </a:lnSpc>
              <a:buNone/>
            </a:pPr>
            <a:r>
              <a:rPr lang="cs-CZ" altLang="cs-CZ" dirty="0" smtClean="0">
                <a:latin typeface="Calibri" pitchFamily="34" charset="0"/>
              </a:rPr>
              <a:t>	U </a:t>
            </a:r>
            <a:r>
              <a:rPr lang="cs-CZ" altLang="cs-CZ" dirty="0">
                <a:latin typeface="Calibri" pitchFamily="34" charset="0"/>
              </a:rPr>
              <a:t>nás se zasloužili o rozvoj ŽB konstrukcí profesoři techniky, akademici </a:t>
            </a:r>
            <a:r>
              <a:rPr lang="cs-CZ" alt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Stanislav Bechyně </a:t>
            </a:r>
            <a:r>
              <a:rPr lang="cs-CZ" altLang="cs-CZ" dirty="0">
                <a:latin typeface="Calibri" pitchFamily="34" charset="0"/>
              </a:rPr>
              <a:t>a </a:t>
            </a:r>
            <a:r>
              <a:rPr lang="cs-CZ" alt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František </a:t>
            </a:r>
            <a:r>
              <a:rPr lang="cs-CZ" alt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Klokner</a:t>
            </a:r>
            <a:r>
              <a:rPr lang="cs-CZ" altLang="cs-CZ" dirty="0"/>
              <a:t>.</a:t>
            </a:r>
          </a:p>
          <a:p>
            <a:pPr marL="0" indent="0" algn="just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8762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effectLst/>
              </a:rPr>
              <a:t>Předpjatý beton</a:t>
            </a:r>
            <a:endParaRPr lang="cs-CZ" sz="2000" dirty="0">
              <a:effectLst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472607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dirty="0" smtClean="0"/>
              <a:t>První patenty byly uděleny </a:t>
            </a:r>
            <a:r>
              <a:rPr lang="cs-CZ" dirty="0"/>
              <a:t>již na konci 19. </a:t>
            </a:r>
            <a:r>
              <a:rPr lang="cs-CZ" dirty="0" smtClean="0"/>
              <a:t>století. </a:t>
            </a:r>
          </a:p>
          <a:p>
            <a:pPr algn="just"/>
            <a:r>
              <a:rPr lang="cs-CZ" dirty="0" smtClean="0"/>
              <a:t>Američan Jackson 1883 – </a:t>
            </a:r>
            <a:r>
              <a:rPr lang="cs-CZ" sz="2000" dirty="0" smtClean="0"/>
              <a:t>dodatečné </a:t>
            </a:r>
            <a:r>
              <a:rPr lang="cs-CZ" sz="2000" dirty="0" err="1" smtClean="0"/>
              <a:t>předpínání</a:t>
            </a:r>
            <a:r>
              <a:rPr lang="cs-CZ" sz="2000" dirty="0" smtClean="0"/>
              <a:t> tyčemi</a:t>
            </a:r>
          </a:p>
          <a:p>
            <a:pPr algn="just"/>
            <a:r>
              <a:rPr lang="cs-CZ" dirty="0" smtClean="0"/>
              <a:t>Němec </a:t>
            </a:r>
            <a:r>
              <a:rPr lang="cs-CZ" dirty="0" err="1" smtClean="0"/>
              <a:t>Döhring</a:t>
            </a:r>
            <a:r>
              <a:rPr lang="cs-CZ" dirty="0" smtClean="0"/>
              <a:t> 1886 – </a:t>
            </a:r>
            <a:r>
              <a:rPr lang="cs-CZ" sz="2000" dirty="0" smtClean="0"/>
              <a:t>předem předpjaté dráty</a:t>
            </a:r>
            <a:endParaRPr lang="cs-CZ" sz="2000" dirty="0"/>
          </a:p>
          <a:p>
            <a:pPr marL="0" indent="0" algn="just">
              <a:buNone/>
            </a:pPr>
            <a:r>
              <a:rPr lang="cs-CZ" dirty="0"/>
              <a:t>   </a:t>
            </a:r>
            <a:r>
              <a:rPr lang="cs-CZ" dirty="0" smtClean="0"/>
              <a:t>	Avšak </a:t>
            </a:r>
            <a:r>
              <a:rPr lang="cs-CZ" dirty="0"/>
              <a:t>vlivem dotvarování nekvalitních materiálů se předpětí vytratilo.</a:t>
            </a:r>
          </a:p>
          <a:p>
            <a:pPr marL="0" indent="0" algn="just">
              <a:buNone/>
            </a:pPr>
            <a:r>
              <a:rPr lang="cs-CZ" dirty="0" smtClean="0"/>
              <a:t>	Až Francouz </a:t>
            </a:r>
            <a:r>
              <a:rPr lang="cs-CZ" dirty="0"/>
              <a:t>E. </a:t>
            </a:r>
            <a:r>
              <a:rPr lang="cs-CZ" dirty="0" err="1" smtClean="0"/>
              <a:t>Freyssinet</a:t>
            </a:r>
            <a:r>
              <a:rPr lang="cs-CZ" dirty="0" smtClean="0"/>
              <a:t> se zabýval </a:t>
            </a:r>
            <a:r>
              <a:rPr lang="cs-CZ" dirty="0"/>
              <a:t>dotvarováním </a:t>
            </a:r>
            <a:r>
              <a:rPr lang="cs-CZ" dirty="0" smtClean="0"/>
              <a:t>betonu. Vyvinul </a:t>
            </a:r>
            <a:r>
              <a:rPr lang="cs-CZ" dirty="0"/>
              <a:t>zařízení na </a:t>
            </a:r>
            <a:r>
              <a:rPr lang="cs-CZ" dirty="0" err="1" smtClean="0"/>
              <a:t>předpínání</a:t>
            </a:r>
            <a:r>
              <a:rPr lang="cs-CZ" dirty="0" smtClean="0"/>
              <a:t> a kotvení výztuže. </a:t>
            </a:r>
          </a:p>
          <a:p>
            <a:pPr marL="0" indent="0" algn="just">
              <a:buNone/>
            </a:pPr>
            <a:r>
              <a:rPr lang="cs-CZ" dirty="0"/>
              <a:t>	</a:t>
            </a:r>
            <a:r>
              <a:rPr lang="cs-CZ" dirty="0" smtClean="0"/>
              <a:t>První prefabrikovaný most vznikl v roce 1938 v Německu</a:t>
            </a:r>
            <a:r>
              <a:rPr lang="cs-CZ" dirty="0"/>
              <a:t>.</a:t>
            </a:r>
            <a:endParaRPr lang="cs-CZ" dirty="0" smtClean="0"/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079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Novověké </a:t>
            </a:r>
            <a:r>
              <a:rPr lang="cs-CZ" dirty="0" smtClean="0"/>
              <a:t>mosty ve světě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Američan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J.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Roebling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/>
              <a:t>v letech </a:t>
            </a:r>
            <a:r>
              <a:rPr lang="cs-CZ" dirty="0" smtClean="0"/>
              <a:t>1870 – 1883 postavil dvouúrovňový - v </a:t>
            </a:r>
            <a:r>
              <a:rPr lang="cs-CZ" dirty="0"/>
              <a:t>New </a:t>
            </a:r>
            <a:r>
              <a:rPr lang="cs-CZ" dirty="0" smtClean="0"/>
              <a:t>Yorku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Brooklynský most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(486,5 m)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V </a:t>
            </a:r>
            <a:r>
              <a:rPr lang="cs-CZ" dirty="0"/>
              <a:t>roce 1909 </a:t>
            </a:r>
            <a:r>
              <a:rPr lang="cs-CZ" dirty="0" smtClean="0"/>
              <a:t>zrealizoval </a:t>
            </a:r>
            <a:r>
              <a:rPr lang="cs-CZ" dirty="0"/>
              <a:t>J. </a:t>
            </a:r>
            <a:r>
              <a:rPr lang="cs-CZ" dirty="0" err="1"/>
              <a:t>Roebling</a:t>
            </a:r>
            <a:r>
              <a:rPr lang="cs-CZ" dirty="0"/>
              <a:t>     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Manhattan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Bridge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(448 m) v New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Yorku</a:t>
            </a:r>
          </a:p>
          <a:p>
            <a:r>
              <a:rPr lang="cs-CZ" dirty="0" smtClean="0"/>
              <a:t>V roce 1937 byl zprovozněn visutý most V San Francisku</a:t>
            </a:r>
            <a:endParaRPr lang="cs-CZ" dirty="0"/>
          </a:p>
          <a:p>
            <a:pPr algn="just"/>
            <a:endParaRPr lang="cs-CZ" sz="20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1171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effectLst/>
              </a:rPr>
              <a:t>Brooklynský </a:t>
            </a:r>
            <a:r>
              <a:rPr lang="cs-CZ" dirty="0" smtClean="0">
                <a:effectLst/>
              </a:rPr>
              <a:t>most (1883), New York, USA</a:t>
            </a:r>
            <a:endParaRPr lang="cs-CZ" dirty="0"/>
          </a:p>
        </p:txBody>
      </p:sp>
      <p:pic>
        <p:nvPicPr>
          <p:cNvPr id="3074" name="Picture 2" descr="http://upload.wikimedia.org/wikipedia/commons/thumb/f/f0/Brooklyn_Bridge_Postdlf.jpg/1265px-Brooklyn_Bridge_Postdlf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52623" y="1554163"/>
            <a:ext cx="5591154" cy="4525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6000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Manhattan </a:t>
            </a:r>
            <a:r>
              <a:rPr lang="cs-CZ" dirty="0" err="1" smtClean="0"/>
              <a:t>Bridge</a:t>
            </a:r>
            <a:r>
              <a:rPr lang="cs-CZ" dirty="0" smtClean="0"/>
              <a:t> (1909</a:t>
            </a:r>
            <a:r>
              <a:rPr lang="cs-CZ" dirty="0"/>
              <a:t>), New Y</a:t>
            </a:r>
            <a:r>
              <a:rPr lang="cs-CZ" dirty="0" smtClean="0"/>
              <a:t>ork</a:t>
            </a:r>
            <a:r>
              <a:rPr lang="cs-CZ" dirty="0"/>
              <a:t>, </a:t>
            </a:r>
            <a:r>
              <a:rPr lang="cs-CZ" dirty="0" smtClean="0"/>
              <a:t>USA</a:t>
            </a:r>
            <a:endParaRPr lang="cs-CZ" dirty="0"/>
          </a:p>
        </p:txBody>
      </p:sp>
      <p:pic>
        <p:nvPicPr>
          <p:cNvPr id="8194" name="Picture 2" descr="http://upload.wikimedia.org/wikipedia/commons/6/64/Manhattan_Bridge_2007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49007" y="1554163"/>
            <a:ext cx="6798385" cy="4525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570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/>
              <a:t>Golden</a:t>
            </a:r>
            <a:r>
              <a:rPr lang="cs-CZ" dirty="0"/>
              <a:t> </a:t>
            </a:r>
            <a:r>
              <a:rPr lang="cs-CZ" dirty="0" err="1"/>
              <a:t>Gate</a:t>
            </a:r>
            <a:r>
              <a:rPr lang="cs-CZ" dirty="0"/>
              <a:t> </a:t>
            </a:r>
            <a:r>
              <a:rPr lang="cs-CZ" dirty="0" err="1"/>
              <a:t>Bridge</a:t>
            </a:r>
            <a:r>
              <a:rPr lang="cs-CZ" dirty="0"/>
              <a:t> (1937) </a:t>
            </a:r>
            <a:br>
              <a:rPr lang="cs-CZ" dirty="0"/>
            </a:br>
            <a:r>
              <a:rPr lang="cs-CZ" dirty="0"/>
              <a:t>San Francisko, </a:t>
            </a:r>
            <a:r>
              <a:rPr lang="cs-CZ" dirty="0" smtClean="0"/>
              <a:t>USA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554163"/>
            <a:ext cx="8686800" cy="452596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1272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90328"/>
            <a:ext cx="7802880" cy="50063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47277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Sydney - </a:t>
            </a:r>
            <a:r>
              <a:rPr lang="cs-CZ" dirty="0" err="1" smtClean="0"/>
              <a:t>Harbour</a:t>
            </a:r>
            <a:r>
              <a:rPr lang="cs-CZ" dirty="0" smtClean="0"/>
              <a:t> </a:t>
            </a:r>
            <a:r>
              <a:rPr lang="cs-CZ" dirty="0" err="1" smtClean="0"/>
              <a:t>Bridge</a:t>
            </a:r>
            <a:r>
              <a:rPr lang="cs-CZ" dirty="0" smtClean="0"/>
              <a:t> (1932), </a:t>
            </a:r>
            <a:r>
              <a:rPr lang="cs-CZ" sz="1000" dirty="0" smtClean="0"/>
              <a:t>Sydney, Austrálie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486" y="1412776"/>
            <a:ext cx="7620000" cy="5078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2872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Sydney - </a:t>
            </a:r>
            <a:r>
              <a:rPr lang="cs-CZ" dirty="0" err="1" smtClean="0"/>
              <a:t>Harbour</a:t>
            </a:r>
            <a:r>
              <a:rPr lang="cs-CZ" dirty="0" smtClean="0"/>
              <a:t> </a:t>
            </a:r>
            <a:r>
              <a:rPr lang="cs-CZ" dirty="0" err="1" smtClean="0"/>
              <a:t>Bridge</a:t>
            </a:r>
            <a:r>
              <a:rPr lang="cs-CZ" dirty="0" smtClean="0"/>
              <a:t> (1932), </a:t>
            </a:r>
            <a:r>
              <a:rPr lang="cs-CZ" sz="1000" dirty="0" smtClean="0"/>
              <a:t>Sydney, Austrálie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8" r="-20" b="4881"/>
          <a:stretch/>
        </p:blipFill>
        <p:spPr bwMode="auto">
          <a:xfrm>
            <a:off x="756000" y="1340768"/>
            <a:ext cx="7632000" cy="543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73445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8686800" cy="838200"/>
          </a:xfrm>
        </p:spPr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Ve kterém </a:t>
            </a:r>
            <a:r>
              <a:rPr lang="cs-CZ" dirty="0" smtClean="0">
                <a:hlinkClick r:id="rId2" action="ppaction://hlinksldjump"/>
              </a:rPr>
              <a:t>století</a:t>
            </a:r>
            <a:r>
              <a:rPr lang="cs-CZ" dirty="0" smtClean="0"/>
              <a:t> začala pronikat věda do navrhování mostních konstrukcí?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Uveďte některého </a:t>
            </a:r>
            <a:r>
              <a:rPr lang="cs-CZ" dirty="0" smtClean="0">
                <a:hlinkClick r:id="rId2" action="ppaction://hlinksldjump"/>
              </a:rPr>
              <a:t>badatele</a:t>
            </a:r>
            <a:r>
              <a:rPr lang="cs-CZ" dirty="0" smtClean="0"/>
              <a:t> té doby.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Dřevěné mosty – kde dosáhly </a:t>
            </a:r>
            <a:r>
              <a:rPr lang="cs-CZ" dirty="0" smtClean="0">
                <a:hlinkClick r:id="rId3" action="ppaction://hlinksldjump"/>
              </a:rPr>
              <a:t>mistrovské</a:t>
            </a:r>
            <a:r>
              <a:rPr lang="cs-CZ" dirty="0" smtClean="0"/>
              <a:t> úrovně?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Znáte nějaký </a:t>
            </a:r>
            <a:r>
              <a:rPr lang="cs-CZ" dirty="0" smtClean="0">
                <a:hlinkClick r:id="rId4" action="ppaction://hlinksldjump"/>
              </a:rPr>
              <a:t>kamenný</a:t>
            </a:r>
            <a:r>
              <a:rPr lang="cs-CZ" dirty="0" smtClean="0"/>
              <a:t> most ze začátku </a:t>
            </a:r>
            <a:r>
              <a:rPr lang="cs-CZ" sz="2600" dirty="0" smtClean="0"/>
              <a:t>20. století?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Kdy se začala pro výstavbu mostů používat </a:t>
            </a:r>
            <a:r>
              <a:rPr lang="cs-CZ" dirty="0" smtClean="0">
                <a:hlinkClick r:id="rId5" action="ppaction://hlinksldjump"/>
              </a:rPr>
              <a:t>ocel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5368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8686800" cy="838200"/>
          </a:xfrm>
        </p:spPr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686800" cy="5115197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 startAt="6"/>
            </a:pPr>
            <a:r>
              <a:rPr lang="cs-CZ" dirty="0"/>
              <a:t>Kdo získal první </a:t>
            </a:r>
            <a:r>
              <a:rPr lang="cs-CZ" dirty="0">
                <a:hlinkClick r:id="rId2" action="ppaction://hlinksldjump"/>
              </a:rPr>
              <a:t>patent</a:t>
            </a:r>
            <a:r>
              <a:rPr lang="cs-CZ" dirty="0"/>
              <a:t> na železobeton?</a:t>
            </a:r>
          </a:p>
          <a:p>
            <a:pPr marL="514350" indent="-514350">
              <a:buFont typeface="+mj-lt"/>
              <a:buAutoNum type="arabicPeriod" startAt="6"/>
            </a:pPr>
            <a:r>
              <a:rPr lang="cs-CZ" dirty="0"/>
              <a:t>Kdy se začaly stavět mosty </a:t>
            </a:r>
            <a:r>
              <a:rPr lang="cs-CZ" dirty="0" smtClean="0">
                <a:hlinkClick r:id="rId2" action="ppaction://hlinksldjump"/>
              </a:rPr>
              <a:t>železobetonové</a:t>
            </a:r>
            <a:r>
              <a:rPr lang="cs-CZ" dirty="0" smtClean="0"/>
              <a:t>?</a:t>
            </a:r>
            <a:endParaRPr lang="cs-CZ" dirty="0"/>
          </a:p>
          <a:p>
            <a:pPr marL="514350" indent="-514350">
              <a:buFont typeface="+mj-lt"/>
              <a:buAutoNum type="arabicPeriod" startAt="6"/>
            </a:pPr>
            <a:r>
              <a:rPr lang="cs-CZ" dirty="0" smtClean="0"/>
              <a:t>Znáte </a:t>
            </a:r>
            <a:r>
              <a:rPr lang="cs-CZ" dirty="0"/>
              <a:t>nějaké významné stavitele mostů v </a:t>
            </a:r>
            <a:r>
              <a:rPr lang="cs-CZ" dirty="0">
                <a:hlinkClick r:id="rId3" action="ppaction://hlinksldjump"/>
              </a:rPr>
              <a:t>Evropě</a:t>
            </a:r>
            <a:r>
              <a:rPr lang="cs-CZ" dirty="0"/>
              <a:t> 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 startAt="6"/>
            </a:pPr>
            <a:r>
              <a:rPr lang="cs-CZ" dirty="0"/>
              <a:t>Znáte nějaké významné stavitele mostů </a:t>
            </a:r>
            <a:r>
              <a:rPr lang="cs-CZ" dirty="0" smtClean="0"/>
              <a:t>ve </a:t>
            </a:r>
            <a:r>
              <a:rPr lang="cs-CZ" dirty="0">
                <a:hlinkClick r:id="rId4" action="ppaction://hlinksldjump"/>
              </a:rPr>
              <a:t>světě</a:t>
            </a:r>
            <a:r>
              <a:rPr lang="cs-CZ" dirty="0"/>
              <a:t>?</a:t>
            </a:r>
          </a:p>
          <a:p>
            <a:pPr marL="514350" indent="-514350">
              <a:buFont typeface="+mj-lt"/>
              <a:buAutoNum type="arabicPeriod" startAt="6"/>
            </a:pPr>
            <a:r>
              <a:rPr lang="cs-CZ" dirty="0" smtClean="0"/>
              <a:t>Znáte </a:t>
            </a:r>
            <a:r>
              <a:rPr lang="cs-CZ" dirty="0"/>
              <a:t>nějaký zajímavý most z </a:t>
            </a:r>
            <a:r>
              <a:rPr lang="cs-CZ" dirty="0">
                <a:hlinkClick r:id="rId5" action="ppaction://hlinksldjump"/>
              </a:rPr>
              <a:t>19.století</a:t>
            </a:r>
            <a:r>
              <a:rPr lang="cs-CZ" dirty="0"/>
              <a:t> </a:t>
            </a:r>
            <a:r>
              <a:rPr lang="cs-CZ" dirty="0" smtClean="0"/>
              <a:t>v Evropě?</a:t>
            </a:r>
            <a:endParaRPr lang="cs-CZ" dirty="0"/>
          </a:p>
          <a:p>
            <a:pPr marL="514350" indent="-514350">
              <a:buFont typeface="+mj-lt"/>
              <a:buAutoNum type="arabicPeriod" startAt="6"/>
            </a:pPr>
            <a:r>
              <a:rPr lang="cs-CZ" dirty="0"/>
              <a:t>Znáte nějaký zajímavý most z 1. poloviny </a:t>
            </a:r>
            <a:r>
              <a:rPr lang="cs-CZ" dirty="0" smtClean="0">
                <a:hlinkClick r:id="rId6" action="ppaction://hlinksldjump"/>
              </a:rPr>
              <a:t>20.století</a:t>
            </a:r>
            <a:r>
              <a:rPr lang="cs-CZ" dirty="0" smtClean="0"/>
              <a:t> ve světě?</a:t>
            </a:r>
            <a:endParaRPr lang="cs-CZ" dirty="0"/>
          </a:p>
          <a:p>
            <a:pPr marL="514350" indent="-514350">
              <a:buFont typeface="+mj-lt"/>
              <a:buAutoNum type="arabicPeriod" startAt="6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1805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obrázků: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5043189"/>
          </a:xfrm>
        </p:spPr>
        <p:txBody>
          <a:bodyPr>
            <a:normAutofit fontScale="70000" lnSpcReduction="20000"/>
          </a:bodyPr>
          <a:lstStyle/>
          <a:p>
            <a:r>
              <a:rPr lang="cs-CZ" dirty="0"/>
              <a:t>CLAUDE WIANS. </a:t>
            </a:r>
            <a:r>
              <a:rPr lang="cs-CZ" dirty="0" err="1"/>
              <a:t>wikipedia</a:t>
            </a:r>
            <a:r>
              <a:rPr lang="cs-CZ" dirty="0"/>
              <a:t> [online]. [cit. </a:t>
            </a:r>
            <a:r>
              <a:rPr lang="cs-CZ" dirty="0" smtClean="0"/>
              <a:t>15.8.2013</a:t>
            </a:r>
            <a:r>
              <a:rPr lang="cs-CZ" dirty="0"/>
              <a:t>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en.wikipedia.org/wiki/File:Luxembourg_Pont_Adolphe.jpg</a:t>
            </a:r>
            <a:endParaRPr lang="cs-CZ" dirty="0" smtClean="0"/>
          </a:p>
          <a:p>
            <a:r>
              <a:rPr lang="cs-CZ" dirty="0" smtClean="0"/>
              <a:t>THE SINGING BADGER.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</a:t>
            </a:r>
            <a:r>
              <a:rPr lang="cs-CZ" dirty="0"/>
              <a:t>15.8.2013]. </a:t>
            </a:r>
            <a:r>
              <a:rPr lang="cs-CZ" dirty="0" smtClean="0"/>
              <a:t>Dostupný na WWW: </a:t>
            </a:r>
            <a:r>
              <a:rPr lang="cs-CZ" dirty="0" smtClean="0">
                <a:hlinkClick r:id="rId3"/>
              </a:rPr>
              <a:t>http://cs.wikipedia.org/wiki/Soubor:Iron_Bridge.JPG</a:t>
            </a:r>
            <a:endParaRPr lang="cs-CZ" dirty="0" smtClean="0"/>
          </a:p>
          <a:p>
            <a:r>
              <a:rPr lang="cs-CZ" dirty="0" smtClean="0"/>
              <a:t>PAUL </a:t>
            </a:r>
            <a:r>
              <a:rPr lang="cs-CZ" dirty="0"/>
              <a:t>ARPS.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/>
              <a:t>15.8.2013]. </a:t>
            </a:r>
            <a:r>
              <a:rPr lang="cs-CZ" dirty="0"/>
              <a:t>Dostupný na WWW: </a:t>
            </a:r>
            <a:r>
              <a:rPr lang="cs-CZ" dirty="0">
                <a:hlinkClick r:id="rId4"/>
              </a:rPr>
              <a:t>http://commons.wikimedia.org/wiki/File:Cable_bridge_of_Marc_Seguin_between_Tain_and_Tournon_(France_2011).</a:t>
            </a:r>
            <a:r>
              <a:rPr lang="cs-CZ" dirty="0" smtClean="0">
                <a:hlinkClick r:id="rId4"/>
              </a:rPr>
              <a:t>jpg?uselang=cs</a:t>
            </a:r>
            <a:endParaRPr lang="cs-CZ" dirty="0" smtClean="0"/>
          </a:p>
          <a:p>
            <a:r>
              <a:rPr lang="pt-BR" dirty="0" smtClean="0"/>
              <a:t>MANUEL DE SOUSA. </a:t>
            </a:r>
            <a:r>
              <a:rPr lang="pt-BR" i="1" dirty="0" smtClean="0"/>
              <a:t>wikipedia</a:t>
            </a:r>
            <a:r>
              <a:rPr lang="pt-BR" dirty="0" smtClean="0"/>
              <a:t> [online]. [cit. </a:t>
            </a:r>
            <a:r>
              <a:rPr lang="cs-CZ" dirty="0"/>
              <a:t>15.8.2013</a:t>
            </a:r>
            <a:r>
              <a:rPr lang="pt-BR" dirty="0" smtClean="0"/>
              <a:t>]. </a:t>
            </a:r>
            <a:r>
              <a:rPr lang="pt-BR" dirty="0" smtClean="0"/>
              <a:t>Dostupný na WWW: </a:t>
            </a:r>
            <a:r>
              <a:rPr lang="pt-BR" dirty="0" smtClean="0">
                <a:hlinkClick r:id="rId5"/>
              </a:rPr>
              <a:t>http://cs.wikipedia.org/wiki/Soubor:Pontes_Luis_I_Pensil_(Porto).JPG</a:t>
            </a:r>
            <a:endParaRPr lang="cs-CZ" dirty="0" smtClean="0"/>
          </a:p>
          <a:p>
            <a:r>
              <a:rPr lang="cs-CZ" dirty="0"/>
              <a:t>GREGOR91.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/>
              <a:t>15.8.2013]. </a:t>
            </a:r>
            <a:r>
              <a:rPr lang="cs-CZ" dirty="0"/>
              <a:t>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cs.wikipedia.org/wiki/Soubor:Metro_PonteDomLuis.jpg</a:t>
            </a:r>
            <a:endParaRPr lang="cs-CZ" dirty="0" smtClean="0"/>
          </a:p>
          <a:p>
            <a:endParaRPr lang="pl-PL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011365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obrázků: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5043189"/>
          </a:xfrm>
        </p:spPr>
        <p:txBody>
          <a:bodyPr>
            <a:normAutofit fontScale="70000" lnSpcReduction="20000"/>
          </a:bodyPr>
          <a:lstStyle/>
          <a:p>
            <a:r>
              <a:rPr lang="cs-CZ" dirty="0"/>
              <a:t>USER:POSTDLF.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/>
              <a:t>15.8.2013]. </a:t>
            </a:r>
            <a:r>
              <a:rPr lang="cs-CZ" dirty="0"/>
              <a:t>Dostupný na WWW: </a:t>
            </a:r>
            <a:r>
              <a:rPr lang="cs-CZ" dirty="0">
                <a:hlinkClick r:id="rId2"/>
              </a:rPr>
              <a:t>http://cs.wikipedia.org/wiki/Soubor:Brooklyn_Bridge_Postdlf.jpg</a:t>
            </a:r>
            <a:endParaRPr lang="cs-CZ" dirty="0"/>
          </a:p>
          <a:p>
            <a:r>
              <a:rPr lang="cs-CZ" dirty="0"/>
              <a:t>ORIGINAL UPLOADER WAS DAV5NYC AT EN.WIKIPEDIA.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/>
              <a:t>15.8.2013]. </a:t>
            </a:r>
            <a:r>
              <a:rPr lang="cs-CZ" dirty="0"/>
              <a:t>Dostupný na WWW: </a:t>
            </a:r>
            <a:r>
              <a:rPr lang="cs-CZ" dirty="0">
                <a:hlinkClick r:id="rId3"/>
              </a:rPr>
              <a:t>http://cs.wikipedia.org/wiki/Soubor:Manhattan_Bridge_2007.jpg</a:t>
            </a:r>
            <a:endParaRPr lang="cs-CZ" dirty="0"/>
          </a:p>
          <a:p>
            <a:r>
              <a:rPr lang="cs-CZ" dirty="0"/>
              <a:t>ASLAK RAANES FROM TRONDHEIM, NORWAY.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/>
              <a:t>15.8.2013]. </a:t>
            </a:r>
            <a:r>
              <a:rPr lang="cs-CZ" dirty="0"/>
              <a:t>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cs.wikipedia.org/wiki/Soubor:Golden_gate2-2.jpg</a:t>
            </a:r>
            <a:endParaRPr lang="cs-CZ" dirty="0" smtClean="0"/>
          </a:p>
          <a:p>
            <a:r>
              <a:rPr lang="pl-PL" dirty="0" smtClean="0"/>
              <a:t>HALL </a:t>
            </a:r>
            <a:r>
              <a:rPr lang="pl-PL" dirty="0"/>
              <a:t>&amp; CO. </a:t>
            </a:r>
            <a:r>
              <a:rPr lang="pl-PL" i="1" dirty="0"/>
              <a:t>wikipedia</a:t>
            </a:r>
            <a:r>
              <a:rPr lang="pl-PL" dirty="0"/>
              <a:t> [online]. [cit. </a:t>
            </a:r>
            <a:r>
              <a:rPr lang="cs-CZ" dirty="0"/>
              <a:t>15.8.2013</a:t>
            </a:r>
            <a:r>
              <a:rPr lang="pl-PL" dirty="0" smtClean="0"/>
              <a:t>]. </a:t>
            </a:r>
            <a:r>
              <a:rPr lang="pl-PL" dirty="0"/>
              <a:t>Dostupný na WWW: </a:t>
            </a:r>
            <a:r>
              <a:rPr lang="pl-PL" dirty="0">
                <a:hlinkClick r:id="rId5"/>
              </a:rPr>
              <a:t>http://cs.wikipedia.org/wiki/Soubor:Woolloomooloo_and_bridge.jpg</a:t>
            </a:r>
            <a:endParaRPr lang="pl-PL" dirty="0"/>
          </a:p>
          <a:p>
            <a:r>
              <a:rPr lang="cs-CZ" dirty="0"/>
              <a:t>KOLAMIL.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/>
              <a:t>15.8.2013]. </a:t>
            </a:r>
            <a:r>
              <a:rPr lang="cs-CZ" dirty="0"/>
              <a:t>Dostupný na WWW: </a:t>
            </a:r>
            <a:r>
              <a:rPr lang="cs-CZ" dirty="0">
                <a:hlinkClick r:id="rId6"/>
              </a:rPr>
              <a:t>http://cs.wikipedia.org/wiki/Soubor:Sydney-Harbour_bridge.JPG</a:t>
            </a:r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597804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1384</TotalTime>
  <Words>599</Words>
  <Application>Microsoft Office PowerPoint</Application>
  <PresentationFormat>Předvádění na obrazovce (4:3)</PresentationFormat>
  <Paragraphs>113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Cesta</vt:lpstr>
      <vt:lpstr>Prezentace aplikace PowerPoint</vt:lpstr>
      <vt:lpstr>Novověké mosty ve světě</vt:lpstr>
      <vt:lpstr>Novověké mosty - 18.století až 1.pol. 20.století</vt:lpstr>
      <vt:lpstr>Dřevěné mosty</vt:lpstr>
      <vt:lpstr>Kamenné a zděné mosty</vt:lpstr>
      <vt:lpstr>Kamenný Pont Adolphe (1903), Lucemburk</vt:lpstr>
      <vt:lpstr>Cihlový železniční most, Goeltzschalt</vt:lpstr>
      <vt:lpstr>Kovové mosty</vt:lpstr>
      <vt:lpstr>Iron Bridge (1779), Anglie</vt:lpstr>
      <vt:lpstr>Kovové mosty</vt:lpstr>
      <vt:lpstr>Lanový visutý most (1823)  přes Rhonu  Tournon, Francie</vt:lpstr>
      <vt:lpstr>FORTH Rail Bridge (1890), Skotsko</vt:lpstr>
      <vt:lpstr>Dvoupatrový Most Ludvíka I.(1886), Porto horní patro využívá metro</vt:lpstr>
      <vt:lpstr>Betonové mosty</vt:lpstr>
      <vt:lpstr>ŽelezoBetonové mosty</vt:lpstr>
      <vt:lpstr>Předpjatý beton</vt:lpstr>
      <vt:lpstr>Novověké mosty ve světě</vt:lpstr>
      <vt:lpstr>Brooklynský most (1883), New York, USA</vt:lpstr>
      <vt:lpstr>Manhattan Bridge (1909), New York, USA</vt:lpstr>
      <vt:lpstr>Golden Gate Bridge (1937)  San Francisko, USA</vt:lpstr>
      <vt:lpstr>Sydney - Harbour Bridge (1932), Sydney, Austrálie</vt:lpstr>
      <vt:lpstr>Sydney - Harbour Bridge (1932), Sydney, Austrálie</vt:lpstr>
      <vt:lpstr>Shrnutí</vt:lpstr>
      <vt:lpstr>Shrnutí</vt:lpstr>
      <vt:lpstr>Zdroj obrázků:</vt:lpstr>
      <vt:lpstr>Zdroj obrázků: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Dřevěné mosty</dc:title>
  <dc:creator>Michal</dc:creator>
  <cp:lastModifiedBy>Michal</cp:lastModifiedBy>
  <cp:revision>165</cp:revision>
  <dcterms:created xsi:type="dcterms:W3CDTF">2013-11-29T19:30:12Z</dcterms:created>
  <dcterms:modified xsi:type="dcterms:W3CDTF">2014-01-16T21:46:37Z</dcterms:modified>
</cp:coreProperties>
</file>