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57" r:id="rId2"/>
    <p:sldId id="258" r:id="rId3"/>
    <p:sldId id="267" r:id="rId4"/>
    <p:sldId id="269" r:id="rId5"/>
    <p:sldId id="270" r:id="rId6"/>
    <p:sldId id="260" r:id="rId7"/>
    <p:sldId id="272" r:id="rId8"/>
    <p:sldId id="271" r:id="rId9"/>
    <p:sldId id="261" r:id="rId10"/>
    <p:sldId id="274" r:id="rId11"/>
    <p:sldId id="262" r:id="rId12"/>
    <p:sldId id="275" r:id="rId13"/>
    <p:sldId id="263" r:id="rId14"/>
    <p:sldId id="276" r:id="rId15"/>
    <p:sldId id="277" r:id="rId16"/>
    <p:sldId id="264" r:id="rId17"/>
    <p:sldId id="279" r:id="rId18"/>
    <p:sldId id="278" r:id="rId19"/>
    <p:sldId id="280" r:id="rId20"/>
    <p:sldId id="265" r:id="rId21"/>
    <p:sldId id="281" r:id="rId22"/>
    <p:sldId id="273" r:id="rId23"/>
    <p:sldId id="268" r:id="rId2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0" d="100"/>
          <a:sy n="90" d="100"/>
        </p:scale>
        <p:origin x="-594" y="-3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4BBCBB-FB91-4359-AA70-933D35860F31}" type="datetimeFigureOut">
              <a:rPr lang="cs-CZ" smtClean="0"/>
              <a:pPr/>
              <a:t>28.1.2014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282FA5-EC84-44DD-B6F8-C673250E4F53}"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DA5CD996-7439-422A-959B-ADCBFF2E3B66}" type="slidenum">
              <a:rPr lang="cs-CZ" smtClean="0"/>
              <a:pPr/>
              <a:t>1</a:t>
            </a:fld>
            <a:endParaRPr lang="cs-CZ"/>
          </a:p>
        </p:txBody>
      </p:sp>
    </p:spTree>
    <p:extLst>
      <p:ext uri="{BB962C8B-B14F-4D97-AF65-F5344CB8AC3E}">
        <p14:creationId xmlns="" xmlns:p14="http://schemas.microsoft.com/office/powerpoint/2010/main" val="4179707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Klepnutím lze upravit styl předlohy nadpisů.</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7" name="Zástupný symbol pro datum 6"/>
          <p:cNvSpPr>
            <a:spLocks noGrp="1"/>
          </p:cNvSpPr>
          <p:nvPr>
            <p:ph type="dt" sz="half" idx="10"/>
          </p:nvPr>
        </p:nvSpPr>
        <p:spPr/>
        <p:txBody>
          <a:bodyPr/>
          <a:lstStyle>
            <a:extLst/>
          </a:lstStyle>
          <a:p>
            <a:fld id="{0E7E22FB-F91F-49A2-96D8-D8B7F51CA4F6}" type="datetimeFigureOut">
              <a:rPr lang="cs-CZ" smtClean="0"/>
              <a:pPr/>
              <a:t>28.1.2014</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A892D741-71C8-43A5-83EA-1203070618C3}" type="slidenum">
              <a:rPr lang="cs-CZ" smtClean="0"/>
              <a:pPr/>
              <a:t>‹#›</a:t>
            </a:fld>
            <a:endParaRPr lang="cs-CZ"/>
          </a:p>
        </p:txBody>
      </p:sp>
      <p:sp>
        <p:nvSpPr>
          <p:cNvPr id="8" name="Elipsa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0E7E22FB-F91F-49A2-96D8-D8B7F51CA4F6}"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892D741-71C8-43A5-83EA-1203070618C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0E7E22FB-F91F-49A2-96D8-D8B7F51CA4F6}"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892D741-71C8-43A5-83EA-1203070618C3}" type="slidenum">
              <a:rPr lang="cs-CZ" smtClean="0"/>
              <a:pPr/>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0E7E22FB-F91F-49A2-96D8-D8B7F51CA4F6}" type="datetimeFigureOut">
              <a:rPr lang="cs-CZ" smtClean="0"/>
              <a:pPr/>
              <a:t>28.1.2014</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892D741-71C8-43A5-83EA-1203070618C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0E7E22FB-F91F-49A2-96D8-D8B7F51CA4F6}" type="datetimeFigureOut">
              <a:rPr lang="cs-CZ" smtClean="0"/>
              <a:pPr/>
              <a:t>28.1.2014</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A892D741-71C8-43A5-83EA-1203070618C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0E7E22FB-F91F-49A2-96D8-D8B7F51CA4F6}" type="datetimeFigureOut">
              <a:rPr lang="cs-CZ" smtClean="0"/>
              <a:pPr/>
              <a:t>28.1.2014</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A892D741-71C8-43A5-83EA-1203070618C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0E7E22FB-F91F-49A2-96D8-D8B7F51CA4F6}" type="datetimeFigureOut">
              <a:rPr lang="cs-CZ" smtClean="0"/>
              <a:pPr/>
              <a:t>28.1.2014</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A892D741-71C8-43A5-83EA-1203070618C3}" type="slidenum">
              <a:rPr lang="cs-CZ" smtClean="0"/>
              <a:pPr/>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0E7E22FB-F91F-49A2-96D8-D8B7F51CA4F6}" type="datetimeFigureOut">
              <a:rPr lang="cs-CZ" smtClean="0"/>
              <a:pPr/>
              <a:t>28.1.2014</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892D741-71C8-43A5-83EA-1203070618C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extLst/>
          </a:lstStyle>
          <a:p>
            <a:fld id="{0E7E22FB-F91F-49A2-96D8-D8B7F51CA4F6}" type="datetimeFigureOut">
              <a:rPr lang="cs-CZ" smtClean="0"/>
              <a:pPr/>
              <a:t>28.1.2014</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892D741-71C8-43A5-83EA-1203070618C3}" type="slidenum">
              <a:rPr lang="cs-CZ" smtClean="0"/>
              <a:pPr/>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Klepnutím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0E7E22FB-F91F-49A2-96D8-D8B7F51CA4F6}"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892D741-71C8-43A5-83EA-1203070618C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0E7E22FB-F91F-49A2-96D8-D8B7F51CA4F6}"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892D741-71C8-43A5-83EA-1203070618C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Klepnutím lze upravit styl předlohy nadpisů.</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0E7E22FB-F91F-49A2-96D8-D8B7F51CA4F6}" type="datetimeFigureOut">
              <a:rPr lang="cs-CZ" smtClean="0"/>
              <a:pPr/>
              <a:t>28.1.2014</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A892D741-71C8-43A5-83EA-1203070618C3}" type="slidenum">
              <a:rPr lang="cs-CZ" smtClean="0"/>
              <a:pPr/>
              <a:t>‹#›</a:t>
            </a:fld>
            <a:endParaRPr lang="cs-CZ"/>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hyperlink" Target="http://upload.wikimedia.org/wikipedia/commons/thumb/8/86/Tumba_de_Napoleon_Bonaparte.jpg/800px-Tumba_de_Napoleon_Bonaparte.jpg"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upload.wikimedia.org/wikipedia/commons/thumb/8/89/Jacques-Louis_David_008.jpg/504px-Jacques-Louis_David_008.jpg" TargetMode="External"/><Relationship Id="rId3" Type="http://schemas.openxmlformats.org/officeDocument/2006/relationships/hyperlink" Target="http://upload.wikimedia.org/wikipedia/commons/thumb/3/39/Jacques-Louis_David_006.jpg/800px-Jacques-Louis_David_006.jpg" TargetMode="External"/><Relationship Id="rId7" Type="http://schemas.openxmlformats.org/officeDocument/2006/relationships/hyperlink" Target="http://upload.wikimedia.org/wikipedia/commons/thumb/0/06/Delaroche_-_Bonaparte_franchissant_les_Alpes.jpg/461px-Delaroche_-_Bonaparte_franchissant_les_Alpes.jpg" TargetMode="External"/><Relationship Id="rId2" Type="http://schemas.openxmlformats.org/officeDocument/2006/relationships/hyperlink" Target="http://upload.wikimedia.org/wikipedia/commons/thumb/0/0a/Jacques-Louis_David_017.jpg/364px-Jacques-Louis_David_017.jpg" TargetMode="External"/><Relationship Id="rId1" Type="http://schemas.openxmlformats.org/officeDocument/2006/relationships/slideLayout" Target="../slideLayouts/slideLayout2.xml"/><Relationship Id="rId6" Type="http://schemas.openxmlformats.org/officeDocument/2006/relationships/hyperlink" Target="http://upload.wikimedia.org/wikipedia/commons/thumb/4/46/Leon_Cogniet_-_L_Expedition_D_Egypte_Sous_Les_Ordres_De_Bonaparte.jpg/800px-Leon_Cogniet_-_L_Expedition_D_Egypte_Sous_Les_Ordres_De_Bonaparte.jpg" TargetMode="External"/><Relationship Id="rId11" Type="http://schemas.openxmlformats.org/officeDocument/2006/relationships/hyperlink" Target="http://upload.wikimedia.org/wikipedia/commons/c/cc/Napoleons_retreat_from_moscow.jpg" TargetMode="External"/><Relationship Id="rId5" Type="http://schemas.openxmlformats.org/officeDocument/2006/relationships/hyperlink" Target="http://upload.wikimedia.org/wikipedia/commons/thumb/8/86/Tumba_de_Napoleon_Bonaparte.jpg/800px-Tumba_de_Napoleon_Bonaparte.jpg" TargetMode="External"/><Relationship Id="rId10" Type="http://schemas.openxmlformats.org/officeDocument/2006/relationships/hyperlink" Target="http://upload.wikimedia.org/wikipedia/commons/thumb/7/72/HoratioNelson1.jpg/497px-HoratioNelson1.jpg" TargetMode="External"/><Relationship Id="rId4" Type="http://schemas.openxmlformats.org/officeDocument/2006/relationships/hyperlink" Target="http://upload.wikimedia.org/wikipedia/commons/4/47/Napoleon_The_Dunghill_Cock.jpg" TargetMode="External"/><Relationship Id="rId9" Type="http://schemas.openxmlformats.org/officeDocument/2006/relationships/hyperlink" Target="http://upload.wikimedia.org/wikipedia/commons/thumb/2/2f/Trafalgar1.jpg/800px-Trafalgar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395536" y="3356992"/>
            <a:ext cx="8136904" cy="2331407"/>
          </a:xfrm>
          <a:prstGeom prst="rect">
            <a:avLst/>
          </a:prstGeom>
        </p:spPr>
        <p:txBody>
          <a:bodyPr wrap="square">
            <a:spAutoFit/>
          </a:bodyPr>
          <a:lstStyle/>
          <a:p>
            <a:pPr algn="ctr"/>
            <a:endParaRPr lang="cs-CZ" dirty="0" smtClean="0"/>
          </a:p>
          <a:p>
            <a:pPr algn="ctr"/>
            <a:r>
              <a:rPr lang="cs-CZ" sz="2400" dirty="0" smtClean="0"/>
              <a:t>Obchodní </a:t>
            </a:r>
            <a:r>
              <a:rPr lang="cs-CZ" sz="2400" dirty="0"/>
              <a:t>akademie a Jazyková škola</a:t>
            </a:r>
            <a:br>
              <a:rPr lang="cs-CZ" sz="2400" dirty="0"/>
            </a:br>
            <a:r>
              <a:rPr lang="cs-CZ" sz="2400" dirty="0"/>
              <a:t>s právem státní jazykové zkoušky Jihlava</a:t>
            </a:r>
          </a:p>
          <a:p>
            <a:pPr algn="ctr"/>
            <a:endParaRPr lang="cs-CZ" dirty="0" smtClean="0"/>
          </a:p>
          <a:p>
            <a:pPr algn="ctr">
              <a:spcBef>
                <a:spcPts val="300"/>
              </a:spcBef>
            </a:pPr>
            <a:r>
              <a:rPr lang="cs-CZ" dirty="0" smtClean="0"/>
              <a:t>Šablona 32</a:t>
            </a:r>
          </a:p>
          <a:p>
            <a:pPr algn="ctr">
              <a:spcBef>
                <a:spcPts val="300"/>
              </a:spcBef>
            </a:pPr>
            <a:r>
              <a:rPr lang="cs-CZ" dirty="0" smtClean="0"/>
              <a:t>VY_32_INOVACE_255.DEJ.01</a:t>
            </a:r>
          </a:p>
          <a:p>
            <a:pPr algn="ctr">
              <a:spcBef>
                <a:spcPts val="300"/>
              </a:spcBef>
            </a:pPr>
            <a:r>
              <a:rPr lang="cs-CZ" dirty="0" smtClean="0"/>
              <a:t>Napoleon Bonaparte</a:t>
            </a:r>
            <a:endParaRPr lang="cs-CZ" dirty="0"/>
          </a:p>
        </p:txBody>
      </p:sp>
      <p:pic>
        <p:nvPicPr>
          <p:cNvPr id="2050" name="Picture 2"/>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954400" y="2420888"/>
            <a:ext cx="1019175" cy="10477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4" name="Obrázek 3"/>
          <p:cNvPicPr>
            <a:picLocks noChangeAspect="1"/>
          </p:cNvPicPr>
          <p:nvPr/>
        </p:nvPicPr>
        <p:blipFill>
          <a:blip r:embed="rId4" cstate="print">
            <a:extLst>
              <a:ext uri="{28A0092B-C50C-407E-A947-70E740481C1C}">
                <a14:useLocalDpi xmlns="" xmlns:a14="http://schemas.microsoft.com/office/drawing/2010/main" val="0"/>
              </a:ext>
            </a:extLst>
          </a:blip>
          <a:stretch>
            <a:fillRect/>
          </a:stretch>
        </p:blipFill>
        <p:spPr>
          <a:xfrm>
            <a:off x="719519" y="543201"/>
            <a:ext cx="7488936" cy="1637191"/>
          </a:xfrm>
          <a:prstGeom prst="rect">
            <a:avLst/>
          </a:prstGeom>
        </p:spPr>
      </p:pic>
    </p:spTree>
    <p:extLst>
      <p:ext uri="{BB962C8B-B14F-4D97-AF65-F5344CB8AC3E}">
        <p14:creationId xmlns="" xmlns:p14="http://schemas.microsoft.com/office/powerpoint/2010/main" val="26306042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57166"/>
            <a:ext cx="8401080" cy="6357982"/>
          </a:xfrm>
        </p:spPr>
        <p:txBody>
          <a:bodyPr>
            <a:normAutofit fontScale="77500" lnSpcReduction="20000"/>
          </a:bodyPr>
          <a:lstStyle/>
          <a:p>
            <a:pPr algn="just"/>
            <a:r>
              <a:rPr lang="cs-CZ" b="1" u="sng" dirty="0" smtClean="0"/>
              <a:t>Číslo projektu:</a:t>
            </a:r>
            <a:r>
              <a:rPr lang="cs-CZ" dirty="0" smtClean="0"/>
              <a:t> CZ.1.07/1.5.00/34.0744</a:t>
            </a:r>
          </a:p>
          <a:p>
            <a:pPr algn="just"/>
            <a:r>
              <a:rPr lang="cs-CZ" b="1" u="sng" dirty="0" smtClean="0"/>
              <a:t>Šablona</a:t>
            </a:r>
            <a:r>
              <a:rPr lang="cs-CZ" dirty="0" smtClean="0"/>
              <a:t>: VY_32_INOVACE</a:t>
            </a:r>
          </a:p>
          <a:p>
            <a:pPr algn="just"/>
            <a:r>
              <a:rPr lang="cs-CZ" b="1" u="sng" dirty="0" smtClean="0"/>
              <a:t>Číslo DUMU</a:t>
            </a:r>
            <a:r>
              <a:rPr lang="cs-CZ" dirty="0" smtClean="0"/>
              <a:t>: 255. DEJ.01</a:t>
            </a:r>
          </a:p>
          <a:p>
            <a:pPr algn="just"/>
            <a:r>
              <a:rPr lang="cs-CZ" b="1" u="sng" dirty="0" smtClean="0"/>
              <a:t>Předmět</a:t>
            </a:r>
            <a:r>
              <a:rPr lang="cs-CZ" dirty="0" smtClean="0"/>
              <a:t>: Dějepis</a:t>
            </a:r>
          </a:p>
          <a:p>
            <a:pPr algn="just"/>
            <a:r>
              <a:rPr lang="cs-CZ" b="1" u="sng" dirty="0" smtClean="0"/>
              <a:t>Název materiálu</a:t>
            </a:r>
            <a:r>
              <a:rPr lang="cs-CZ" dirty="0" smtClean="0"/>
              <a:t>: Napoleon Bonaparte</a:t>
            </a:r>
          </a:p>
          <a:p>
            <a:pPr algn="just"/>
            <a:r>
              <a:rPr lang="cs-CZ" b="1" u="sng" dirty="0" smtClean="0"/>
              <a:t>Formát</a:t>
            </a:r>
            <a:r>
              <a:rPr lang="cs-CZ" dirty="0" smtClean="0"/>
              <a:t>: Prezentace Microsoft </a:t>
            </a:r>
            <a:r>
              <a:rPr lang="cs-CZ" dirty="0" err="1" smtClean="0"/>
              <a:t>Powerpoint</a:t>
            </a:r>
            <a:r>
              <a:rPr lang="cs-CZ" dirty="0" smtClean="0"/>
              <a:t> </a:t>
            </a:r>
          </a:p>
          <a:p>
            <a:pPr algn="just"/>
            <a:r>
              <a:rPr lang="cs-CZ" b="1" u="sng" dirty="0" smtClean="0"/>
              <a:t>Velikost</a:t>
            </a:r>
            <a:r>
              <a:rPr lang="cs-CZ" dirty="0" smtClean="0"/>
              <a:t>: 2,03 MB</a:t>
            </a:r>
          </a:p>
          <a:p>
            <a:pPr algn="just"/>
            <a:r>
              <a:rPr lang="cs-CZ" b="1" u="sng" dirty="0" smtClean="0"/>
              <a:t>Stupeň a typ vzdělávání</a:t>
            </a:r>
            <a:r>
              <a:rPr lang="cs-CZ" dirty="0" smtClean="0"/>
              <a:t>: SŠ – odborné vzdělávání</a:t>
            </a:r>
          </a:p>
          <a:p>
            <a:pPr algn="just"/>
            <a:r>
              <a:rPr lang="cs-CZ" b="1" u="sng" dirty="0" smtClean="0"/>
              <a:t>Licence k obrazovému materiálu</a:t>
            </a:r>
            <a:r>
              <a:rPr lang="cs-CZ" dirty="0" smtClean="0"/>
              <a:t>: CC BY, BY-SA</a:t>
            </a:r>
          </a:p>
          <a:p>
            <a:pPr algn="just"/>
            <a:r>
              <a:rPr lang="cs-CZ" b="1" u="sng" dirty="0" smtClean="0"/>
              <a:t>Datum vytvoření</a:t>
            </a:r>
            <a:r>
              <a:rPr lang="cs-CZ" dirty="0" smtClean="0"/>
              <a:t>: 18.5.2013</a:t>
            </a:r>
          </a:p>
          <a:p>
            <a:pPr algn="just"/>
            <a:r>
              <a:rPr lang="cs-CZ" b="1" u="sng" dirty="0" smtClean="0"/>
              <a:t>Klíčová slova</a:t>
            </a:r>
            <a:r>
              <a:rPr lang="cs-CZ" dirty="0" smtClean="0"/>
              <a:t>: Napoleon,  reformy</a:t>
            </a:r>
            <a:r>
              <a:rPr lang="cs-CZ" smtClean="0"/>
              <a:t>,  Napoleonské války</a:t>
            </a:r>
            <a:endParaRPr lang="cs-CZ" dirty="0" smtClean="0"/>
          </a:p>
          <a:p>
            <a:pPr algn="just"/>
            <a:r>
              <a:rPr lang="cs-CZ" b="1" u="sng" dirty="0" smtClean="0"/>
              <a:t>Anotace</a:t>
            </a:r>
            <a:r>
              <a:rPr lang="cs-CZ" dirty="0" smtClean="0"/>
              <a:t>: Prezentace je zaměřena na osobnost Napoleona Bonaparte od jeho počátečních úspěchů až po okolnosti jeho smrti. Žák by měl umět po skončení prezentace stručně pohovořit o tomto období, nejdůležitějších bitvách a jejich následcích </a:t>
            </a:r>
            <a:r>
              <a:rPr lang="cs-CZ" baseline="0" dirty="0" smtClean="0"/>
              <a:t>a vysvětlit používané pojmy.</a:t>
            </a:r>
            <a:endParaRPr lang="cs-CZ"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Napoleon Bonaparte</a:t>
            </a:r>
            <a:endParaRPr lang="cs-CZ" dirty="0"/>
          </a:p>
        </p:txBody>
      </p:sp>
      <p:pic>
        <p:nvPicPr>
          <p:cNvPr id="1026" name="Picture 2" descr="Soubor:Jacques-Louis David 017.jpg"/>
          <p:cNvPicPr>
            <a:picLocks noGrp="1" noChangeAspect="1" noChangeArrowheads="1"/>
          </p:cNvPicPr>
          <p:nvPr>
            <p:ph idx="1"/>
          </p:nvPr>
        </p:nvPicPr>
        <p:blipFill>
          <a:blip r:embed="rId2" cstate="print"/>
          <a:srcRect/>
          <a:stretch>
            <a:fillRect/>
          </a:stretch>
        </p:blipFill>
        <p:spPr bwMode="auto">
          <a:xfrm>
            <a:off x="3059832" y="1196752"/>
            <a:ext cx="3312368" cy="5459947"/>
          </a:xfrm>
          <a:prstGeom prst="rect">
            <a:avLst/>
          </a:prstGeom>
          <a:noFill/>
        </p:spPr>
      </p:pic>
      <p:sp>
        <p:nvSpPr>
          <p:cNvPr id="5" name="Obdélník 4"/>
          <p:cNvSpPr/>
          <p:nvPr/>
        </p:nvSpPr>
        <p:spPr>
          <a:xfrm>
            <a:off x="3059832" y="6381328"/>
            <a:ext cx="2069976" cy="184666"/>
          </a:xfrm>
          <a:prstGeom prst="rect">
            <a:avLst/>
          </a:prstGeom>
        </p:spPr>
        <p:txBody>
          <a:bodyPr wrap="square">
            <a:spAutoFit/>
          </a:bodyPr>
          <a:lstStyle/>
          <a:p>
            <a:r>
              <a:rPr lang="cs-CZ" sz="300" dirty="0" smtClean="0"/>
              <a:t>http://upload.wikimedia.org/wikipedia/commons/thumb/0/0a/Jacques-Louis_David_017.jpg/364px-Jacques-Louis_David_017.jpg</a:t>
            </a:r>
            <a:endParaRPr lang="cs-CZ" sz="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Napoleonův nástup</a:t>
            </a:r>
            <a:endParaRPr lang="cs-CZ" b="1" dirty="0"/>
          </a:p>
        </p:txBody>
      </p:sp>
      <p:sp>
        <p:nvSpPr>
          <p:cNvPr id="3" name="Zástupný symbol pro obsah 2"/>
          <p:cNvSpPr>
            <a:spLocks noGrp="1"/>
          </p:cNvSpPr>
          <p:nvPr>
            <p:ph idx="1"/>
          </p:nvPr>
        </p:nvSpPr>
        <p:spPr>
          <a:xfrm>
            <a:off x="1115616" y="1556792"/>
            <a:ext cx="7708392" cy="4800600"/>
          </a:xfrm>
        </p:spPr>
        <p:txBody>
          <a:bodyPr>
            <a:normAutofit fontScale="92500" lnSpcReduction="20000"/>
          </a:bodyPr>
          <a:lstStyle/>
          <a:p>
            <a:pPr lvl="0"/>
            <a:r>
              <a:rPr lang="cs-CZ" dirty="0" smtClean="0"/>
              <a:t>Po státním převratu 1799 svrhl </a:t>
            </a:r>
            <a:r>
              <a:rPr lang="cs-CZ" b="1" dirty="0" smtClean="0"/>
              <a:t>direktorium</a:t>
            </a:r>
            <a:r>
              <a:rPr lang="cs-CZ" dirty="0" smtClean="0"/>
              <a:t> a stal se jedním ze tří vládnoucích konzulů</a:t>
            </a:r>
          </a:p>
          <a:p>
            <a:r>
              <a:rPr lang="cs-CZ" b="1" dirty="0" smtClean="0"/>
              <a:t>Stal se  nejvyšším konzulem</a:t>
            </a:r>
            <a:endParaRPr lang="cs-CZ" dirty="0" smtClean="0"/>
          </a:p>
          <a:p>
            <a:pPr lvl="0"/>
            <a:r>
              <a:rPr lang="cs-CZ" b="1" dirty="0" smtClean="0"/>
              <a:t>1802</a:t>
            </a:r>
            <a:r>
              <a:rPr lang="cs-CZ" dirty="0" smtClean="0"/>
              <a:t> – </a:t>
            </a:r>
            <a:r>
              <a:rPr lang="cs-CZ" b="1" dirty="0" smtClean="0"/>
              <a:t>doživotním konzulem</a:t>
            </a:r>
            <a:endParaRPr lang="cs-CZ" dirty="0" smtClean="0"/>
          </a:p>
          <a:p>
            <a:pPr lvl="0"/>
            <a:r>
              <a:rPr lang="cs-CZ" b="1" dirty="0" smtClean="0"/>
              <a:t>1804 – Napoleon prohlášen císařem</a:t>
            </a:r>
            <a:endParaRPr lang="cs-CZ" dirty="0" smtClean="0"/>
          </a:p>
          <a:p>
            <a:pPr lvl="1"/>
            <a:r>
              <a:rPr lang="cs-CZ" dirty="0" smtClean="0"/>
              <a:t>Korunován v katedrále </a:t>
            </a:r>
            <a:r>
              <a:rPr lang="cs-CZ" dirty="0" err="1" smtClean="0"/>
              <a:t>Notre</a:t>
            </a:r>
            <a:r>
              <a:rPr lang="cs-CZ" dirty="0" smtClean="0"/>
              <a:t>-</a:t>
            </a:r>
            <a:r>
              <a:rPr lang="cs-CZ" dirty="0" err="1" smtClean="0"/>
              <a:t>Dame</a:t>
            </a:r>
            <a:r>
              <a:rPr lang="cs-CZ" dirty="0" smtClean="0"/>
              <a:t>, nasadil si sám za přítomnosti papeže korunu – výraz vyšší moci</a:t>
            </a:r>
          </a:p>
          <a:p>
            <a:pPr lvl="1"/>
            <a:r>
              <a:rPr lang="cs-CZ" dirty="0" smtClean="0"/>
              <a:t>Přijal jméno </a:t>
            </a:r>
            <a:r>
              <a:rPr lang="cs-CZ" b="1" dirty="0" smtClean="0"/>
              <a:t>Napoleon I.</a:t>
            </a:r>
            <a:endParaRPr lang="cs-CZ" dirty="0" smtClean="0"/>
          </a:p>
          <a:p>
            <a:pPr lvl="1"/>
            <a:r>
              <a:rPr lang="cs-CZ" dirty="0" smtClean="0"/>
              <a:t>Vize mocné říše jako Karel Veliký a Alexandr Veliký</a:t>
            </a:r>
          </a:p>
          <a:p>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Korunovace Napoleona 1804</a:t>
            </a:r>
            <a:endParaRPr lang="cs-CZ" dirty="0"/>
          </a:p>
        </p:txBody>
      </p:sp>
      <p:pic>
        <p:nvPicPr>
          <p:cNvPr id="51202" name="Picture 2" descr="Soubor:Jacques-Louis David 006.jpg"/>
          <p:cNvPicPr>
            <a:picLocks noGrp="1" noChangeAspect="1" noChangeArrowheads="1"/>
          </p:cNvPicPr>
          <p:nvPr>
            <p:ph idx="1"/>
          </p:nvPr>
        </p:nvPicPr>
        <p:blipFill>
          <a:blip r:embed="rId2" cstate="print"/>
          <a:srcRect/>
          <a:stretch>
            <a:fillRect/>
          </a:stretch>
        </p:blipFill>
        <p:spPr bwMode="auto">
          <a:xfrm>
            <a:off x="683568" y="1485804"/>
            <a:ext cx="8250882" cy="5198056"/>
          </a:xfrm>
          <a:prstGeom prst="rect">
            <a:avLst/>
          </a:prstGeom>
          <a:noFill/>
        </p:spPr>
      </p:pic>
      <p:sp>
        <p:nvSpPr>
          <p:cNvPr id="5" name="Obdélník 4"/>
          <p:cNvSpPr/>
          <p:nvPr/>
        </p:nvSpPr>
        <p:spPr>
          <a:xfrm>
            <a:off x="611560" y="6453336"/>
            <a:ext cx="4572000" cy="138499"/>
          </a:xfrm>
          <a:prstGeom prst="rect">
            <a:avLst/>
          </a:prstGeom>
        </p:spPr>
        <p:txBody>
          <a:bodyPr>
            <a:spAutoFit/>
          </a:bodyPr>
          <a:lstStyle/>
          <a:p>
            <a:r>
              <a:rPr lang="cs-CZ" sz="300" dirty="0" smtClean="0"/>
              <a:t>http://upload.wikimedia.org/wikipedia/commons/thumb/3/39/Jacques-Louis_David_006.jpg/800px-Jacques-Louis_David_006.jpg</a:t>
            </a:r>
            <a:endParaRPr lang="cs-CZ" sz="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Napoleonův osobní život</a:t>
            </a:r>
            <a:endParaRPr lang="cs-CZ" b="1" dirty="0"/>
          </a:p>
        </p:txBody>
      </p:sp>
      <p:sp>
        <p:nvSpPr>
          <p:cNvPr id="3" name="Zástupný symbol pro obsah 2"/>
          <p:cNvSpPr>
            <a:spLocks noGrp="1"/>
          </p:cNvSpPr>
          <p:nvPr>
            <p:ph idx="1"/>
          </p:nvPr>
        </p:nvSpPr>
        <p:spPr>
          <a:xfrm>
            <a:off x="827584" y="1447800"/>
            <a:ext cx="8106104" cy="5077544"/>
          </a:xfrm>
        </p:spPr>
        <p:txBody>
          <a:bodyPr>
            <a:normAutofit fontScale="92500" lnSpcReduction="10000"/>
          </a:bodyPr>
          <a:lstStyle/>
          <a:p>
            <a:pPr lvl="0"/>
            <a:r>
              <a:rPr lang="cs-CZ" sz="2800" dirty="0" smtClean="0"/>
              <a:t>Narodil se na </a:t>
            </a:r>
            <a:r>
              <a:rPr lang="cs-CZ" sz="2800" b="1" dirty="0" smtClean="0"/>
              <a:t>Korsice</a:t>
            </a:r>
            <a:endParaRPr lang="cs-CZ" sz="2800" dirty="0" smtClean="0"/>
          </a:p>
          <a:p>
            <a:pPr lvl="0"/>
            <a:r>
              <a:rPr lang="cs-CZ" sz="2800" b="1" dirty="0" smtClean="0"/>
              <a:t>kariéra během francouzské revoluce</a:t>
            </a:r>
            <a:endParaRPr lang="cs-CZ" sz="2800" dirty="0" smtClean="0"/>
          </a:p>
          <a:p>
            <a:pPr lvl="0"/>
            <a:r>
              <a:rPr lang="cs-CZ" sz="2800" dirty="0" smtClean="0"/>
              <a:t>Dvakrát ženatý </a:t>
            </a:r>
          </a:p>
          <a:p>
            <a:pPr lvl="1"/>
            <a:r>
              <a:rPr lang="cs-CZ" b="1" dirty="0" smtClean="0"/>
              <a:t>Josefína </a:t>
            </a:r>
            <a:r>
              <a:rPr lang="cs-CZ" b="1" dirty="0" err="1" smtClean="0"/>
              <a:t>Beauharnaisová</a:t>
            </a:r>
            <a:r>
              <a:rPr lang="cs-CZ" dirty="0" smtClean="0"/>
              <a:t> </a:t>
            </a:r>
            <a:r>
              <a:rPr lang="cs-CZ" dirty="0" smtClean="0"/>
              <a:t>– rozvod</a:t>
            </a:r>
            <a:r>
              <a:rPr lang="cs-CZ" dirty="0" smtClean="0"/>
              <a:t>, pomohla mu v kariéře, bezdětné manželství</a:t>
            </a:r>
          </a:p>
          <a:p>
            <a:pPr lvl="1"/>
            <a:r>
              <a:rPr lang="cs-CZ" b="1" dirty="0" smtClean="0"/>
              <a:t>Marie Luisa</a:t>
            </a:r>
            <a:r>
              <a:rPr lang="cs-CZ" dirty="0" smtClean="0"/>
              <a:t> – Rakušanka, dcera Františka I. – spolu měli syna </a:t>
            </a:r>
            <a:r>
              <a:rPr lang="cs-CZ" b="1" dirty="0" smtClean="0"/>
              <a:t>Napoleona II. (Orlík)- </a:t>
            </a:r>
            <a:r>
              <a:rPr lang="cs-CZ" dirty="0" smtClean="0"/>
              <a:t>zemřel na tuberkulózu</a:t>
            </a:r>
          </a:p>
          <a:p>
            <a:pPr lvl="0"/>
            <a:r>
              <a:rPr lang="cs-CZ" sz="2800" b="1" dirty="0" smtClean="0"/>
              <a:t>Jeho rodina postupně přebírala důležité posty v Evropě </a:t>
            </a:r>
          </a:p>
          <a:p>
            <a:pPr lvl="0"/>
            <a:r>
              <a:rPr lang="cs-CZ" sz="2800" b="1" dirty="0" smtClean="0"/>
              <a:t>Zemřel</a:t>
            </a:r>
            <a:r>
              <a:rPr lang="cs-CZ" sz="2800" dirty="0" smtClean="0"/>
              <a:t> za nevyjasněných okolností na ostrově Svatá Helena – 1821</a:t>
            </a:r>
          </a:p>
          <a:p>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03648" y="188640"/>
            <a:ext cx="7498080" cy="1143000"/>
          </a:xfrm>
        </p:spPr>
        <p:txBody>
          <a:bodyPr/>
          <a:lstStyle/>
          <a:p>
            <a:r>
              <a:rPr lang="cs-CZ" dirty="0" smtClean="0"/>
              <a:t>Manželka Josefína</a:t>
            </a:r>
            <a:endParaRPr lang="cs-CZ" dirty="0"/>
          </a:p>
        </p:txBody>
      </p:sp>
      <p:pic>
        <p:nvPicPr>
          <p:cNvPr id="55298" name="Picture 2" descr="Soubor:Josephine de Beauharnais, Keizerin der Fransen.jpg"/>
          <p:cNvPicPr>
            <a:picLocks noGrp="1" noChangeAspect="1" noChangeArrowheads="1"/>
          </p:cNvPicPr>
          <p:nvPr>
            <p:ph idx="1"/>
          </p:nvPr>
        </p:nvPicPr>
        <p:blipFill>
          <a:blip r:embed="rId2" cstate="print"/>
          <a:srcRect/>
          <a:stretch>
            <a:fillRect/>
          </a:stretch>
        </p:blipFill>
        <p:spPr bwMode="auto">
          <a:xfrm>
            <a:off x="467544" y="1196752"/>
            <a:ext cx="3960440" cy="5491443"/>
          </a:xfrm>
          <a:prstGeom prst="rect">
            <a:avLst/>
          </a:prstGeom>
          <a:noFill/>
        </p:spPr>
      </p:pic>
      <p:sp>
        <p:nvSpPr>
          <p:cNvPr id="5" name="Obdélník 4"/>
          <p:cNvSpPr/>
          <p:nvPr/>
        </p:nvSpPr>
        <p:spPr>
          <a:xfrm>
            <a:off x="1259632" y="6525344"/>
            <a:ext cx="4572000" cy="138499"/>
          </a:xfrm>
          <a:prstGeom prst="rect">
            <a:avLst/>
          </a:prstGeom>
        </p:spPr>
        <p:txBody>
          <a:bodyPr>
            <a:spAutoFit/>
          </a:bodyPr>
          <a:lstStyle/>
          <a:p>
            <a:r>
              <a:rPr lang="cs-CZ" sz="300" dirty="0" smtClean="0"/>
              <a:t>http://upload.wikimedia.org/wikipedia/commons/thumb/5/53/Josephine_de_Beauharnais%2C_Keizerin_der_Fransen.jpg/432px-Josephine_de_Beauharnais%2C_Keizerin_der_Fransen.jpg</a:t>
            </a:r>
            <a:endParaRPr lang="cs-CZ" sz="300" dirty="0"/>
          </a:p>
        </p:txBody>
      </p:sp>
      <p:pic>
        <p:nvPicPr>
          <p:cNvPr id="55300" name="Picture 4" descr="File:Joséphine-Napoléon.jpg"/>
          <p:cNvPicPr>
            <a:picLocks noChangeAspect="1" noChangeArrowheads="1"/>
          </p:cNvPicPr>
          <p:nvPr/>
        </p:nvPicPr>
        <p:blipFill>
          <a:blip r:embed="rId3" cstate="print"/>
          <a:srcRect/>
          <a:stretch>
            <a:fillRect/>
          </a:stretch>
        </p:blipFill>
        <p:spPr bwMode="auto">
          <a:xfrm>
            <a:off x="4572000" y="1412776"/>
            <a:ext cx="4284809" cy="4615062"/>
          </a:xfrm>
          <a:prstGeom prst="rect">
            <a:avLst/>
          </a:prstGeom>
          <a:noFill/>
        </p:spPr>
      </p:pic>
      <p:sp>
        <p:nvSpPr>
          <p:cNvPr id="7" name="Obdélník 6"/>
          <p:cNvSpPr/>
          <p:nvPr/>
        </p:nvSpPr>
        <p:spPr>
          <a:xfrm>
            <a:off x="4572000" y="5733256"/>
            <a:ext cx="2213992" cy="138499"/>
          </a:xfrm>
          <a:prstGeom prst="rect">
            <a:avLst/>
          </a:prstGeom>
        </p:spPr>
        <p:txBody>
          <a:bodyPr wrap="square">
            <a:spAutoFit/>
          </a:bodyPr>
          <a:lstStyle/>
          <a:p>
            <a:r>
              <a:rPr lang="cs-CZ" sz="300" dirty="0" smtClean="0"/>
              <a:t>http://upload.wikimedia.org/wikipedia/commons/b/bb/Jos%C3%A9phine-Napol%C3%A9on.jpg</a:t>
            </a:r>
            <a:endParaRPr lang="cs-CZ" sz="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547664" y="116632"/>
            <a:ext cx="7498080" cy="1143000"/>
          </a:xfrm>
        </p:spPr>
        <p:txBody>
          <a:bodyPr/>
          <a:lstStyle/>
          <a:p>
            <a:r>
              <a:rPr lang="cs-CZ" dirty="0" smtClean="0"/>
              <a:t>Manželství s Marií </a:t>
            </a:r>
            <a:r>
              <a:rPr lang="cs-CZ" dirty="0" err="1" smtClean="0"/>
              <a:t>Louisou</a:t>
            </a:r>
            <a:endParaRPr lang="cs-CZ" dirty="0"/>
          </a:p>
        </p:txBody>
      </p:sp>
      <p:pic>
        <p:nvPicPr>
          <p:cNvPr id="54274" name="Picture 2" descr="Soubor:Napoleon The Dunghill Cock.jpg"/>
          <p:cNvPicPr>
            <a:picLocks noGrp="1" noChangeAspect="1" noChangeArrowheads="1"/>
          </p:cNvPicPr>
          <p:nvPr>
            <p:ph idx="1"/>
          </p:nvPr>
        </p:nvPicPr>
        <p:blipFill>
          <a:blip r:embed="rId2" cstate="print"/>
          <a:srcRect/>
          <a:stretch>
            <a:fillRect/>
          </a:stretch>
        </p:blipFill>
        <p:spPr bwMode="auto">
          <a:xfrm>
            <a:off x="1403648" y="1052736"/>
            <a:ext cx="6609522" cy="4800600"/>
          </a:xfrm>
          <a:prstGeom prst="rect">
            <a:avLst/>
          </a:prstGeom>
          <a:noFill/>
        </p:spPr>
      </p:pic>
      <p:sp>
        <p:nvSpPr>
          <p:cNvPr id="5" name="Obdélník 4"/>
          <p:cNvSpPr/>
          <p:nvPr/>
        </p:nvSpPr>
        <p:spPr>
          <a:xfrm>
            <a:off x="1691680" y="5301208"/>
            <a:ext cx="4572000" cy="138499"/>
          </a:xfrm>
          <a:prstGeom prst="rect">
            <a:avLst/>
          </a:prstGeom>
        </p:spPr>
        <p:txBody>
          <a:bodyPr>
            <a:spAutoFit/>
          </a:bodyPr>
          <a:lstStyle/>
          <a:p>
            <a:r>
              <a:rPr lang="cs-CZ" sz="300" dirty="0" smtClean="0"/>
              <a:t>http://upload.wikimedia.org/wikipedia/commons/4/47/Napoleon_The_Dunghill_Cock.jpg</a:t>
            </a:r>
            <a:endParaRPr lang="cs-CZ" sz="300" dirty="0"/>
          </a:p>
        </p:txBody>
      </p:sp>
      <p:sp>
        <p:nvSpPr>
          <p:cNvPr id="6" name="Obdélník 5"/>
          <p:cNvSpPr/>
          <p:nvPr/>
        </p:nvSpPr>
        <p:spPr>
          <a:xfrm>
            <a:off x="971600" y="5534561"/>
            <a:ext cx="8172400" cy="1323439"/>
          </a:xfrm>
          <a:prstGeom prst="rect">
            <a:avLst/>
          </a:prstGeom>
        </p:spPr>
        <p:txBody>
          <a:bodyPr wrap="square">
            <a:spAutoFit/>
          </a:bodyPr>
          <a:lstStyle/>
          <a:p>
            <a:r>
              <a:rPr lang="cs-CZ" sz="1600" dirty="0" smtClean="0"/>
              <a:t>Napoleon, jediný kohout na hnojišti. Karikatura, beroucí si na mušku císařovu posedlost jeho druhou a mnohem mladší manželkou. Oproti svým zvyklostem se v prvních týdnech a měsících po uzavření sňatku od své choti ani nehnul a snažil se jí z očí číst každé přání ještě </a:t>
            </a:r>
            <a:r>
              <a:rPr lang="cs-CZ" sz="1600" dirty="0" smtClean="0"/>
              <a:t>dřív, </a:t>
            </a:r>
            <a:r>
              <a:rPr lang="cs-CZ" sz="1600" dirty="0" smtClean="0"/>
              <a:t>než jej vyslovila. Jeho starostlivost se ještě </a:t>
            </a:r>
            <a:r>
              <a:rPr lang="cs-CZ" sz="1600" dirty="0" smtClean="0"/>
              <a:t>znásobila, </a:t>
            </a:r>
            <a:r>
              <a:rPr lang="cs-CZ" sz="1600" dirty="0" smtClean="0"/>
              <a:t>když zjistil, že Marie Luisa je těhotná</a:t>
            </a:r>
            <a:endParaRPr lang="cs-CZ"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99592" y="-171400"/>
            <a:ext cx="8244408" cy="1143000"/>
          </a:xfrm>
        </p:spPr>
        <p:txBody>
          <a:bodyPr>
            <a:noAutofit/>
          </a:bodyPr>
          <a:lstStyle/>
          <a:p>
            <a:pPr algn="ctr"/>
            <a:r>
              <a:rPr lang="cs-CZ" sz="4400" b="1" dirty="0" smtClean="0"/>
              <a:t>Začátek Napoleonovy kariéry</a:t>
            </a:r>
            <a:endParaRPr lang="cs-CZ" sz="4400" dirty="0"/>
          </a:p>
        </p:txBody>
      </p:sp>
      <p:sp>
        <p:nvSpPr>
          <p:cNvPr id="3" name="Zástupný symbol pro obsah 2"/>
          <p:cNvSpPr>
            <a:spLocks noGrp="1"/>
          </p:cNvSpPr>
          <p:nvPr>
            <p:ph idx="1"/>
          </p:nvPr>
        </p:nvSpPr>
        <p:spPr>
          <a:xfrm>
            <a:off x="914400" y="620688"/>
            <a:ext cx="8229600" cy="5949280"/>
          </a:xfrm>
        </p:spPr>
        <p:txBody>
          <a:bodyPr>
            <a:noAutofit/>
          </a:bodyPr>
          <a:lstStyle/>
          <a:p>
            <a:pPr lvl="0"/>
            <a:r>
              <a:rPr lang="cs-CZ" sz="2200" b="1" dirty="0" smtClean="0"/>
              <a:t>Italské tažení</a:t>
            </a:r>
            <a:r>
              <a:rPr lang="cs-CZ" sz="2200" dirty="0" smtClean="0"/>
              <a:t> </a:t>
            </a:r>
          </a:p>
          <a:p>
            <a:pPr lvl="0"/>
            <a:r>
              <a:rPr lang="cs-CZ" sz="2200" dirty="0" smtClean="0"/>
              <a:t>z nejhorších vojáků (dezertéři a zajatci) vycvičil nejlepší armádu, taktika bleskového útoku, měl talent na válečnou taktiku a sám šel svým mužům příkladem</a:t>
            </a:r>
          </a:p>
          <a:p>
            <a:pPr lvl="0"/>
            <a:r>
              <a:rPr lang="cs-CZ" sz="2200" dirty="0" smtClean="0"/>
              <a:t>V Itálii vítán jako osvoboditel z habsburské nadvlády, na dobytém území </a:t>
            </a:r>
            <a:r>
              <a:rPr lang="cs-CZ" sz="2200" b="1" dirty="0" smtClean="0"/>
              <a:t>zakládal sesterské republiky</a:t>
            </a:r>
            <a:r>
              <a:rPr lang="cs-CZ" sz="2200" dirty="0" smtClean="0"/>
              <a:t> (Milán, Neapol, Řím) </a:t>
            </a:r>
          </a:p>
          <a:p>
            <a:pPr lvl="0"/>
            <a:r>
              <a:rPr lang="cs-CZ" sz="2200" dirty="0" smtClean="0"/>
              <a:t>získal pověst neporazitelného </a:t>
            </a:r>
            <a:r>
              <a:rPr lang="cs-CZ" sz="2200" dirty="0" smtClean="0"/>
              <a:t>vojevůdce                                                               </a:t>
            </a:r>
            <a:endParaRPr lang="cs-CZ" sz="2200" dirty="0" smtClean="0"/>
          </a:p>
          <a:p>
            <a:pPr lvl="0"/>
            <a:endParaRPr lang="cs-CZ" sz="2200" b="1" dirty="0" smtClean="0"/>
          </a:p>
          <a:p>
            <a:pPr lvl="0"/>
            <a:r>
              <a:rPr lang="cs-CZ" sz="2200" b="1" dirty="0" smtClean="0"/>
              <a:t>Tažení </a:t>
            </a:r>
            <a:r>
              <a:rPr lang="cs-CZ" sz="2200" b="1" dirty="0" smtClean="0"/>
              <a:t>do Egypta</a:t>
            </a:r>
            <a:r>
              <a:rPr lang="cs-CZ" sz="2200" dirty="0" smtClean="0"/>
              <a:t> – proti poslednímu nepříteli Anglii</a:t>
            </a:r>
          </a:p>
          <a:p>
            <a:pPr lvl="0"/>
            <a:r>
              <a:rPr lang="cs-CZ" sz="2200" b="1" dirty="0" smtClean="0"/>
              <a:t>doprovázen vědci a učenci</a:t>
            </a:r>
            <a:r>
              <a:rPr lang="cs-CZ" sz="2200" dirty="0" smtClean="0"/>
              <a:t> – objevili Rosettskou desku, podle které F. </a:t>
            </a:r>
            <a:r>
              <a:rPr lang="cs-CZ" sz="2200" dirty="0" err="1" smtClean="0"/>
              <a:t>Champollion</a:t>
            </a:r>
            <a:r>
              <a:rPr lang="cs-CZ" sz="2200" dirty="0" smtClean="0"/>
              <a:t> rozluštil hieroglyfy</a:t>
            </a:r>
          </a:p>
          <a:p>
            <a:pPr lvl="0"/>
            <a:r>
              <a:rPr lang="cs-CZ" sz="2200" dirty="0" smtClean="0"/>
              <a:t>Sice dobyl pevninu, ale Angličané – </a:t>
            </a:r>
            <a:r>
              <a:rPr lang="cs-CZ" sz="2200" b="1" dirty="0" smtClean="0"/>
              <a:t>admirál Nelson</a:t>
            </a:r>
            <a:r>
              <a:rPr lang="cs-CZ" sz="2200" dirty="0" smtClean="0"/>
              <a:t>, mu zničili loďstvo </a:t>
            </a:r>
            <a:r>
              <a:rPr lang="cs-CZ" sz="2200" b="1" dirty="0" smtClean="0"/>
              <a:t>v bitvě u </a:t>
            </a:r>
            <a:r>
              <a:rPr lang="cs-CZ" sz="2200" b="1" dirty="0" err="1" smtClean="0"/>
              <a:t>Abukirku</a:t>
            </a:r>
            <a:r>
              <a:rPr lang="cs-CZ" sz="2200" b="1" dirty="0" smtClean="0"/>
              <a:t> </a:t>
            </a:r>
            <a:r>
              <a:rPr lang="cs-CZ" sz="2200" dirty="0" smtClean="0"/>
              <a:t>a znemožnili mu návrat do Francie</a:t>
            </a:r>
          </a:p>
          <a:p>
            <a:pPr lvl="0"/>
            <a:r>
              <a:rPr lang="cs-CZ" sz="2200" dirty="0" smtClean="0"/>
              <a:t>Napoleon nakonec zanechal vojsko v Egyptě a sám tajně utekl zpět do Francie, kde udělal státní převrat.</a:t>
            </a:r>
          </a:p>
          <a:p>
            <a:endParaRPr lang="cs-CZ" sz="2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Expedice do Egypta</a:t>
            </a:r>
            <a:endParaRPr lang="cs-CZ" dirty="0"/>
          </a:p>
        </p:txBody>
      </p:sp>
      <p:pic>
        <p:nvPicPr>
          <p:cNvPr id="57346" name="Picture 2" descr="File:Leon Cogniet - L Expedition D Egypte Sous Les Ordres De Bonaparte.jpg"/>
          <p:cNvPicPr>
            <a:picLocks noGrp="1" noChangeAspect="1" noChangeArrowheads="1"/>
          </p:cNvPicPr>
          <p:nvPr>
            <p:ph idx="1"/>
          </p:nvPr>
        </p:nvPicPr>
        <p:blipFill>
          <a:blip r:embed="rId2" cstate="print"/>
          <a:srcRect/>
          <a:stretch>
            <a:fillRect/>
          </a:stretch>
        </p:blipFill>
        <p:spPr bwMode="auto">
          <a:xfrm>
            <a:off x="0" y="1268760"/>
            <a:ext cx="6575153" cy="4224536"/>
          </a:xfrm>
          <a:prstGeom prst="rect">
            <a:avLst/>
          </a:prstGeom>
          <a:noFill/>
        </p:spPr>
      </p:pic>
      <p:sp>
        <p:nvSpPr>
          <p:cNvPr id="5" name="Obdélník 4"/>
          <p:cNvSpPr/>
          <p:nvPr/>
        </p:nvSpPr>
        <p:spPr>
          <a:xfrm>
            <a:off x="179512" y="5013176"/>
            <a:ext cx="4572000" cy="138499"/>
          </a:xfrm>
          <a:prstGeom prst="rect">
            <a:avLst/>
          </a:prstGeom>
        </p:spPr>
        <p:txBody>
          <a:bodyPr>
            <a:spAutoFit/>
          </a:bodyPr>
          <a:lstStyle/>
          <a:p>
            <a:r>
              <a:rPr lang="cs-CZ" sz="300" dirty="0" smtClean="0"/>
              <a:t>http://upload.wikimedia.org/wikipedia/commons/thumb/4/46/Leon_Cogniet_-_L_Expedition_D_Egypte_Sous_Les_Ordres_De_Bonaparte.jpg/800px-Leon_Cogniet_-_L_Expedition_D_Egypte_Sous_Les_Ordres_De_Bonaparte.jpg</a:t>
            </a:r>
            <a:endParaRPr lang="cs-CZ" sz="300" dirty="0"/>
          </a:p>
        </p:txBody>
      </p:sp>
      <p:pic>
        <p:nvPicPr>
          <p:cNvPr id="57348" name="Picture 4" descr="File:Jean-Léon Gérôme 002.jpg"/>
          <p:cNvPicPr>
            <a:picLocks noChangeAspect="1" noChangeArrowheads="1"/>
          </p:cNvPicPr>
          <p:nvPr/>
        </p:nvPicPr>
        <p:blipFill>
          <a:blip r:embed="rId3" cstate="print"/>
          <a:srcRect/>
          <a:stretch>
            <a:fillRect/>
          </a:stretch>
        </p:blipFill>
        <p:spPr bwMode="auto">
          <a:xfrm>
            <a:off x="6035042" y="2348880"/>
            <a:ext cx="3108958" cy="4509120"/>
          </a:xfrm>
          <a:prstGeom prst="rect">
            <a:avLst/>
          </a:prstGeom>
          <a:noFill/>
        </p:spPr>
      </p:pic>
      <p:sp>
        <p:nvSpPr>
          <p:cNvPr id="7" name="Obdélník 6"/>
          <p:cNvSpPr/>
          <p:nvPr/>
        </p:nvSpPr>
        <p:spPr>
          <a:xfrm>
            <a:off x="6084168" y="6673334"/>
            <a:ext cx="2502024" cy="184666"/>
          </a:xfrm>
          <a:prstGeom prst="rect">
            <a:avLst/>
          </a:prstGeom>
        </p:spPr>
        <p:txBody>
          <a:bodyPr wrap="square">
            <a:spAutoFit/>
          </a:bodyPr>
          <a:lstStyle/>
          <a:p>
            <a:r>
              <a:rPr lang="cs-CZ" sz="300" dirty="0" smtClean="0"/>
              <a:t>http://upload.wikimedia.org/wikipedia/commons/thumb/a/a3/Jean-L%C3%A9on_G%C3%A9r%C3%B4me_002.jpg/413px-Jean-L%C3%A9on_G%C3%A9r%C3%B4me_002.jpg</a:t>
            </a:r>
            <a:endParaRPr lang="cs-CZ" sz="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5400" b="1" dirty="0" smtClean="0"/>
              <a:t>Napoleonův režim</a:t>
            </a:r>
            <a:r>
              <a:rPr lang="cs-CZ" sz="5400" dirty="0" smtClean="0"/>
              <a:t/>
            </a:r>
            <a:br>
              <a:rPr lang="cs-CZ" sz="5400" dirty="0" smtClean="0"/>
            </a:br>
            <a:endParaRPr lang="cs-CZ" dirty="0"/>
          </a:p>
        </p:txBody>
      </p:sp>
      <p:sp>
        <p:nvSpPr>
          <p:cNvPr id="3" name="Zástupný symbol pro obsah 2"/>
          <p:cNvSpPr>
            <a:spLocks noGrp="1"/>
          </p:cNvSpPr>
          <p:nvPr>
            <p:ph idx="1"/>
          </p:nvPr>
        </p:nvSpPr>
        <p:spPr/>
        <p:txBody>
          <a:bodyPr>
            <a:normAutofit fontScale="92500" lnSpcReduction="10000"/>
          </a:bodyPr>
          <a:lstStyle/>
          <a:p>
            <a:pPr lvl="0"/>
            <a:r>
              <a:rPr lang="cs-CZ" sz="2800" b="1" dirty="0" smtClean="0"/>
              <a:t>Vydal – </a:t>
            </a:r>
            <a:r>
              <a:rPr lang="cs-CZ" sz="2800" b="1" dirty="0" err="1" smtClean="0"/>
              <a:t>Code</a:t>
            </a:r>
            <a:r>
              <a:rPr lang="cs-CZ" sz="2800" b="1" dirty="0" smtClean="0"/>
              <a:t> civil</a:t>
            </a:r>
            <a:r>
              <a:rPr lang="cs-CZ" sz="2800" dirty="0" smtClean="0"/>
              <a:t> (1804) – zákoník, spojení starého francouzského práva, římského práva a revolučních změn</a:t>
            </a:r>
          </a:p>
          <a:p>
            <a:pPr lvl="0"/>
            <a:r>
              <a:rPr lang="cs-CZ" sz="2800" b="1" dirty="0" smtClean="0"/>
              <a:t>Vznikly státní banky a zaveden frank</a:t>
            </a:r>
            <a:endParaRPr lang="cs-CZ" sz="2800" dirty="0" smtClean="0"/>
          </a:p>
          <a:p>
            <a:pPr lvl="0"/>
            <a:r>
              <a:rPr lang="cs-CZ" sz="2800" b="1" dirty="0" smtClean="0"/>
              <a:t>Vznikla moderní školská soustava</a:t>
            </a:r>
            <a:endParaRPr lang="cs-CZ" sz="2800" dirty="0" smtClean="0"/>
          </a:p>
          <a:p>
            <a:pPr lvl="0"/>
            <a:r>
              <a:rPr lang="cs-CZ" sz="2800" b="1" dirty="0" smtClean="0"/>
              <a:t>Dohoda s papežem</a:t>
            </a:r>
            <a:r>
              <a:rPr lang="cs-CZ" sz="2800" dirty="0" smtClean="0"/>
              <a:t>, stát si ponechá všechnu zabavenou půdu během revoluce a odsouhlasí státní vliv na církev</a:t>
            </a:r>
          </a:p>
          <a:p>
            <a:pPr lvl="0"/>
            <a:r>
              <a:rPr lang="cs-CZ" sz="2800" b="1" dirty="0" smtClean="0"/>
              <a:t>Tajná policie a cenzura</a:t>
            </a:r>
            <a:endParaRPr lang="cs-CZ" sz="2800" dirty="0" smtClean="0"/>
          </a:p>
          <a:p>
            <a:pPr lvl="0"/>
            <a:r>
              <a:rPr lang="cs-CZ" sz="2800" dirty="0" smtClean="0"/>
              <a:t>Expanzivní zahraniční politika, důraz na armádu – vznikla </a:t>
            </a:r>
            <a:r>
              <a:rPr lang="cs-CZ" sz="2800" b="1" dirty="0" smtClean="0"/>
              <a:t>Grande </a:t>
            </a:r>
            <a:r>
              <a:rPr lang="cs-CZ" sz="2800" b="1" dirty="0" err="1" smtClean="0"/>
              <a:t>armée</a:t>
            </a:r>
            <a:r>
              <a:rPr lang="cs-CZ" sz="2800" b="1" dirty="0" smtClean="0"/>
              <a:t> </a:t>
            </a:r>
            <a:r>
              <a:rPr lang="cs-CZ" sz="2800" dirty="0" smtClean="0"/>
              <a:t>(Velká armáda)</a:t>
            </a:r>
          </a:p>
          <a:p>
            <a:pPr>
              <a:buNone/>
            </a:pPr>
            <a:endParaRPr lang="cs-CZ" sz="2800" dirty="0" smtClean="0"/>
          </a:p>
          <a:p>
            <a:endParaRPr lang="cs-CZ" sz="2400" dirty="0" smtClean="0"/>
          </a:p>
          <a:p>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Napoleonské války</a:t>
            </a:r>
            <a:endParaRPr lang="cs-CZ" dirty="0"/>
          </a:p>
        </p:txBody>
      </p:sp>
      <p:pic>
        <p:nvPicPr>
          <p:cNvPr id="1028" name="Picture 4" descr="Soubor:Delaroche - Bonaparte franchissant les Alpes.jpg"/>
          <p:cNvPicPr>
            <a:picLocks noChangeAspect="1" noChangeArrowheads="1"/>
          </p:cNvPicPr>
          <p:nvPr/>
        </p:nvPicPr>
        <p:blipFill>
          <a:blip r:embed="rId2" cstate="print"/>
          <a:srcRect/>
          <a:stretch>
            <a:fillRect/>
          </a:stretch>
        </p:blipFill>
        <p:spPr bwMode="auto">
          <a:xfrm>
            <a:off x="1043608" y="1196752"/>
            <a:ext cx="3816424" cy="4967146"/>
          </a:xfrm>
          <a:prstGeom prst="rect">
            <a:avLst/>
          </a:prstGeom>
          <a:noFill/>
        </p:spPr>
      </p:pic>
      <p:sp>
        <p:nvSpPr>
          <p:cNvPr id="7" name="Obdélník 6"/>
          <p:cNvSpPr/>
          <p:nvPr/>
        </p:nvSpPr>
        <p:spPr>
          <a:xfrm>
            <a:off x="1043608" y="5877272"/>
            <a:ext cx="4572000" cy="138499"/>
          </a:xfrm>
          <a:prstGeom prst="rect">
            <a:avLst/>
          </a:prstGeom>
        </p:spPr>
        <p:txBody>
          <a:bodyPr>
            <a:spAutoFit/>
          </a:bodyPr>
          <a:lstStyle/>
          <a:p>
            <a:r>
              <a:rPr lang="cs-CZ" sz="300" dirty="0" smtClean="0"/>
              <a:t>http://upload.wikimedia.org/wikipedia/commons/thumb/0/06/Delaroche_-_Bonaparte_franchissant_les_Alpes.jpg/461px-Delaroche_-_Bonaparte_franchissant_les_Alpes.jpg</a:t>
            </a:r>
            <a:endParaRPr lang="cs-CZ" sz="300" dirty="0"/>
          </a:p>
        </p:txBody>
      </p:sp>
      <p:sp>
        <p:nvSpPr>
          <p:cNvPr id="8" name="Obdélník 7"/>
          <p:cNvSpPr/>
          <p:nvPr/>
        </p:nvSpPr>
        <p:spPr>
          <a:xfrm>
            <a:off x="971600" y="6309320"/>
            <a:ext cx="8172400" cy="430887"/>
          </a:xfrm>
          <a:prstGeom prst="rect">
            <a:avLst/>
          </a:prstGeom>
        </p:spPr>
        <p:txBody>
          <a:bodyPr wrap="square">
            <a:spAutoFit/>
          </a:bodyPr>
          <a:lstStyle/>
          <a:p>
            <a:pPr algn="just"/>
            <a:r>
              <a:rPr lang="cs-CZ" sz="1100" dirty="0" smtClean="0"/>
              <a:t>První konzul překračuje Alpy. 20. května 1800 překonal Napoleon při legendárním přechodu Alp Velký svatobernardský průsmyk. Výstup podnikl na mule, kterou vedl za ohlávku místní horský vůdce jménem </a:t>
            </a:r>
            <a:r>
              <a:rPr lang="cs-CZ" sz="1100" dirty="0" err="1" smtClean="0"/>
              <a:t>Dorsaz</a:t>
            </a:r>
            <a:endParaRPr lang="cs-CZ" sz="1100" dirty="0"/>
          </a:p>
        </p:txBody>
      </p:sp>
      <p:pic>
        <p:nvPicPr>
          <p:cNvPr id="1030" name="Picture 6" descr="Soubor:Jacques-Louis David 008.jpg"/>
          <p:cNvPicPr>
            <a:picLocks noChangeAspect="1" noChangeArrowheads="1"/>
          </p:cNvPicPr>
          <p:nvPr/>
        </p:nvPicPr>
        <p:blipFill>
          <a:blip r:embed="rId3" cstate="print"/>
          <a:srcRect/>
          <a:stretch>
            <a:fillRect/>
          </a:stretch>
        </p:blipFill>
        <p:spPr bwMode="auto">
          <a:xfrm>
            <a:off x="4932040" y="1196752"/>
            <a:ext cx="4211960" cy="5014238"/>
          </a:xfrm>
          <a:prstGeom prst="rect">
            <a:avLst/>
          </a:prstGeom>
          <a:noFill/>
        </p:spPr>
      </p:pic>
      <p:sp>
        <p:nvSpPr>
          <p:cNvPr id="10" name="Obdélník 9"/>
          <p:cNvSpPr/>
          <p:nvPr/>
        </p:nvSpPr>
        <p:spPr>
          <a:xfrm>
            <a:off x="4932040" y="5949280"/>
            <a:ext cx="4572000" cy="138499"/>
          </a:xfrm>
          <a:prstGeom prst="rect">
            <a:avLst/>
          </a:prstGeom>
        </p:spPr>
        <p:txBody>
          <a:bodyPr>
            <a:spAutoFit/>
          </a:bodyPr>
          <a:lstStyle/>
          <a:p>
            <a:r>
              <a:rPr lang="cs-CZ" sz="300" dirty="0" smtClean="0"/>
              <a:t>http://upload.wikimedia.org/wikipedia/commons/thumb/8/89/Jacques-Louis_David_008.jpg/504px-Jacques-Louis_David_008.jpg</a:t>
            </a:r>
            <a:endParaRPr lang="cs-CZ" sz="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75656" y="0"/>
            <a:ext cx="7498080" cy="1143000"/>
          </a:xfrm>
        </p:spPr>
        <p:txBody>
          <a:bodyPr/>
          <a:lstStyle/>
          <a:p>
            <a:r>
              <a:rPr lang="cs-CZ" b="1" dirty="0" smtClean="0"/>
              <a:t>Napoleonské války</a:t>
            </a:r>
            <a:endParaRPr lang="cs-CZ" b="1" dirty="0"/>
          </a:p>
        </p:txBody>
      </p:sp>
      <p:sp>
        <p:nvSpPr>
          <p:cNvPr id="3" name="Zástupný symbol pro obsah 2"/>
          <p:cNvSpPr>
            <a:spLocks noGrp="1"/>
          </p:cNvSpPr>
          <p:nvPr>
            <p:ph idx="1"/>
          </p:nvPr>
        </p:nvSpPr>
        <p:spPr>
          <a:xfrm>
            <a:off x="899592" y="1124744"/>
            <a:ext cx="8034096" cy="5733256"/>
          </a:xfrm>
        </p:spPr>
        <p:txBody>
          <a:bodyPr>
            <a:normAutofit fontScale="62500" lnSpcReduction="20000"/>
          </a:bodyPr>
          <a:lstStyle/>
          <a:p>
            <a:pPr lvl="0"/>
            <a:r>
              <a:rPr lang="cs-CZ" dirty="0" smtClean="0"/>
              <a:t>snaha o </a:t>
            </a:r>
            <a:r>
              <a:rPr lang="cs-CZ" b="1" dirty="0" smtClean="0"/>
              <a:t>hegemonii nad Evropou </a:t>
            </a:r>
            <a:r>
              <a:rPr lang="cs-CZ" dirty="0" smtClean="0"/>
              <a:t>– </a:t>
            </a:r>
            <a:r>
              <a:rPr lang="cs-CZ" b="1" dirty="0" smtClean="0"/>
              <a:t>spojení Evropy proti Napoleonovi</a:t>
            </a:r>
            <a:r>
              <a:rPr lang="cs-CZ" dirty="0" smtClean="0"/>
              <a:t> (</a:t>
            </a:r>
            <a:r>
              <a:rPr lang="cs-CZ" dirty="0" err="1" smtClean="0"/>
              <a:t>kolalice</a:t>
            </a:r>
            <a:r>
              <a:rPr lang="cs-CZ" dirty="0" smtClean="0"/>
              <a:t> Anglie, Rusko, Rakousko, Švédsko, Prusko)</a:t>
            </a:r>
          </a:p>
          <a:p>
            <a:pPr lvl="0"/>
            <a:endParaRPr lang="cs-CZ" dirty="0" smtClean="0"/>
          </a:p>
          <a:p>
            <a:pPr lvl="0"/>
            <a:r>
              <a:rPr lang="cs-CZ" b="1" dirty="0" smtClean="0"/>
              <a:t>1805 – bitva u Trafalgaru</a:t>
            </a:r>
            <a:r>
              <a:rPr lang="cs-CZ" dirty="0" smtClean="0"/>
              <a:t>– </a:t>
            </a:r>
            <a:r>
              <a:rPr lang="cs-CZ" b="1" dirty="0" smtClean="0"/>
              <a:t>Francie</a:t>
            </a:r>
            <a:r>
              <a:rPr lang="cs-CZ" dirty="0" smtClean="0"/>
              <a:t> </a:t>
            </a:r>
            <a:r>
              <a:rPr lang="cs-CZ" b="1" dirty="0" smtClean="0"/>
              <a:t>proti Anglii</a:t>
            </a:r>
            <a:r>
              <a:rPr lang="cs-CZ" dirty="0" smtClean="0"/>
              <a:t> – </a:t>
            </a:r>
            <a:r>
              <a:rPr lang="cs-CZ" b="1" dirty="0" err="1" smtClean="0"/>
              <a:t>Horatio</a:t>
            </a:r>
            <a:r>
              <a:rPr lang="cs-CZ" b="1" dirty="0" smtClean="0"/>
              <a:t> Nelson </a:t>
            </a:r>
            <a:r>
              <a:rPr lang="cs-CZ" dirty="0" smtClean="0"/>
              <a:t>v bitvě zemřel, ale porazil Napoleona, jedna z největších námořních bitev</a:t>
            </a:r>
          </a:p>
          <a:p>
            <a:pPr lvl="0"/>
            <a:endParaRPr lang="cs-CZ" dirty="0" smtClean="0"/>
          </a:p>
          <a:p>
            <a:r>
              <a:rPr lang="cs-CZ" b="1" dirty="0" smtClean="0"/>
              <a:t>1805 – bitva u Slavkova – „bitva tří císařů“ </a:t>
            </a:r>
            <a:r>
              <a:rPr lang="cs-CZ" dirty="0" smtClean="0"/>
              <a:t>– Napoleon, František I. a car Alexandr I., vítězství Napoleona </a:t>
            </a:r>
          </a:p>
          <a:p>
            <a:endParaRPr lang="cs-CZ" dirty="0" smtClean="0"/>
          </a:p>
          <a:p>
            <a:r>
              <a:rPr lang="cs-CZ" b="1" dirty="0" smtClean="0"/>
              <a:t>1806 – vznik Rýnského spolku</a:t>
            </a:r>
            <a:r>
              <a:rPr lang="cs-CZ" dirty="0" smtClean="0"/>
              <a:t> – zrušena Svatá říše římská – spojeny poprvé německé země bez Pruska do celku – spojenec Napoleona</a:t>
            </a:r>
          </a:p>
          <a:p>
            <a:pPr>
              <a:buNone/>
            </a:pPr>
            <a:endParaRPr lang="cs-CZ" dirty="0" smtClean="0"/>
          </a:p>
          <a:p>
            <a:r>
              <a:rPr lang="cs-CZ" dirty="0" smtClean="0"/>
              <a:t>Pokus oslabit Anglii ekonomicky-  zákaz obchodu s Anglií – </a:t>
            </a:r>
            <a:r>
              <a:rPr lang="cs-CZ" b="1" dirty="0" smtClean="0"/>
              <a:t>vyhlášena Kontinentální blokáda </a:t>
            </a:r>
            <a:r>
              <a:rPr lang="cs-CZ" dirty="0" smtClean="0"/>
              <a:t>– neúspěch, Francie nebyla připravena nahradit anglický trh, navíc Rusko porušovalo dohodu a tajně s Anglií spolupracovalo</a:t>
            </a:r>
          </a:p>
          <a:p>
            <a:endParaRPr lang="cs-CZ"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Bitva u Slavkova (</a:t>
            </a:r>
            <a:r>
              <a:rPr lang="cs-CZ" dirty="0" err="1" smtClean="0"/>
              <a:t>Austerlitz</a:t>
            </a:r>
            <a:r>
              <a:rPr lang="cs-CZ" dirty="0" smtClean="0"/>
              <a:t>)</a:t>
            </a:r>
            <a:endParaRPr lang="cs-CZ" dirty="0"/>
          </a:p>
        </p:txBody>
      </p:sp>
      <p:pic>
        <p:nvPicPr>
          <p:cNvPr id="33794" name="Picture 2" descr="File:Austerlitz-baron-Pascal.jpg"/>
          <p:cNvPicPr>
            <a:picLocks noGrp="1" noChangeAspect="1" noChangeArrowheads="1"/>
          </p:cNvPicPr>
          <p:nvPr>
            <p:ph idx="1"/>
          </p:nvPr>
        </p:nvPicPr>
        <p:blipFill>
          <a:blip r:embed="rId2" cstate="print"/>
          <a:srcRect/>
          <a:stretch>
            <a:fillRect/>
          </a:stretch>
        </p:blipFill>
        <p:spPr bwMode="auto">
          <a:xfrm>
            <a:off x="1115615" y="1772816"/>
            <a:ext cx="7815943" cy="3888432"/>
          </a:xfrm>
          <a:prstGeom prst="rect">
            <a:avLst/>
          </a:prstGeom>
          <a:noFill/>
        </p:spPr>
      </p:pic>
      <p:sp>
        <p:nvSpPr>
          <p:cNvPr id="6" name="Obdélník 5"/>
          <p:cNvSpPr/>
          <p:nvPr/>
        </p:nvSpPr>
        <p:spPr>
          <a:xfrm>
            <a:off x="1187624" y="5517232"/>
            <a:ext cx="4572000" cy="138499"/>
          </a:xfrm>
          <a:prstGeom prst="rect">
            <a:avLst/>
          </a:prstGeom>
        </p:spPr>
        <p:txBody>
          <a:bodyPr>
            <a:spAutoFit/>
          </a:bodyPr>
          <a:lstStyle/>
          <a:p>
            <a:r>
              <a:rPr lang="cs-CZ" sz="300" dirty="0" smtClean="0"/>
              <a:t>http://upload.wikimedia.org/wikipedia/commons/thumb/5/56/Austerlitz-baron-Pascal.jpg/800px-Austerlitz-baron-Pascal.jpg</a:t>
            </a:r>
            <a:endParaRPr lang="cs-CZ" sz="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Bitva u Trafalgaru a </a:t>
            </a:r>
            <a:r>
              <a:rPr lang="cs-CZ" dirty="0" err="1" smtClean="0"/>
              <a:t>Hortio</a:t>
            </a:r>
            <a:r>
              <a:rPr lang="cs-CZ" dirty="0" smtClean="0"/>
              <a:t> Nelson</a:t>
            </a:r>
            <a:endParaRPr lang="cs-CZ" dirty="0"/>
          </a:p>
        </p:txBody>
      </p:sp>
      <p:pic>
        <p:nvPicPr>
          <p:cNvPr id="34818" name="Picture 2" descr="Soubor:Trafalgar1.jpg"/>
          <p:cNvPicPr>
            <a:picLocks noGrp="1" noChangeAspect="1" noChangeArrowheads="1"/>
          </p:cNvPicPr>
          <p:nvPr>
            <p:ph idx="1"/>
          </p:nvPr>
        </p:nvPicPr>
        <p:blipFill>
          <a:blip r:embed="rId2" cstate="print"/>
          <a:srcRect/>
          <a:stretch>
            <a:fillRect/>
          </a:stretch>
        </p:blipFill>
        <p:spPr bwMode="auto">
          <a:xfrm>
            <a:off x="1043608" y="2827099"/>
            <a:ext cx="7499350" cy="4030901"/>
          </a:xfrm>
          <a:prstGeom prst="rect">
            <a:avLst/>
          </a:prstGeom>
          <a:noFill/>
        </p:spPr>
      </p:pic>
      <p:sp>
        <p:nvSpPr>
          <p:cNvPr id="5" name="Obdélník 4"/>
          <p:cNvSpPr/>
          <p:nvPr/>
        </p:nvSpPr>
        <p:spPr>
          <a:xfrm>
            <a:off x="1043608" y="6719501"/>
            <a:ext cx="4572000" cy="138499"/>
          </a:xfrm>
          <a:prstGeom prst="rect">
            <a:avLst/>
          </a:prstGeom>
        </p:spPr>
        <p:txBody>
          <a:bodyPr>
            <a:spAutoFit/>
          </a:bodyPr>
          <a:lstStyle/>
          <a:p>
            <a:r>
              <a:rPr lang="cs-CZ" sz="300" dirty="0" smtClean="0"/>
              <a:t>http://upload.wikimedia.org/wikipedia/commons/thumb/2/2f/Trafalgar1.jpg/800px-Trafalgar1.jpg</a:t>
            </a:r>
            <a:endParaRPr lang="cs-CZ" sz="300" dirty="0"/>
          </a:p>
        </p:txBody>
      </p:sp>
      <p:pic>
        <p:nvPicPr>
          <p:cNvPr id="34820" name="Picture 4" descr="Soubor:HoratioNelson1.jpg"/>
          <p:cNvPicPr>
            <a:picLocks noChangeAspect="1" noChangeArrowheads="1"/>
          </p:cNvPicPr>
          <p:nvPr/>
        </p:nvPicPr>
        <p:blipFill>
          <a:blip r:embed="rId3" cstate="print"/>
          <a:srcRect/>
          <a:stretch>
            <a:fillRect/>
          </a:stretch>
        </p:blipFill>
        <p:spPr bwMode="auto">
          <a:xfrm>
            <a:off x="3707904" y="1268760"/>
            <a:ext cx="2232248" cy="2690376"/>
          </a:xfrm>
          <a:prstGeom prst="rect">
            <a:avLst/>
          </a:prstGeom>
          <a:noFill/>
        </p:spPr>
      </p:pic>
      <p:sp>
        <p:nvSpPr>
          <p:cNvPr id="7" name="Obdélník 6"/>
          <p:cNvSpPr/>
          <p:nvPr/>
        </p:nvSpPr>
        <p:spPr>
          <a:xfrm>
            <a:off x="3707904" y="3717032"/>
            <a:ext cx="1637928" cy="184666"/>
          </a:xfrm>
          <a:prstGeom prst="rect">
            <a:avLst/>
          </a:prstGeom>
        </p:spPr>
        <p:txBody>
          <a:bodyPr wrap="square">
            <a:spAutoFit/>
          </a:bodyPr>
          <a:lstStyle/>
          <a:p>
            <a:r>
              <a:rPr lang="cs-CZ" sz="300" dirty="0" smtClean="0"/>
              <a:t>http://upload.wikimedia.org/wikipedia/commons/thumb/7/72/HoratioNelson1.jpg/497px-HoratioNelson1.jpg</a:t>
            </a:r>
            <a:endParaRPr lang="cs-CZ" sz="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331640" y="188640"/>
            <a:ext cx="8229600" cy="1143000"/>
          </a:xfrm>
        </p:spPr>
        <p:txBody>
          <a:bodyPr/>
          <a:lstStyle/>
          <a:p>
            <a:r>
              <a:rPr lang="cs-CZ" b="1" dirty="0" smtClean="0"/>
              <a:t>Další bitvy a do Ruska</a:t>
            </a:r>
            <a:endParaRPr lang="cs-CZ" b="1" dirty="0"/>
          </a:p>
        </p:txBody>
      </p:sp>
      <p:sp>
        <p:nvSpPr>
          <p:cNvPr id="3" name="Zástupný symbol pro obsah 2"/>
          <p:cNvSpPr>
            <a:spLocks noGrp="1"/>
          </p:cNvSpPr>
          <p:nvPr>
            <p:ph idx="1"/>
          </p:nvPr>
        </p:nvSpPr>
        <p:spPr>
          <a:xfrm>
            <a:off x="914400" y="1340768"/>
            <a:ext cx="8050088" cy="5229200"/>
          </a:xfrm>
        </p:spPr>
        <p:txBody>
          <a:bodyPr>
            <a:normAutofit fontScale="77500" lnSpcReduction="20000"/>
          </a:bodyPr>
          <a:lstStyle/>
          <a:p>
            <a:pPr algn="just"/>
            <a:r>
              <a:rPr lang="cs-CZ" b="1" dirty="0" smtClean="0"/>
              <a:t>1809 – porážka Rakouska v bitvě u </a:t>
            </a:r>
            <a:r>
              <a:rPr lang="cs-CZ" b="1" dirty="0" err="1" smtClean="0"/>
              <a:t>Aspern</a:t>
            </a:r>
            <a:r>
              <a:rPr lang="cs-CZ" b="1" dirty="0" smtClean="0"/>
              <a:t> a v bitvě u Wagramu</a:t>
            </a:r>
            <a:r>
              <a:rPr lang="cs-CZ" dirty="0" smtClean="0"/>
              <a:t> </a:t>
            </a:r>
          </a:p>
          <a:p>
            <a:pPr algn="just"/>
            <a:r>
              <a:rPr lang="cs-CZ" dirty="0" smtClean="0"/>
              <a:t>Rakousko nový ministerský předseda – </a:t>
            </a:r>
            <a:r>
              <a:rPr lang="cs-CZ" b="1" dirty="0" err="1" smtClean="0"/>
              <a:t>Metternich</a:t>
            </a:r>
            <a:r>
              <a:rPr lang="cs-CZ" dirty="0" smtClean="0"/>
              <a:t> – politika sblížení s Francií – </a:t>
            </a:r>
            <a:r>
              <a:rPr lang="cs-CZ" b="1" dirty="0" smtClean="0"/>
              <a:t>sňatek Napoleona s rakouskou princeznou Marií </a:t>
            </a:r>
            <a:r>
              <a:rPr lang="cs-CZ" b="1" dirty="0" err="1" smtClean="0"/>
              <a:t>Louisou</a:t>
            </a:r>
            <a:endParaRPr lang="cs-CZ" dirty="0" smtClean="0"/>
          </a:p>
          <a:p>
            <a:pPr algn="just"/>
            <a:r>
              <a:rPr lang="cs-CZ" b="1" dirty="0" smtClean="0"/>
              <a:t>1812 – tažení Napoleonovy armády do Ruska</a:t>
            </a:r>
            <a:r>
              <a:rPr lang="cs-CZ" dirty="0" smtClean="0"/>
              <a:t> – tažení na Moskvu, Rusové taktika „</a:t>
            </a:r>
            <a:r>
              <a:rPr lang="cs-CZ" b="1" dirty="0" smtClean="0"/>
              <a:t>spálené země</a:t>
            </a:r>
            <a:r>
              <a:rPr lang="cs-CZ" dirty="0" smtClean="0"/>
              <a:t>“</a:t>
            </a:r>
          </a:p>
          <a:p>
            <a:pPr algn="just"/>
            <a:r>
              <a:rPr lang="cs-CZ" b="1" dirty="0" smtClean="0"/>
              <a:t>Bitva u </a:t>
            </a:r>
            <a:r>
              <a:rPr lang="cs-CZ" b="1" dirty="0" err="1" smtClean="0"/>
              <a:t>Borodina</a:t>
            </a:r>
            <a:r>
              <a:rPr lang="cs-CZ" dirty="0" smtClean="0"/>
              <a:t> – nedaleko Moskvy, generál </a:t>
            </a:r>
            <a:r>
              <a:rPr lang="cs-CZ" b="1" dirty="0" err="1" smtClean="0"/>
              <a:t>Kutuzov</a:t>
            </a:r>
            <a:endParaRPr lang="cs-CZ" dirty="0" smtClean="0"/>
          </a:p>
          <a:p>
            <a:pPr lvl="0" algn="just"/>
            <a:r>
              <a:rPr lang="cs-CZ" dirty="0" smtClean="0"/>
              <a:t>Napoleon sice </a:t>
            </a:r>
            <a:r>
              <a:rPr lang="cs-CZ" b="1" dirty="0" smtClean="0"/>
              <a:t>vstoupil do Moskvy – vypálená, </a:t>
            </a:r>
            <a:r>
              <a:rPr lang="cs-CZ" dirty="0" smtClean="0"/>
              <a:t> krutá zima, hlad – návrat zpět, ale Rusové je nutili vracet se stejnou cestou  - přechod přes zamrzlou řeku </a:t>
            </a:r>
            <a:r>
              <a:rPr lang="cs-CZ" b="1" dirty="0" smtClean="0"/>
              <a:t>Berezinu „řeka smrti“</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03648" y="0"/>
            <a:ext cx="7498080" cy="1143000"/>
          </a:xfrm>
        </p:spPr>
        <p:txBody>
          <a:bodyPr/>
          <a:lstStyle/>
          <a:p>
            <a:r>
              <a:rPr lang="cs-CZ" dirty="0" smtClean="0"/>
              <a:t>Návrat od Moskvy</a:t>
            </a:r>
            <a:endParaRPr lang="cs-CZ" dirty="0"/>
          </a:p>
        </p:txBody>
      </p:sp>
      <p:pic>
        <p:nvPicPr>
          <p:cNvPr id="35842" name="Picture 2" descr="Soubor:Napoleons retreat from moscow.jpg"/>
          <p:cNvPicPr>
            <a:picLocks noGrp="1" noChangeAspect="1" noChangeArrowheads="1"/>
          </p:cNvPicPr>
          <p:nvPr>
            <p:ph idx="1"/>
          </p:nvPr>
        </p:nvPicPr>
        <p:blipFill>
          <a:blip r:embed="rId2" cstate="print"/>
          <a:srcRect/>
          <a:stretch>
            <a:fillRect/>
          </a:stretch>
        </p:blipFill>
        <p:spPr bwMode="auto">
          <a:xfrm>
            <a:off x="1475656" y="1124744"/>
            <a:ext cx="6768752" cy="4822736"/>
          </a:xfrm>
          <a:prstGeom prst="rect">
            <a:avLst/>
          </a:prstGeom>
          <a:noFill/>
        </p:spPr>
      </p:pic>
      <p:sp>
        <p:nvSpPr>
          <p:cNvPr id="5" name="Obdélník 4"/>
          <p:cNvSpPr/>
          <p:nvPr/>
        </p:nvSpPr>
        <p:spPr>
          <a:xfrm>
            <a:off x="1475656" y="5805264"/>
            <a:ext cx="4572000" cy="138499"/>
          </a:xfrm>
          <a:prstGeom prst="rect">
            <a:avLst/>
          </a:prstGeom>
        </p:spPr>
        <p:txBody>
          <a:bodyPr>
            <a:spAutoFit/>
          </a:bodyPr>
          <a:lstStyle/>
          <a:p>
            <a:r>
              <a:rPr lang="cs-CZ" sz="300" dirty="0" smtClean="0"/>
              <a:t>http://upload.wikimedia.org/wikipedia/commons/c/cc/Napoleons_retreat_from_moscow.jpg</a:t>
            </a:r>
            <a:endParaRPr lang="cs-CZ" sz="300" dirty="0"/>
          </a:p>
        </p:txBody>
      </p:sp>
      <p:sp>
        <p:nvSpPr>
          <p:cNvPr id="6" name="Obdélník 5"/>
          <p:cNvSpPr/>
          <p:nvPr/>
        </p:nvSpPr>
        <p:spPr>
          <a:xfrm>
            <a:off x="971600" y="5877272"/>
            <a:ext cx="8172400" cy="830997"/>
          </a:xfrm>
          <a:prstGeom prst="rect">
            <a:avLst/>
          </a:prstGeom>
        </p:spPr>
        <p:txBody>
          <a:bodyPr wrap="square">
            <a:spAutoFit/>
          </a:bodyPr>
          <a:lstStyle/>
          <a:p>
            <a:r>
              <a:rPr lang="cs-CZ" sz="1200" dirty="0" smtClean="0"/>
              <a:t>Napoleonův ústup od Moskvy.  18. října 1812, tedy v době, kdy Napoleon zahájil ústup z Ruska, čítaly síly Francouzů 88 640 pěších, 15 190 jezdců a 589 děl. Při pochodu ze </a:t>
            </a:r>
            <a:r>
              <a:rPr lang="cs-CZ" sz="1200" dirty="0" err="1" smtClean="0"/>
              <a:t>Smolenska</a:t>
            </a:r>
            <a:r>
              <a:rPr lang="cs-CZ" sz="1200" dirty="0" smtClean="0"/>
              <a:t> to bylo již pouhých 49 100 mužů a při příchodu k Berezině 37 000 pěších a 5 450 jezdců. 2. prosince byla síla </a:t>
            </a:r>
            <a:r>
              <a:rPr lang="cs-CZ" sz="1200" i="1" dirty="0" smtClean="0"/>
              <a:t>Grande </a:t>
            </a:r>
            <a:r>
              <a:rPr lang="cs-CZ" sz="1200" i="1" dirty="0" err="1" smtClean="0"/>
              <a:t>Armée</a:t>
            </a:r>
            <a:r>
              <a:rPr lang="cs-CZ" sz="1200" dirty="0" smtClean="0"/>
              <a:t> odhadována na 7000 bojeschopných mužů.  Věrohodné statistiky říkají že z 680 000 mužů, jež Napoleon postupně zapojil do ruského tažení, se jich vrátilo 93 000</a:t>
            </a:r>
            <a:endParaRPr lang="cs-CZ" sz="12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Prohra u Lipska a </a:t>
            </a:r>
            <a:r>
              <a:rPr lang="cs-CZ" dirty="0" err="1" smtClean="0"/>
              <a:t>Elba</a:t>
            </a:r>
            <a:endParaRPr lang="cs-CZ" dirty="0"/>
          </a:p>
        </p:txBody>
      </p:sp>
      <p:sp>
        <p:nvSpPr>
          <p:cNvPr id="3" name="Zástupný symbol pro obsah 2"/>
          <p:cNvSpPr>
            <a:spLocks noGrp="1"/>
          </p:cNvSpPr>
          <p:nvPr>
            <p:ph idx="1"/>
          </p:nvPr>
        </p:nvSpPr>
        <p:spPr>
          <a:xfrm>
            <a:off x="1043608" y="1447800"/>
            <a:ext cx="7890080" cy="5410200"/>
          </a:xfrm>
        </p:spPr>
        <p:txBody>
          <a:bodyPr>
            <a:normAutofit fontScale="92500" lnSpcReduction="20000"/>
          </a:bodyPr>
          <a:lstStyle/>
          <a:p>
            <a:pPr lvl="0"/>
            <a:r>
              <a:rPr lang="cs-CZ" b="1" dirty="0" smtClean="0"/>
              <a:t>1813 – bitva u Lipska – porážka Napoleona</a:t>
            </a:r>
            <a:r>
              <a:rPr lang="cs-CZ" dirty="0" smtClean="0"/>
              <a:t> – dvojnásobná přesila proti Napoleonovi, nakonec opuštěn i spojenci</a:t>
            </a:r>
          </a:p>
          <a:p>
            <a:pPr lvl="0">
              <a:buNone/>
            </a:pPr>
            <a:endParaRPr lang="cs-CZ" dirty="0" smtClean="0"/>
          </a:p>
          <a:p>
            <a:pPr lvl="0"/>
            <a:r>
              <a:rPr lang="cs-CZ" dirty="0" smtClean="0"/>
              <a:t>Napoleon odmítl mír a v obležení Paříže nakonec abdikoval ve prospěch syna – </a:t>
            </a:r>
            <a:r>
              <a:rPr lang="cs-CZ" b="1" dirty="0" smtClean="0"/>
              <a:t>uvězněn na ostrově </a:t>
            </a:r>
            <a:r>
              <a:rPr lang="cs-CZ" b="1" dirty="0" err="1" smtClean="0"/>
              <a:t>Elba</a:t>
            </a:r>
            <a:r>
              <a:rPr lang="cs-CZ" dirty="0" smtClean="0"/>
              <a:t> </a:t>
            </a:r>
          </a:p>
          <a:p>
            <a:pPr lvl="0">
              <a:buNone/>
            </a:pPr>
            <a:endParaRPr lang="cs-CZ" dirty="0" smtClean="0"/>
          </a:p>
          <a:p>
            <a:pPr lvl="0"/>
            <a:r>
              <a:rPr lang="cs-CZ" b="1" dirty="0" smtClean="0"/>
              <a:t>Francie navrácena do hranic z roku 1792 </a:t>
            </a:r>
            <a:r>
              <a:rPr lang="cs-CZ" dirty="0" smtClean="0"/>
              <a:t>a na trůn se navrátili </a:t>
            </a:r>
            <a:r>
              <a:rPr lang="cs-CZ" b="1" dirty="0" smtClean="0"/>
              <a:t>Bourboni</a:t>
            </a:r>
            <a:r>
              <a:rPr lang="cs-CZ" dirty="0" smtClean="0"/>
              <a:t> – </a:t>
            </a:r>
            <a:r>
              <a:rPr lang="cs-CZ" b="1" dirty="0" smtClean="0"/>
              <a:t>Ludvík XVIII.</a:t>
            </a:r>
            <a:r>
              <a:rPr lang="cs-CZ" dirty="0" smtClean="0"/>
              <a:t> – konstituční monarchie, postupně se navracela šlechta a duchovní z emigrace</a:t>
            </a:r>
            <a:endParaRPr lang="cs-CZ"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Bitva u Lipska – „bitva národů“</a:t>
            </a:r>
            <a:endParaRPr lang="cs-CZ" dirty="0"/>
          </a:p>
        </p:txBody>
      </p:sp>
      <p:pic>
        <p:nvPicPr>
          <p:cNvPr id="37890" name="Picture 2" descr="Soubor:MoshkovVI SrazhLeypcigomGRM.jpg"/>
          <p:cNvPicPr>
            <a:picLocks noGrp="1" noChangeAspect="1" noChangeArrowheads="1"/>
          </p:cNvPicPr>
          <p:nvPr>
            <p:ph idx="1"/>
          </p:nvPr>
        </p:nvPicPr>
        <p:blipFill>
          <a:blip r:embed="rId2" cstate="print"/>
          <a:srcRect/>
          <a:stretch>
            <a:fillRect/>
          </a:stretch>
        </p:blipFill>
        <p:spPr bwMode="auto">
          <a:xfrm>
            <a:off x="1115616" y="1412776"/>
            <a:ext cx="7874256" cy="4104456"/>
          </a:xfrm>
          <a:prstGeom prst="rect">
            <a:avLst/>
          </a:prstGeom>
          <a:noFill/>
        </p:spPr>
      </p:pic>
      <p:sp>
        <p:nvSpPr>
          <p:cNvPr id="5" name="Obdélník 4"/>
          <p:cNvSpPr/>
          <p:nvPr/>
        </p:nvSpPr>
        <p:spPr>
          <a:xfrm>
            <a:off x="1187624" y="5373216"/>
            <a:ext cx="4572000" cy="138499"/>
          </a:xfrm>
          <a:prstGeom prst="rect">
            <a:avLst/>
          </a:prstGeom>
        </p:spPr>
        <p:txBody>
          <a:bodyPr>
            <a:spAutoFit/>
          </a:bodyPr>
          <a:lstStyle/>
          <a:p>
            <a:r>
              <a:rPr lang="cs-CZ" sz="300" dirty="0" smtClean="0"/>
              <a:t>http://upload.wikimedia.org/wikipedia/commons/thumb/3/3d/MoshkovVI_SrazhLeypcigomGRM.jpg/800px-MoshkovVI_SrazhLeypcigomGRM.jpg</a:t>
            </a:r>
            <a:endParaRPr lang="cs-CZ" sz="300" dirty="0"/>
          </a:p>
        </p:txBody>
      </p:sp>
      <p:sp>
        <p:nvSpPr>
          <p:cNvPr id="6" name="Obdélník 5"/>
          <p:cNvSpPr/>
          <p:nvPr/>
        </p:nvSpPr>
        <p:spPr>
          <a:xfrm>
            <a:off x="1043608" y="5565338"/>
            <a:ext cx="8100392" cy="1323439"/>
          </a:xfrm>
          <a:prstGeom prst="rect">
            <a:avLst/>
          </a:prstGeom>
        </p:spPr>
        <p:txBody>
          <a:bodyPr wrap="square">
            <a:spAutoFit/>
          </a:bodyPr>
          <a:lstStyle/>
          <a:p>
            <a:pPr algn="just"/>
            <a:r>
              <a:rPr lang="cs-CZ" sz="1600" dirty="0" smtClean="0"/>
              <a:t>Bitva u Lipska byla jako tvrdý oříšek pro Napoleona. V průběhu bitvy samotné se tím oříškem stalo mnoho faktorů, mezi jinými obrovské přečíslení více než 400 000 spojeneckých vojáků oproti 190 000 Francouzům, zrada saských spojenců, kteří přešli na stranu nepřátel uprostřed bojů či příliš brzy odstřelený most, jenž byl příčinou zajetí 10 000 – 15 000 příslušníků </a:t>
            </a:r>
            <a:r>
              <a:rPr lang="cs-CZ" sz="1600" i="1" dirty="0" smtClean="0"/>
              <a:t>Grande </a:t>
            </a:r>
            <a:r>
              <a:rPr lang="cs-CZ" sz="1600" i="1" dirty="0" err="1" smtClean="0"/>
              <a:t>Armée</a:t>
            </a:r>
            <a:endParaRPr lang="cs-CZ" sz="16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03648" y="188640"/>
            <a:ext cx="7498080" cy="1143000"/>
          </a:xfrm>
        </p:spPr>
        <p:txBody>
          <a:bodyPr>
            <a:normAutofit fontScale="90000"/>
          </a:bodyPr>
          <a:lstStyle/>
          <a:p>
            <a:pPr algn="ctr"/>
            <a:r>
              <a:rPr lang="cs-CZ" b="1" dirty="0" smtClean="0"/>
              <a:t>Stodenní císařství a Napoleonův konec</a:t>
            </a:r>
            <a:endParaRPr lang="cs-CZ" b="1" dirty="0"/>
          </a:p>
        </p:txBody>
      </p:sp>
      <p:sp>
        <p:nvSpPr>
          <p:cNvPr id="3" name="Zástupný symbol pro obsah 2"/>
          <p:cNvSpPr>
            <a:spLocks noGrp="1"/>
          </p:cNvSpPr>
          <p:nvPr>
            <p:ph idx="1"/>
          </p:nvPr>
        </p:nvSpPr>
        <p:spPr>
          <a:xfrm>
            <a:off x="1043608" y="1447800"/>
            <a:ext cx="7920880" cy="5410200"/>
          </a:xfrm>
        </p:spPr>
        <p:txBody>
          <a:bodyPr>
            <a:normAutofit fontScale="70000" lnSpcReduction="20000"/>
          </a:bodyPr>
          <a:lstStyle/>
          <a:p>
            <a:r>
              <a:rPr lang="cs-CZ" dirty="0" smtClean="0"/>
              <a:t>Napoleonův návrat – neshody na Vídeňském kongrese o znovu uspořádání Evropy</a:t>
            </a:r>
          </a:p>
          <a:p>
            <a:r>
              <a:rPr lang="cs-CZ" b="1" dirty="0" smtClean="0"/>
              <a:t>útěk Napoleona z </a:t>
            </a:r>
            <a:r>
              <a:rPr lang="cs-CZ" b="1" dirty="0" err="1" smtClean="0"/>
              <a:t>Elby</a:t>
            </a:r>
            <a:endParaRPr lang="cs-CZ" b="1" dirty="0" smtClean="0"/>
          </a:p>
          <a:p>
            <a:r>
              <a:rPr lang="cs-CZ" dirty="0" smtClean="0"/>
              <a:t>vylodění ve Francii a vstup do Paříže </a:t>
            </a:r>
          </a:p>
          <a:p>
            <a:r>
              <a:rPr lang="cs-CZ" dirty="0" smtClean="0"/>
              <a:t>útěk Ludvíka XVIII. </a:t>
            </a:r>
          </a:p>
          <a:p>
            <a:r>
              <a:rPr lang="cs-CZ" dirty="0" smtClean="0"/>
              <a:t>nastoleno „</a:t>
            </a:r>
            <a:r>
              <a:rPr lang="cs-CZ" b="1" dirty="0" smtClean="0"/>
              <a:t>stodenní císařství</a:t>
            </a:r>
            <a:r>
              <a:rPr lang="cs-CZ" dirty="0" smtClean="0"/>
              <a:t>“ (březen-červenec 1815)</a:t>
            </a:r>
          </a:p>
          <a:p>
            <a:pPr>
              <a:buNone/>
            </a:pPr>
            <a:endParaRPr lang="cs-CZ" dirty="0" smtClean="0"/>
          </a:p>
          <a:p>
            <a:r>
              <a:rPr lang="cs-CZ" b="1" dirty="0" smtClean="0"/>
              <a:t>1815 – bitva u Waterloo</a:t>
            </a:r>
            <a:r>
              <a:rPr lang="cs-CZ" dirty="0" smtClean="0"/>
              <a:t> </a:t>
            </a:r>
          </a:p>
          <a:p>
            <a:r>
              <a:rPr lang="cs-CZ" dirty="0" smtClean="0"/>
              <a:t>definitivní porážka Napoleona spojeneckými vojsky Anglie a Pruska</a:t>
            </a:r>
          </a:p>
          <a:p>
            <a:r>
              <a:rPr lang="cs-CZ" dirty="0" smtClean="0"/>
              <a:t>zbytek života strávil </a:t>
            </a:r>
            <a:r>
              <a:rPr lang="cs-CZ" b="1" dirty="0" smtClean="0"/>
              <a:t>Napoleon na ostrově Svatá Helena</a:t>
            </a:r>
            <a:r>
              <a:rPr lang="cs-CZ" dirty="0" smtClean="0"/>
              <a:t> </a:t>
            </a:r>
          </a:p>
          <a:p>
            <a:r>
              <a:rPr lang="cs-CZ" b="1" dirty="0" smtClean="0"/>
              <a:t>1821 – Napoleon zemřel za záhadných okolností</a:t>
            </a:r>
            <a:r>
              <a:rPr lang="cs-CZ" dirty="0" smtClean="0"/>
              <a:t> na ostrově, nejprve pohřben do neoznačeného hrobu a později jeho ostatky převezeny do Invalidovny</a:t>
            </a:r>
          </a:p>
          <a:p>
            <a:endParaRPr lang="cs-CZ"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Napoleon opouští </a:t>
            </a:r>
            <a:r>
              <a:rPr lang="cs-CZ" dirty="0" err="1" smtClean="0"/>
              <a:t>Elbu</a:t>
            </a:r>
            <a:endParaRPr lang="cs-CZ" dirty="0"/>
          </a:p>
        </p:txBody>
      </p:sp>
      <p:pic>
        <p:nvPicPr>
          <p:cNvPr id="38914" name="Picture 2" descr="Soubor:Beaume - Napoléon Ier quittant l'île d'Elbe - 1836.jpg"/>
          <p:cNvPicPr>
            <a:picLocks noGrp="1" noChangeAspect="1" noChangeArrowheads="1"/>
          </p:cNvPicPr>
          <p:nvPr>
            <p:ph idx="1"/>
          </p:nvPr>
        </p:nvPicPr>
        <p:blipFill>
          <a:blip r:embed="rId2" cstate="print"/>
          <a:srcRect/>
          <a:stretch>
            <a:fillRect/>
          </a:stretch>
        </p:blipFill>
        <p:spPr bwMode="auto">
          <a:xfrm>
            <a:off x="1187624" y="1340768"/>
            <a:ext cx="7776864" cy="4598071"/>
          </a:xfrm>
          <a:prstGeom prst="rect">
            <a:avLst/>
          </a:prstGeom>
          <a:noFill/>
        </p:spPr>
      </p:pic>
      <p:sp>
        <p:nvSpPr>
          <p:cNvPr id="5" name="Obdélník 4"/>
          <p:cNvSpPr/>
          <p:nvPr/>
        </p:nvSpPr>
        <p:spPr>
          <a:xfrm>
            <a:off x="1187624" y="5733256"/>
            <a:ext cx="4572000" cy="138499"/>
          </a:xfrm>
          <a:prstGeom prst="rect">
            <a:avLst/>
          </a:prstGeom>
        </p:spPr>
        <p:txBody>
          <a:bodyPr>
            <a:spAutoFit/>
          </a:bodyPr>
          <a:lstStyle/>
          <a:p>
            <a:r>
              <a:rPr lang="cs-CZ" sz="300" dirty="0" smtClean="0"/>
              <a:t>http://upload.wikimedia.org/wikipedia/commons/thumb/5/57/Beaume_-_Napol%C3%A9on_Ier_quittant_l%27%C3%AEle_d%27Elbe_-_1836.jpg/800px-Beaume_-_Napol%C3%A9on_Ier_quittant_l%27%C3%AEle_d%27Elbe_-_1836.jpg</a:t>
            </a:r>
            <a:endParaRPr lang="cs-CZ" sz="300" dirty="0"/>
          </a:p>
        </p:txBody>
      </p:sp>
      <p:sp>
        <p:nvSpPr>
          <p:cNvPr id="7" name="Obdélník 6"/>
          <p:cNvSpPr/>
          <p:nvPr/>
        </p:nvSpPr>
        <p:spPr>
          <a:xfrm>
            <a:off x="1115616" y="5949280"/>
            <a:ext cx="7848872" cy="646331"/>
          </a:xfrm>
          <a:prstGeom prst="rect">
            <a:avLst/>
          </a:prstGeom>
        </p:spPr>
        <p:txBody>
          <a:bodyPr wrap="square">
            <a:spAutoFit/>
          </a:bodyPr>
          <a:lstStyle/>
          <a:p>
            <a:r>
              <a:rPr lang="cs-CZ" sz="1200" dirty="0" smtClean="0"/>
              <a:t>Palcové titulky v jedněch a těch samých pařížských novinách společně s Napoleonovým novým ántré postupně hlásaly: „</a:t>
            </a:r>
            <a:r>
              <a:rPr lang="cs-CZ" sz="1200" i="1" dirty="0" smtClean="0"/>
              <a:t>Korsická obluda se vylodila v zálivu </a:t>
            </a:r>
            <a:r>
              <a:rPr lang="cs-CZ" sz="1200" i="1" dirty="0" err="1" smtClean="0"/>
              <a:t>Jouan</a:t>
            </a:r>
            <a:r>
              <a:rPr lang="cs-CZ" sz="1200" dirty="0" smtClean="0"/>
              <a:t>,“ „</a:t>
            </a:r>
            <a:r>
              <a:rPr lang="cs-CZ" sz="1200" i="1" dirty="0" smtClean="0"/>
              <a:t>Lidožrout táhne na </a:t>
            </a:r>
            <a:r>
              <a:rPr lang="cs-CZ" sz="1200" i="1" dirty="0" err="1" smtClean="0"/>
              <a:t>Grasse</a:t>
            </a:r>
            <a:r>
              <a:rPr lang="cs-CZ" sz="1200" dirty="0" smtClean="0"/>
              <a:t>,“ „</a:t>
            </a:r>
            <a:r>
              <a:rPr lang="cs-CZ" sz="1200" i="1" dirty="0" smtClean="0"/>
              <a:t>Uzurpátor vstoupil do Grenoblu</a:t>
            </a:r>
            <a:r>
              <a:rPr lang="cs-CZ" sz="1200" dirty="0" smtClean="0"/>
              <a:t>,“ „</a:t>
            </a:r>
            <a:r>
              <a:rPr lang="cs-CZ" sz="1200" i="1" dirty="0" smtClean="0"/>
              <a:t>Bonaparte obsadil Lyon</a:t>
            </a:r>
            <a:r>
              <a:rPr lang="cs-CZ" sz="1200" dirty="0" smtClean="0"/>
              <a:t>,“ „</a:t>
            </a:r>
            <a:r>
              <a:rPr lang="cs-CZ" sz="1200" i="1" dirty="0" smtClean="0"/>
              <a:t>Napoleon se blíží k </a:t>
            </a:r>
            <a:r>
              <a:rPr lang="cs-CZ" sz="1200" i="1" dirty="0" err="1" smtClean="0"/>
              <a:t>Fontainebleau</a:t>
            </a:r>
            <a:r>
              <a:rPr lang="cs-CZ" sz="1200" dirty="0" smtClean="0"/>
              <a:t>,“ „</a:t>
            </a:r>
            <a:r>
              <a:rPr lang="cs-CZ" sz="1200" i="1" dirty="0" smtClean="0"/>
              <a:t>Jeho Císařské Veličenstvo dnes očekává své věrné v Paříži.“</a:t>
            </a:r>
            <a:endParaRPr lang="cs-CZ" sz="12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Napoleonova smrt</a:t>
            </a:r>
            <a:endParaRPr lang="cs-CZ" dirty="0"/>
          </a:p>
        </p:txBody>
      </p:sp>
      <p:pic>
        <p:nvPicPr>
          <p:cNvPr id="56322" name="Picture 2" descr="Soubor:Steuben - Mort de Napoleon.jpg"/>
          <p:cNvPicPr>
            <a:picLocks noGrp="1" noChangeAspect="1" noChangeArrowheads="1"/>
          </p:cNvPicPr>
          <p:nvPr>
            <p:ph idx="1"/>
          </p:nvPr>
        </p:nvPicPr>
        <p:blipFill>
          <a:blip r:embed="rId2" cstate="print"/>
          <a:srcRect/>
          <a:stretch>
            <a:fillRect/>
          </a:stretch>
        </p:blipFill>
        <p:spPr bwMode="auto">
          <a:xfrm>
            <a:off x="395536" y="1268760"/>
            <a:ext cx="5786438" cy="4800600"/>
          </a:xfrm>
          <a:prstGeom prst="rect">
            <a:avLst/>
          </a:prstGeom>
          <a:noFill/>
        </p:spPr>
      </p:pic>
      <p:sp>
        <p:nvSpPr>
          <p:cNvPr id="5" name="Obdélník 4"/>
          <p:cNvSpPr/>
          <p:nvPr/>
        </p:nvSpPr>
        <p:spPr>
          <a:xfrm>
            <a:off x="395536" y="5877272"/>
            <a:ext cx="4572000" cy="138499"/>
          </a:xfrm>
          <a:prstGeom prst="rect">
            <a:avLst/>
          </a:prstGeom>
        </p:spPr>
        <p:txBody>
          <a:bodyPr>
            <a:spAutoFit/>
          </a:bodyPr>
          <a:lstStyle/>
          <a:p>
            <a:r>
              <a:rPr lang="cs-CZ" sz="300" dirty="0" smtClean="0"/>
              <a:t>http://upload.wikimedia.org/wikipedia/commons/e/ef/Steuben_-_Mort_de_Napoleon.jpg</a:t>
            </a:r>
            <a:endParaRPr lang="cs-CZ" sz="300" dirty="0"/>
          </a:p>
        </p:txBody>
      </p:sp>
      <p:pic>
        <p:nvPicPr>
          <p:cNvPr id="56324" name="Picture 4" descr="Soubor:Tumba de Napoleon Bonaparte.jpg"/>
          <p:cNvPicPr>
            <a:picLocks noChangeAspect="1" noChangeArrowheads="1"/>
          </p:cNvPicPr>
          <p:nvPr/>
        </p:nvPicPr>
        <p:blipFill>
          <a:blip r:embed="rId3" cstate="print"/>
          <a:srcRect/>
          <a:stretch>
            <a:fillRect/>
          </a:stretch>
        </p:blipFill>
        <p:spPr bwMode="auto">
          <a:xfrm>
            <a:off x="5591607" y="4193705"/>
            <a:ext cx="3552393" cy="2664295"/>
          </a:xfrm>
          <a:prstGeom prst="rect">
            <a:avLst/>
          </a:prstGeom>
          <a:noFill/>
        </p:spPr>
      </p:pic>
      <p:sp>
        <p:nvSpPr>
          <p:cNvPr id="7" name="Obdélník 6"/>
          <p:cNvSpPr/>
          <p:nvPr/>
        </p:nvSpPr>
        <p:spPr>
          <a:xfrm>
            <a:off x="5652120" y="6673334"/>
            <a:ext cx="2430016" cy="184666"/>
          </a:xfrm>
          <a:prstGeom prst="rect">
            <a:avLst/>
          </a:prstGeom>
        </p:spPr>
        <p:txBody>
          <a:bodyPr wrap="square">
            <a:spAutoFit/>
          </a:bodyPr>
          <a:lstStyle/>
          <a:p>
            <a:r>
              <a:rPr lang="cs-CZ" sz="300" dirty="0" smtClean="0">
                <a:hlinkClick r:id="rId4"/>
              </a:rPr>
              <a:t>http://upload.wikimedia.org/wikipedia/commons/thumb/8/86/Tumba_de_Napoleon_Bonaparte.jpg/800px-Tumba_de_Napoleon_Bonaparte.jpg</a:t>
            </a:r>
            <a:r>
              <a:rPr lang="cs-CZ" sz="300" dirty="0" smtClean="0"/>
              <a:t>, CC BY-SA, autor: </a:t>
            </a:r>
            <a:r>
              <a:rPr lang="cs-CZ" sz="300" dirty="0" err="1" smtClean="0"/>
              <a:t>Willtron</a:t>
            </a:r>
            <a:endParaRPr lang="cs-CZ" sz="300" dirty="0"/>
          </a:p>
        </p:txBody>
      </p:sp>
      <p:sp>
        <p:nvSpPr>
          <p:cNvPr id="8" name="Obdélník 7"/>
          <p:cNvSpPr/>
          <p:nvPr/>
        </p:nvSpPr>
        <p:spPr>
          <a:xfrm>
            <a:off x="6228184" y="1268760"/>
            <a:ext cx="2915816" cy="2585323"/>
          </a:xfrm>
          <a:prstGeom prst="rect">
            <a:avLst/>
          </a:prstGeom>
        </p:spPr>
        <p:txBody>
          <a:bodyPr wrap="square">
            <a:spAutoFit/>
          </a:bodyPr>
          <a:lstStyle/>
          <a:p>
            <a:r>
              <a:rPr lang="cs-CZ" dirty="0" smtClean="0"/>
              <a:t>Na přání samotného excísaře byla provedena pitva. Srdce, které mělo být podle tradice odesláno jeho manželce, prý při pitvě sežraly krysy a tak do Parmy, kde Marie Luisa vykonávala funkci vládnoucí kněžny, dorazilo ve stříbrné nádobě srdce prasečí.</a:t>
            </a:r>
            <a:endParaRPr lang="cs-CZ" dirty="0"/>
          </a:p>
        </p:txBody>
      </p:sp>
      <p:sp>
        <p:nvSpPr>
          <p:cNvPr id="9" name="TextovéPole 8"/>
          <p:cNvSpPr txBox="1"/>
          <p:nvPr/>
        </p:nvSpPr>
        <p:spPr>
          <a:xfrm>
            <a:off x="755576" y="6237312"/>
            <a:ext cx="4803623" cy="369332"/>
          </a:xfrm>
          <a:prstGeom prst="rect">
            <a:avLst/>
          </a:prstGeom>
          <a:noFill/>
        </p:spPr>
        <p:txBody>
          <a:bodyPr wrap="none" rtlCol="0">
            <a:spAutoFit/>
          </a:bodyPr>
          <a:lstStyle/>
          <a:p>
            <a:r>
              <a:rPr lang="cs-CZ" dirty="0" smtClean="0"/>
              <a:t>Hrob s ostatky Napoleona v pařížské Invalidovně.</a:t>
            </a:r>
            <a:endParaRPr lang="cs-CZ"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sz="900" dirty="0" smtClean="0">
                <a:hlinkClick r:id="rId2"/>
              </a:rPr>
              <a:t>http://upload.wikimedia.org/wikipedia/commons/thumb/0/0a/Jacques-Louis_David_017.jpg/364px-Jacques-Louis_David_017.jpg</a:t>
            </a:r>
            <a:endParaRPr lang="cs-CZ" sz="900" dirty="0" smtClean="0"/>
          </a:p>
          <a:p>
            <a:r>
              <a:rPr lang="cs-CZ" sz="900" dirty="0" smtClean="0">
                <a:hlinkClick r:id="rId3"/>
              </a:rPr>
              <a:t>http://upload.wikimedia.org/wikipedia/commons/thumb/3/39/Jacques-Louis_David_006.jpg/800px-Jacques-Louis_David_006.jpg</a:t>
            </a:r>
            <a:endParaRPr lang="cs-CZ" sz="900" dirty="0" smtClean="0"/>
          </a:p>
          <a:p>
            <a:r>
              <a:rPr lang="cs-CZ" sz="900" dirty="0" smtClean="0">
                <a:hlinkClick r:id="rId4"/>
              </a:rPr>
              <a:t>http://upload.wikimedia.org/wikipedia/commons/4/47/Napoleon_The_Dunghill_Cock.jpg</a:t>
            </a:r>
            <a:endParaRPr lang="cs-CZ" sz="900" dirty="0" smtClean="0"/>
          </a:p>
          <a:p>
            <a:r>
              <a:rPr lang="cs-CZ" sz="900" dirty="0" smtClean="0"/>
              <a:t>http://upload.wikimedia.org/wikipedia/commons/thumb/5/53/Josephine_de_Beauharnais%2C_Keizerin_der_Fransen.jpg/432px-Josephine_de_Beauharnais%2C_Keizerin_der_Fransen.jpg</a:t>
            </a:r>
          </a:p>
          <a:p>
            <a:r>
              <a:rPr lang="cs-CZ" sz="900" dirty="0" smtClean="0"/>
              <a:t>http://upload.wikimedia.org/wikipedia/commons/b/bb/Jos%C3%A9phine-Napol%C3%A9on.jpg</a:t>
            </a:r>
          </a:p>
          <a:p>
            <a:r>
              <a:rPr lang="cs-CZ" sz="900" dirty="0" smtClean="0"/>
              <a:t>http://upload.wikimedia.org/wikipedia/commons/e/ef/Steuben_-_Mort_de_Napoleon.jpg</a:t>
            </a:r>
          </a:p>
          <a:p>
            <a:r>
              <a:rPr lang="cs-CZ" sz="900" dirty="0" smtClean="0">
                <a:hlinkClick r:id="rId5"/>
              </a:rPr>
              <a:t>http://upload.wikimedia.org/wikipedia/commons/thumb/8/86/Tumba_de_Napoleon_Bonaparte.jpg/800px-Tumba_de_Napoleon_Bonaparte.jpg</a:t>
            </a:r>
            <a:r>
              <a:rPr lang="cs-CZ" sz="900" dirty="0" smtClean="0"/>
              <a:t>, CC BY-SA, autor: </a:t>
            </a:r>
            <a:r>
              <a:rPr lang="cs-CZ" sz="900" dirty="0" err="1" smtClean="0"/>
              <a:t>Willtron</a:t>
            </a:r>
            <a:endParaRPr lang="cs-CZ" sz="900" dirty="0" smtClean="0"/>
          </a:p>
          <a:p>
            <a:r>
              <a:rPr lang="cs-CZ" sz="900" dirty="0" smtClean="0">
                <a:hlinkClick r:id="rId6"/>
              </a:rPr>
              <a:t>http://upload.wikimedia.org/wikipedia/commons/thumb/4/46/Leon_Cogniet_-_L_Expedition_D_Egypte_Sous_Les_Ordres_De_Bonaparte.jpg/800px-Leon_Cogniet_-_L_Expedition_D_Egypte_Sous_Les_Ordres_De_Bonaparte.jpg</a:t>
            </a:r>
            <a:endParaRPr lang="cs-CZ" sz="900" dirty="0" smtClean="0"/>
          </a:p>
          <a:p>
            <a:r>
              <a:rPr lang="cs-CZ" sz="900" dirty="0" smtClean="0">
                <a:hlinkClick r:id="rId7"/>
              </a:rPr>
              <a:t>http://upload.wikimedia.org/wikipedia/commons/thumb/0/06/Delaroche_-_Bonaparte_franchissant_les_Alpes.jpg/461px-Delaroche_-_Bonaparte_franchissant_les_Alpes.jpg</a:t>
            </a:r>
            <a:endParaRPr lang="cs-CZ" sz="900" dirty="0" smtClean="0"/>
          </a:p>
          <a:p>
            <a:r>
              <a:rPr lang="cs-CZ" sz="900" dirty="0" smtClean="0">
                <a:hlinkClick r:id="rId8"/>
              </a:rPr>
              <a:t>http://upload.wikimedia.org/wikipedia/commons/thumb/8/89/Jacques-Louis_David_008.jpg/504px-Jacques-Louis_David_008.jpg</a:t>
            </a:r>
            <a:endParaRPr lang="cs-CZ" sz="900" dirty="0" smtClean="0"/>
          </a:p>
          <a:p>
            <a:r>
              <a:rPr lang="cs-CZ" sz="900" dirty="0" smtClean="0"/>
              <a:t>http://upload.wikimedia.org/wikipedia/commons/thumb/5/56/Austerlitz-baron-Pascal.jpg/800px-Austerlitz-baron-Pascal.jpg</a:t>
            </a:r>
          </a:p>
          <a:p>
            <a:r>
              <a:rPr lang="cs-CZ" sz="900" dirty="0" smtClean="0">
                <a:hlinkClick r:id="rId9"/>
              </a:rPr>
              <a:t>http://upload.wikimedia.org/wikipedia/commons/thumb/2/2f/Trafalgar1.jpg/800px-Trafalgar1.jpg</a:t>
            </a:r>
            <a:endParaRPr lang="cs-CZ" sz="900" dirty="0" smtClean="0"/>
          </a:p>
          <a:p>
            <a:r>
              <a:rPr lang="cs-CZ" sz="900" dirty="0" smtClean="0">
                <a:hlinkClick r:id="rId10"/>
              </a:rPr>
              <a:t>http://upload.wikimedia.org/wikipedia/commons/thumb/7/72/HoratioNelson1.jpg/497px-HoratioNelson1.jpg</a:t>
            </a:r>
            <a:endParaRPr lang="cs-CZ" sz="900" dirty="0" smtClean="0"/>
          </a:p>
          <a:p>
            <a:r>
              <a:rPr lang="cs-CZ" sz="900" dirty="0" smtClean="0">
                <a:hlinkClick r:id="rId11"/>
              </a:rPr>
              <a:t>http://upload.wikimedia.org/wikipedia/commons/c/cc/Napoleons_retreat_from_moscow.jpg</a:t>
            </a:r>
            <a:endParaRPr lang="cs-CZ" sz="900" dirty="0" smtClean="0"/>
          </a:p>
          <a:p>
            <a:r>
              <a:rPr lang="cs-CZ" sz="900" dirty="0" smtClean="0"/>
              <a:t>http://upload.wikimedia.org/wikipedia/commons/thumb/3/3d/MoshkovVI_SrazhLeypcigomGRM.jpg/800px-MoshkovVI_SrazhLeypcigomGRM.jpg</a:t>
            </a:r>
          </a:p>
          <a:p>
            <a:r>
              <a:rPr lang="cs-CZ" sz="900" dirty="0" smtClean="0"/>
              <a:t>http://upload.wikimedia.org/wikipedia/commons/thumb/5/57/Beaume_-_Napol%C3%A9on_Ier_quittant_l%27%C3%AEle_d%27Elbe_-_1836.jpg/800px-Beaume_-_Napol%C3%A9on_Ier_quittant_l%27%C3%AEle_d%27Elbe_-_1836.jpg</a:t>
            </a:r>
          </a:p>
          <a:p>
            <a:endParaRPr lang="cs-CZ" sz="900" dirty="0" smtClean="0"/>
          </a:p>
          <a:p>
            <a:endParaRPr lang="cs-CZ" sz="900" dirty="0" smtClean="0"/>
          </a:p>
          <a:p>
            <a:endParaRPr lang="cs-CZ" sz="900" dirty="0" smtClean="0"/>
          </a:p>
          <a:p>
            <a:endParaRPr lang="cs-CZ" sz="900" dirty="0" smtClean="0"/>
          </a:p>
          <a:p>
            <a:endParaRPr lang="cs-CZ" sz="900" dirty="0" smtClean="0"/>
          </a:p>
          <a:p>
            <a:endParaRPr lang="cs-CZ" sz="900" dirty="0" smtClean="0"/>
          </a:p>
          <a:p>
            <a:endParaRPr lang="cs-CZ" sz="900" dirty="0" smtClean="0"/>
          </a:p>
          <a:p>
            <a:endParaRPr lang="cs-CZ" sz="9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348</TotalTime>
  <Words>699</Words>
  <Application>Microsoft Office PowerPoint</Application>
  <PresentationFormat>Předvádění na obrazovce (4:3)</PresentationFormat>
  <Paragraphs>145</Paragraphs>
  <Slides>23</Slides>
  <Notes>1</Notes>
  <HiddenSlides>0</HiddenSlides>
  <MMClips>0</MMClips>
  <ScaleCrop>false</ScaleCrop>
  <HeadingPairs>
    <vt:vector size="4" baseType="variant">
      <vt:variant>
        <vt:lpstr>Motiv</vt:lpstr>
      </vt:variant>
      <vt:variant>
        <vt:i4>1</vt:i4>
      </vt:variant>
      <vt:variant>
        <vt:lpstr>Nadpisy snímků</vt:lpstr>
      </vt:variant>
      <vt:variant>
        <vt:i4>23</vt:i4>
      </vt:variant>
    </vt:vector>
  </HeadingPairs>
  <TitlesOfParts>
    <vt:vector size="24" baseType="lpstr">
      <vt:lpstr>Slunovrat</vt:lpstr>
      <vt:lpstr>Snímek 1</vt:lpstr>
      <vt:lpstr>Snímek 2</vt:lpstr>
      <vt:lpstr>Napoleon Bonaparte</vt:lpstr>
      <vt:lpstr>Napoleonův nástup</vt:lpstr>
      <vt:lpstr>Korunovace Napoleona 1804</vt:lpstr>
      <vt:lpstr>Napoleonův osobní život</vt:lpstr>
      <vt:lpstr>Manželka Josefína</vt:lpstr>
      <vt:lpstr>Manželství s Marií Louisou</vt:lpstr>
      <vt:lpstr>Začátek Napoleonovy kariéry</vt:lpstr>
      <vt:lpstr>Expedice do Egypta</vt:lpstr>
      <vt:lpstr>Napoleonův režim </vt:lpstr>
      <vt:lpstr>Napoleonské války</vt:lpstr>
      <vt:lpstr>Napoleonské války</vt:lpstr>
      <vt:lpstr>Bitva u Slavkova (Austerlitz)</vt:lpstr>
      <vt:lpstr>Bitva u Trafalgaru a Hortio Nelson</vt:lpstr>
      <vt:lpstr>Další bitvy a do Ruska</vt:lpstr>
      <vt:lpstr>Návrat od Moskvy</vt:lpstr>
      <vt:lpstr>Prohra u Lipska a Elba</vt:lpstr>
      <vt:lpstr>Bitva u Lipska – „bitva národů“</vt:lpstr>
      <vt:lpstr>Stodenní císařství a Napoleonův konec</vt:lpstr>
      <vt:lpstr>Napoleon opouští Elbu</vt:lpstr>
      <vt:lpstr>Napoleonova smrt</vt:lpstr>
      <vt:lpstr>Zdroje</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Soňa</dc:creator>
  <cp:lastModifiedBy>Dum</cp:lastModifiedBy>
  <cp:revision>53</cp:revision>
  <dcterms:created xsi:type="dcterms:W3CDTF">2013-05-20T19:22:41Z</dcterms:created>
  <dcterms:modified xsi:type="dcterms:W3CDTF">2014-01-28T21:53:53Z</dcterms:modified>
</cp:coreProperties>
</file>