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69" r:id="rId4"/>
    <p:sldId id="258" r:id="rId5"/>
    <p:sldId id="259" r:id="rId6"/>
    <p:sldId id="260" r:id="rId7"/>
    <p:sldId id="261" r:id="rId8"/>
    <p:sldId id="268" r:id="rId9"/>
    <p:sldId id="262" r:id="rId10"/>
    <p:sldId id="263" r:id="rId11"/>
    <p:sldId id="264" r:id="rId12"/>
    <p:sldId id="265" r:id="rId13"/>
    <p:sldId id="266" r:id="rId14"/>
    <p:sldId id="267" r:id="rId15"/>
    <p:sldId id="270" r:id="rId16"/>
  </p:sldIdLst>
  <p:sldSz cx="9144000" cy="6858000" type="screen4x3"/>
  <p:notesSz cx="6797675" cy="9926638"/>
  <p:custDataLst>
    <p:custData r:id="rId1"/>
  </p:custData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4F4FC9-7F23-4E46-A4E1-CC072FB05526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7FD42C-EA1C-43FD-BE72-117DD01A48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EED5C7-8010-41D3-8B5D-D20D39CB92E1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604ED7-92AA-4A43-9116-05BD1DD85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35BE9-F801-48A3-8621-7AE8EF23571D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FBCA-CDE2-41FC-8060-1F77DCC96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35BE9-F801-48A3-8621-7AE8EF23571D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FBCA-CDE2-41FC-8060-1F77DCC96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35BE9-F801-48A3-8621-7AE8EF23571D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FBCA-CDE2-41FC-8060-1F77DCC96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35BE9-F801-48A3-8621-7AE8EF23571D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FBCA-CDE2-41FC-8060-1F77DCC96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35BE9-F801-48A3-8621-7AE8EF23571D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FBCA-CDE2-41FC-8060-1F77DCC96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35BE9-F801-48A3-8621-7AE8EF23571D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FBCA-CDE2-41FC-8060-1F77DCC96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35BE9-F801-48A3-8621-7AE8EF23571D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FBCA-CDE2-41FC-8060-1F77DCC96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35BE9-F801-48A3-8621-7AE8EF23571D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FBCA-CDE2-41FC-8060-1F77DCC96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35BE9-F801-48A3-8621-7AE8EF23571D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FBCA-CDE2-41FC-8060-1F77DCC96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35BE9-F801-48A3-8621-7AE8EF23571D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FBCA-CDE2-41FC-8060-1F77DCC96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35BE9-F801-48A3-8621-7AE8EF23571D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FBCA-CDE2-41FC-8060-1F77DCC96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435BE9-F801-48A3-8621-7AE8EF23571D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AFBCA-CDE2-41FC-8060-1F77DCC96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3/3b/George_of_Pod%C4%9Bbrady_(Kunstat).JPG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0/0d/Nte-kir-matyas.jpg/351px-Nte-kir-matyas.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a/a2/Ladislas_the_Posthumous_001.jpg/421px-Ladislas_the_Posthumous_001.jpg" TargetMode="External"/><Relationship Id="rId7" Type="http://schemas.openxmlformats.org/officeDocument/2006/relationships/hyperlink" Target="http://upload.wikimedia.org/wikipedia/commons/thumb/4/40/Vladislav_II-pe%C4%8De%C5%A5.jpg/616px-Vladislav_II-pe%C4%8De%C5%A5.jpg" TargetMode="External"/><Relationship Id="rId2" Type="http://schemas.openxmlformats.org/officeDocument/2006/relationships/hyperlink" Target="http://upload.wikimedia.org/wikipedia/commons/1/19/Anonym_Koenig_Albrecht_I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e/e3/Setk%C3%A1n%C3%AD_Ji%C5%99%C3%ADho_z_Pod%C4%9Bbrad_s_Maty%C3%A1%C5%A1em_Korv%C3%ADnem.jpg" TargetMode="External"/><Relationship Id="rId5" Type="http://schemas.openxmlformats.org/officeDocument/2006/relationships/hyperlink" Target="http://upload.wikimedia.org/wikipedia/commons/thumb/0/0d/Nte-kir-matyas.jpg/351px-Nte-kir-matyas.jpg" TargetMode="External"/><Relationship Id="rId4" Type="http://schemas.openxmlformats.org/officeDocument/2006/relationships/hyperlink" Target="http://upload.wikimedia.org/wikipedia/commons/3/3b/George_of_Pod%C4%9Bbrady_(Kunstat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VY_32_INOVACE_257.DEJ.01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Jiří z Poděbrad a </a:t>
            </a:r>
            <a:r>
              <a:rPr lang="cs-CZ" dirty="0" err="1" smtClean="0"/>
              <a:t>Jagellonci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401080" cy="6357982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cs-CZ" b="1" u="sng" dirty="0" smtClean="0"/>
              <a:t>Číslo projektu:</a:t>
            </a:r>
            <a:r>
              <a:rPr lang="cs-CZ" dirty="0" smtClean="0"/>
              <a:t> CZ.1.07/1.5.00/34.0744</a:t>
            </a:r>
          </a:p>
          <a:p>
            <a:pPr algn="just"/>
            <a:r>
              <a:rPr lang="cs-CZ" b="1" u="sng" dirty="0" smtClean="0"/>
              <a:t>Šablona</a:t>
            </a:r>
            <a:r>
              <a:rPr lang="cs-CZ" dirty="0" smtClean="0"/>
              <a:t>: VY_32_INOVACE</a:t>
            </a:r>
          </a:p>
          <a:p>
            <a:pPr algn="just"/>
            <a:r>
              <a:rPr lang="cs-CZ" b="1" u="sng" dirty="0" smtClean="0"/>
              <a:t>Číslo DUMU</a:t>
            </a:r>
            <a:r>
              <a:rPr lang="cs-CZ" dirty="0" smtClean="0"/>
              <a:t>: 257. DEJ.01</a:t>
            </a:r>
          </a:p>
          <a:p>
            <a:pPr algn="just"/>
            <a:r>
              <a:rPr lang="cs-CZ" b="1" u="sng" dirty="0" smtClean="0"/>
              <a:t>Předmět</a:t>
            </a:r>
            <a:r>
              <a:rPr lang="cs-CZ" dirty="0" smtClean="0"/>
              <a:t>: Dějepis</a:t>
            </a:r>
          </a:p>
          <a:p>
            <a:pPr algn="just"/>
            <a:r>
              <a:rPr lang="cs-CZ" b="1" u="sng" dirty="0" smtClean="0"/>
              <a:t>Název materiálu</a:t>
            </a:r>
            <a:r>
              <a:rPr lang="cs-CZ" dirty="0" smtClean="0"/>
              <a:t>: Jiří z Poděbrad a </a:t>
            </a:r>
            <a:r>
              <a:rPr lang="cs-CZ" dirty="0" err="1" smtClean="0"/>
              <a:t>Jagellonci</a:t>
            </a:r>
            <a:endParaRPr lang="cs-CZ" dirty="0" smtClean="0"/>
          </a:p>
          <a:p>
            <a:pPr algn="just"/>
            <a:r>
              <a:rPr lang="cs-CZ" b="1" u="sng" dirty="0" smtClean="0"/>
              <a:t>Formát</a:t>
            </a:r>
            <a:r>
              <a:rPr lang="cs-CZ" dirty="0" smtClean="0"/>
              <a:t>: Prezentace Microsoft </a:t>
            </a:r>
            <a:r>
              <a:rPr lang="cs-CZ" dirty="0" err="1" smtClean="0"/>
              <a:t>Powerpoint</a:t>
            </a:r>
            <a:r>
              <a:rPr lang="cs-CZ" dirty="0" smtClean="0"/>
              <a:t> </a:t>
            </a:r>
          </a:p>
          <a:p>
            <a:pPr algn="just"/>
            <a:r>
              <a:rPr lang="cs-CZ" b="1" u="sng" dirty="0" smtClean="0"/>
              <a:t>Velikost</a:t>
            </a:r>
            <a:r>
              <a:rPr lang="cs-CZ" dirty="0" smtClean="0"/>
              <a:t>: 1,64 MB</a:t>
            </a:r>
          </a:p>
          <a:p>
            <a:pPr algn="just"/>
            <a:r>
              <a:rPr lang="cs-CZ" b="1" u="sng" dirty="0" smtClean="0"/>
              <a:t>Stupeň a typ vzdělávání</a:t>
            </a:r>
            <a:r>
              <a:rPr lang="cs-CZ" dirty="0" smtClean="0"/>
              <a:t>: SŠ – odborné vzdělávání</a:t>
            </a:r>
          </a:p>
          <a:p>
            <a:pPr algn="just"/>
            <a:r>
              <a:rPr lang="cs-CZ" b="1" u="sng" dirty="0" smtClean="0"/>
              <a:t>Licence k obrazovému materiálu</a:t>
            </a:r>
            <a:r>
              <a:rPr lang="cs-CZ" dirty="0" smtClean="0"/>
              <a:t>: CC BY, BY-SA</a:t>
            </a:r>
          </a:p>
          <a:p>
            <a:pPr algn="just"/>
            <a:r>
              <a:rPr lang="cs-CZ" b="1" u="sng" dirty="0" smtClean="0"/>
              <a:t>Datum vytvoření</a:t>
            </a:r>
            <a:r>
              <a:rPr lang="cs-CZ" dirty="0" smtClean="0"/>
              <a:t>: 2.9.2013</a:t>
            </a:r>
          </a:p>
          <a:p>
            <a:pPr algn="just"/>
            <a:r>
              <a:rPr lang="cs-CZ" b="1" u="sng" dirty="0" smtClean="0"/>
              <a:t>Klíčová slova</a:t>
            </a:r>
            <a:r>
              <a:rPr lang="cs-CZ" dirty="0" smtClean="0"/>
              <a:t>: Jiří z Poděbrad, Turci, Matyáš </a:t>
            </a:r>
            <a:r>
              <a:rPr lang="cs-CZ" dirty="0" err="1" smtClean="0"/>
              <a:t>Korvín</a:t>
            </a:r>
            <a:r>
              <a:rPr lang="cs-CZ" dirty="0" smtClean="0"/>
              <a:t>, </a:t>
            </a:r>
            <a:r>
              <a:rPr lang="cs-CZ" dirty="0" err="1" smtClean="0"/>
              <a:t>Jagellonci</a:t>
            </a:r>
            <a:r>
              <a:rPr lang="cs-CZ" dirty="0" smtClean="0"/>
              <a:t>, nevolnictví, podnikání měst a šlechty</a:t>
            </a:r>
          </a:p>
          <a:p>
            <a:pPr algn="just"/>
            <a:r>
              <a:rPr lang="cs-CZ" b="1" u="sng" dirty="0" smtClean="0"/>
              <a:t>Anotace</a:t>
            </a:r>
            <a:r>
              <a:rPr lang="cs-CZ" dirty="0" smtClean="0"/>
              <a:t>: Prezentace je zaměřena na dobu pohusitskou s důrazem na Jiřího z Poděbrad a dynastii </a:t>
            </a:r>
            <a:r>
              <a:rPr lang="cs-CZ" dirty="0" err="1" smtClean="0"/>
              <a:t>Jagellonců</a:t>
            </a:r>
            <a:r>
              <a:rPr lang="cs-CZ" dirty="0" smtClean="0"/>
              <a:t>. </a:t>
            </a:r>
            <a:r>
              <a:rPr lang="cs-CZ" dirty="0" smtClean="0"/>
              <a:t>Žák </a:t>
            </a:r>
            <a:r>
              <a:rPr lang="cs-CZ" dirty="0" smtClean="0"/>
              <a:t>by měl umět po skončení prezentace stručně pohovořit o těchto obdobích, nejdůležitějších bitvách a jejich následcích, významných osobnostech </a:t>
            </a:r>
            <a:r>
              <a:rPr lang="cs-CZ" baseline="0" dirty="0" smtClean="0"/>
              <a:t>a </a:t>
            </a:r>
            <a:r>
              <a:rPr lang="cs-CZ" baseline="0" dirty="0" smtClean="0"/>
              <a:t>vysvětlit používané pojmy. Prezentace je doplněna obrazovým materiálem, který by měl žák rozpoznat a umět</a:t>
            </a:r>
            <a:r>
              <a:rPr lang="cs-CZ" dirty="0" smtClean="0"/>
              <a:t> vysvětlit, co se na obrázcích nachází.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347048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Albrecht Habsburský a </a:t>
            </a:r>
            <a:br>
              <a:rPr lang="cs-CZ" b="1" dirty="0" smtClean="0"/>
            </a:br>
            <a:r>
              <a:rPr lang="cs-CZ" b="1" dirty="0" smtClean="0"/>
              <a:t>Ladislav Pohrobek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203032" cy="492514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</a:t>
            </a:r>
            <a:r>
              <a:rPr lang="cs-CZ" dirty="0" smtClean="0"/>
              <a:t>o </a:t>
            </a:r>
            <a:r>
              <a:rPr lang="cs-CZ" dirty="0" smtClean="0"/>
              <a:t>smrti </a:t>
            </a:r>
            <a:r>
              <a:rPr lang="cs-CZ" b="1" dirty="0" smtClean="0"/>
              <a:t>Zikmunda Lucemburského</a:t>
            </a:r>
            <a:r>
              <a:rPr lang="cs-CZ" dirty="0" smtClean="0"/>
              <a:t> vymřeli </a:t>
            </a:r>
            <a:r>
              <a:rPr lang="cs-CZ" dirty="0" err="1" smtClean="0"/>
              <a:t>Lucemburkové</a:t>
            </a:r>
            <a:r>
              <a:rPr lang="cs-CZ" dirty="0" smtClean="0"/>
              <a:t> po meči – zmatky</a:t>
            </a:r>
          </a:p>
          <a:p>
            <a:r>
              <a:rPr lang="cs-CZ" b="1" dirty="0" smtClean="0"/>
              <a:t>Albrecht Habsburský</a:t>
            </a:r>
            <a:r>
              <a:rPr lang="cs-CZ" dirty="0" smtClean="0"/>
              <a:t> – </a:t>
            </a:r>
            <a:r>
              <a:rPr lang="cs-CZ" dirty="0" smtClean="0"/>
              <a:t>jeho manželkou </a:t>
            </a:r>
            <a:r>
              <a:rPr lang="cs-CZ" dirty="0" smtClean="0"/>
              <a:t>dcera Zikmunda Lucemburského Alžběta, při výpravě proti Turkům se nakazil úplavicí a zemřel</a:t>
            </a:r>
          </a:p>
          <a:p>
            <a:r>
              <a:rPr lang="cs-CZ" b="1" dirty="0" smtClean="0"/>
              <a:t>Ladislav Pohrobek </a:t>
            </a:r>
            <a:r>
              <a:rPr lang="cs-CZ" dirty="0" smtClean="0"/>
              <a:t>– narodil se po smrti otce, správcem země Jiří z Poděbrad, po nástupu na trůn Ladislav náhle umírá (leukémie)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3645024"/>
            <a:ext cx="1905000" cy="271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908720"/>
            <a:ext cx="1944216" cy="24108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6858016" y="3143248"/>
            <a:ext cx="2143124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http://upload.wikimedia.org/wikipedia/commons/1/19/Anonym_Koenig_Albrecht_II.jpg</a:t>
            </a:r>
            <a:endParaRPr lang="cs-CZ" sz="400" dirty="0"/>
          </a:p>
        </p:txBody>
      </p:sp>
      <p:sp>
        <p:nvSpPr>
          <p:cNvPr id="7" name="Obdélník 6"/>
          <p:cNvSpPr/>
          <p:nvPr/>
        </p:nvSpPr>
        <p:spPr>
          <a:xfrm>
            <a:off x="6786562" y="6215082"/>
            <a:ext cx="2000280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http://upload.wikimedia.org/wikipedia/commons/thumb/a/a2/Ladislas_the_Posthumous_001.jpg/421px-Ladislas_the_Posthumous_001.jpg</a:t>
            </a:r>
            <a:endParaRPr lang="cs-CZ" sz="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626968" cy="1143000"/>
          </a:xfrm>
        </p:spPr>
        <p:txBody>
          <a:bodyPr>
            <a:normAutofit fontScale="90000"/>
          </a:bodyPr>
          <a:lstStyle/>
          <a:p>
            <a:r>
              <a:rPr lang="cs-CZ" sz="5300" b="1" dirty="0" smtClean="0"/>
              <a:t>Jiří z Poděbrad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(</a:t>
            </a:r>
            <a:r>
              <a:rPr lang="cs-CZ" b="1" dirty="0" smtClean="0"/>
              <a:t>1458 – 1471</a:t>
            </a:r>
            <a:r>
              <a:rPr lang="cs-CZ" b="1" dirty="0" smtClean="0"/>
              <a:t>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484784"/>
            <a:ext cx="6779096" cy="537321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</a:t>
            </a:r>
            <a:r>
              <a:rPr lang="cs-CZ" dirty="0" smtClean="0"/>
              <a:t>právce </a:t>
            </a:r>
            <a:r>
              <a:rPr lang="cs-CZ" dirty="0" smtClean="0"/>
              <a:t>země za nezletilého Ladislava Pohrobka</a:t>
            </a:r>
          </a:p>
          <a:p>
            <a:r>
              <a:rPr lang="cs-CZ" dirty="0" smtClean="0"/>
              <a:t>č</a:t>
            </a:r>
            <a:r>
              <a:rPr lang="cs-CZ" dirty="0" smtClean="0"/>
              <a:t>eský </a:t>
            </a:r>
            <a:r>
              <a:rPr lang="cs-CZ" dirty="0" smtClean="0"/>
              <a:t>bohatý a vlivný šlechtic</a:t>
            </a:r>
          </a:p>
          <a:p>
            <a:r>
              <a:rPr lang="cs-CZ" dirty="0" smtClean="0"/>
              <a:t>husitské </a:t>
            </a:r>
            <a:r>
              <a:rPr lang="cs-CZ" dirty="0" smtClean="0"/>
              <a:t>vyznání, bojoval u Lipan za Panskou jednotu</a:t>
            </a:r>
          </a:p>
          <a:p>
            <a:r>
              <a:rPr lang="cs-CZ" b="1" dirty="0" smtClean="0"/>
              <a:t>1458 </a:t>
            </a:r>
            <a:r>
              <a:rPr lang="cs-CZ" b="1" dirty="0" smtClean="0"/>
              <a:t>– zvolen </a:t>
            </a:r>
            <a:r>
              <a:rPr lang="cs-CZ" b="1" dirty="0" smtClean="0"/>
              <a:t>českým králem</a:t>
            </a:r>
          </a:p>
          <a:p>
            <a:r>
              <a:rPr lang="cs-CZ" b="1" dirty="0" smtClean="0"/>
              <a:t>1</a:t>
            </a:r>
            <a:r>
              <a:rPr lang="cs-CZ" b="1" dirty="0" smtClean="0"/>
              <a:t>. skutečně </a:t>
            </a:r>
            <a:r>
              <a:rPr lang="cs-CZ" b="1" dirty="0" smtClean="0"/>
              <a:t>volený král</a:t>
            </a:r>
            <a:r>
              <a:rPr lang="cs-CZ" dirty="0" smtClean="0"/>
              <a:t>, nebyl z panovnické dynastie</a:t>
            </a:r>
          </a:p>
          <a:p>
            <a:r>
              <a:rPr lang="cs-CZ" dirty="0" smtClean="0"/>
              <a:t>(podobně zvolen v Uhrách Matyáš </a:t>
            </a:r>
            <a:r>
              <a:rPr lang="cs-CZ" dirty="0" err="1" smtClean="0"/>
              <a:t>Korvín</a:t>
            </a:r>
            <a:r>
              <a:rPr lang="cs-CZ" dirty="0" smtClean="0"/>
              <a:t> – katolík)</a:t>
            </a:r>
          </a:p>
          <a:p>
            <a:r>
              <a:rPr lang="cs-CZ" b="1" dirty="0" smtClean="0"/>
              <a:t>„husitský král“, „král dvojího lidu“, „kacířský král“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0544" y="188640"/>
            <a:ext cx="2343878" cy="31689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6858016" y="3214686"/>
            <a:ext cx="2285984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http://upload.wikimedia.org/wikipedia/commons/a/a0/Georg_of_Podebrady.jpg</a:t>
            </a:r>
            <a:endParaRPr lang="cs-CZ" sz="400" dirty="0"/>
          </a:p>
        </p:txBody>
      </p:sp>
      <p:pic>
        <p:nvPicPr>
          <p:cNvPr id="17410" name="Picture 2" descr="http://upload.wikimedia.org/wikipedia/commons/3/3b/George_of_Pod%C4%9Bbrady_%28Kunstat%2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6578" y="3536181"/>
            <a:ext cx="2214546" cy="3321819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6715124" y="6642556"/>
            <a:ext cx="242887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>
                <a:hlinkClick r:id="rId4"/>
              </a:rPr>
              <a:t>http://upload.wikimedia.org/wikipedia/commons/3/3b/George_of_Pod%C4%9Bbrady_%28Kunstat%29.JPG</a:t>
            </a:r>
            <a:r>
              <a:rPr lang="cs-CZ" sz="400" dirty="0" smtClean="0"/>
              <a:t>, CC BY-SA, autor: Lasy</a:t>
            </a:r>
            <a:endParaRPr lang="cs-CZ" sz="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Politika Jiřího z Poděbrad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</a:t>
            </a:r>
            <a:r>
              <a:rPr lang="cs-CZ" dirty="0" smtClean="0"/>
              <a:t>apež </a:t>
            </a:r>
            <a:r>
              <a:rPr lang="cs-CZ" dirty="0" smtClean="0"/>
              <a:t>chtěl pronásledovat </a:t>
            </a:r>
            <a:r>
              <a:rPr lang="cs-CZ" dirty="0" smtClean="0"/>
              <a:t>kacíře, </a:t>
            </a:r>
            <a:r>
              <a:rPr lang="cs-CZ" b="1" dirty="0" smtClean="0"/>
              <a:t>Basilejská kompaktáta</a:t>
            </a:r>
            <a:r>
              <a:rPr lang="cs-CZ" dirty="0" smtClean="0"/>
              <a:t> prohlásil za </a:t>
            </a:r>
            <a:r>
              <a:rPr lang="cs-CZ" b="1" dirty="0" smtClean="0"/>
              <a:t>zrušená</a:t>
            </a:r>
          </a:p>
          <a:p>
            <a:r>
              <a:rPr lang="cs-CZ" dirty="0" smtClean="0"/>
              <a:t>p</a:t>
            </a:r>
            <a:r>
              <a:rPr lang="cs-CZ" dirty="0" smtClean="0"/>
              <a:t>apež chtěl, </a:t>
            </a:r>
            <a:r>
              <a:rPr lang="cs-CZ" dirty="0" smtClean="0"/>
              <a:t>aby byl </a:t>
            </a:r>
            <a:r>
              <a:rPr lang="cs-CZ" dirty="0" smtClean="0"/>
              <a:t>Jiří </a:t>
            </a:r>
            <a:r>
              <a:rPr lang="cs-CZ" dirty="0" smtClean="0"/>
              <a:t>katolík, ale neuspěl</a:t>
            </a:r>
          </a:p>
          <a:p>
            <a:r>
              <a:rPr lang="cs-CZ" b="1" dirty="0" smtClean="0"/>
              <a:t>m</a:t>
            </a:r>
            <a:r>
              <a:rPr lang="cs-CZ" b="1" dirty="0" smtClean="0"/>
              <a:t>írové </a:t>
            </a:r>
            <a:r>
              <a:rPr lang="cs-CZ" b="1" dirty="0" smtClean="0"/>
              <a:t>poselstvo do Evropy</a:t>
            </a:r>
            <a:r>
              <a:rPr lang="cs-CZ" dirty="0" smtClean="0"/>
              <a:t> – snaha vymanit Čechy z izolace - (z Čech až na konec světa) – </a:t>
            </a:r>
            <a:r>
              <a:rPr lang="cs-CZ" dirty="0" smtClean="0"/>
              <a:t>v </a:t>
            </a:r>
            <a:r>
              <a:rPr lang="cs-CZ" dirty="0" smtClean="0"/>
              <a:t>čele švagr Lev z </a:t>
            </a:r>
            <a:r>
              <a:rPr lang="cs-CZ" dirty="0" err="1" smtClean="0"/>
              <a:t>Rožmitálu</a:t>
            </a:r>
            <a:r>
              <a:rPr lang="cs-CZ" dirty="0" smtClean="0"/>
              <a:t>, myšlenka </a:t>
            </a:r>
            <a:r>
              <a:rPr lang="cs-CZ" b="1" dirty="0" smtClean="0"/>
              <a:t>sjednocení Evropy proti Turkům</a:t>
            </a:r>
            <a:r>
              <a:rPr lang="cs-CZ" dirty="0" smtClean="0"/>
              <a:t>, rovnoprávnost států, evropský mír ale omezoval vliv papeže, císaře, nepochopen ostatními vladaři</a:t>
            </a:r>
          </a:p>
          <a:p>
            <a:r>
              <a:rPr lang="cs-CZ" dirty="0" smtClean="0"/>
              <a:t>p</a:t>
            </a:r>
            <a:r>
              <a:rPr lang="cs-CZ" dirty="0" smtClean="0"/>
              <a:t>apež </a:t>
            </a:r>
            <a:r>
              <a:rPr lang="cs-CZ" dirty="0" smtClean="0"/>
              <a:t>sesadil Jiřího z českého trůnu a vyhlásil </a:t>
            </a:r>
            <a:r>
              <a:rPr lang="cs-CZ" b="1" dirty="0" smtClean="0"/>
              <a:t>proti </a:t>
            </a:r>
            <a:r>
              <a:rPr lang="cs-CZ" b="1" dirty="0" smtClean="0"/>
              <a:t>Čechám </a:t>
            </a:r>
            <a:r>
              <a:rPr lang="cs-CZ" b="1" dirty="0" smtClean="0"/>
              <a:t>křížovou výpravu vedenou Matyášem </a:t>
            </a:r>
            <a:r>
              <a:rPr lang="cs-CZ" b="1" dirty="0" err="1" smtClean="0"/>
              <a:t>Korvínem</a:t>
            </a:r>
            <a:endParaRPr lang="cs-CZ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357166"/>
            <a:ext cx="6912768" cy="1152128"/>
          </a:xfrm>
        </p:spPr>
        <p:txBody>
          <a:bodyPr>
            <a:normAutofit/>
          </a:bodyPr>
          <a:lstStyle/>
          <a:p>
            <a:r>
              <a:rPr lang="cs-CZ" b="1" dirty="0" smtClean="0"/>
              <a:t>Boje s Matyášem </a:t>
            </a:r>
            <a:r>
              <a:rPr lang="cs-CZ" b="1" dirty="0" err="1" smtClean="0"/>
              <a:t>Korvínem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428736"/>
            <a:ext cx="6143668" cy="521497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Matyáš se pokusil získat českou korunu, obsadil Moravu, Slezsko a obě Lužice a nechal se </a:t>
            </a:r>
            <a:r>
              <a:rPr lang="cs-CZ" b="1" dirty="0" smtClean="0"/>
              <a:t>zvolit </a:t>
            </a:r>
            <a:r>
              <a:rPr lang="cs-CZ" b="1" dirty="0" smtClean="0"/>
              <a:t>českým králem v Olomouci</a:t>
            </a:r>
          </a:p>
          <a:p>
            <a:r>
              <a:rPr lang="cs-CZ" b="1" dirty="0" smtClean="0"/>
              <a:t>1469 – bitva u Vilémova</a:t>
            </a:r>
            <a:r>
              <a:rPr lang="cs-CZ" dirty="0" smtClean="0"/>
              <a:t> (blízko HB), </a:t>
            </a:r>
            <a:r>
              <a:rPr lang="cs-CZ" b="1" dirty="0" smtClean="0"/>
              <a:t>porážka </a:t>
            </a:r>
            <a:r>
              <a:rPr lang="cs-CZ" b="1" dirty="0" err="1" smtClean="0"/>
              <a:t>Korvína</a:t>
            </a:r>
            <a:r>
              <a:rPr lang="cs-CZ" b="1" dirty="0" smtClean="0"/>
              <a:t>,</a:t>
            </a:r>
            <a:r>
              <a:rPr lang="cs-CZ" dirty="0" smtClean="0"/>
              <a:t> dokonce zajat a propuštěn pod slibem míru </a:t>
            </a:r>
          </a:p>
          <a:p>
            <a:r>
              <a:rPr lang="cs-CZ" dirty="0" smtClean="0"/>
              <a:t>a</a:t>
            </a:r>
            <a:r>
              <a:rPr lang="cs-CZ" dirty="0" smtClean="0"/>
              <a:t>le </a:t>
            </a:r>
            <a:r>
              <a:rPr lang="cs-CZ" dirty="0" smtClean="0"/>
              <a:t>opět boje a vše nakonec rozhodlo nečekané </a:t>
            </a:r>
            <a:r>
              <a:rPr lang="cs-CZ" b="1" dirty="0" smtClean="0"/>
              <a:t>úmrtí Jiřího z Poděbrad</a:t>
            </a:r>
            <a:endParaRPr lang="cs-CZ" b="1" dirty="0"/>
          </a:p>
        </p:txBody>
      </p:sp>
      <p:pic>
        <p:nvPicPr>
          <p:cNvPr id="15362" name="Picture 2" descr="Soubor:Nte-kir-matya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64" y="1643050"/>
            <a:ext cx="2357454" cy="402312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500826" y="5429264"/>
            <a:ext cx="2357438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>
                <a:hlinkClick r:id="rId3"/>
              </a:rPr>
              <a:t>http://upload.wikimedia.org/wikipedia/commons/thumb/0/0d/Nte-kir-matyas.jpg/351px-Nte-kir-matyas.jpg</a:t>
            </a:r>
            <a:r>
              <a:rPr lang="cs-CZ" sz="400" dirty="0" smtClean="0"/>
              <a:t>, CC BY-SA, autor: </a:t>
            </a:r>
            <a:r>
              <a:rPr lang="cs-CZ" sz="400" dirty="0" err="1" smtClean="0"/>
              <a:t>Váradi</a:t>
            </a:r>
            <a:r>
              <a:rPr lang="cs-CZ" sz="400" dirty="0" smtClean="0"/>
              <a:t> </a:t>
            </a:r>
            <a:r>
              <a:rPr lang="cs-CZ" sz="400" dirty="0" err="1" smtClean="0"/>
              <a:t>Zsolt</a:t>
            </a:r>
            <a:endParaRPr lang="cs-CZ" sz="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764704"/>
            <a:ext cx="7729224" cy="55400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39552" y="260648"/>
            <a:ext cx="31346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Bitva u Vilémova – Mikoláš Aleš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85786" y="6143644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http://upload.wikimedia.org/wikipedia/commons/e/e3/Setk%C3%A1n%C3%AD_Ji%C5%99%C3%ADho_z_Pod%C4%9Bbrad_s_Maty%C3%A1%C5%A1em_Korv%C3%ADnem.jpg</a:t>
            </a:r>
            <a:endParaRPr lang="cs-CZ" sz="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635080" cy="1143000"/>
          </a:xfrm>
        </p:spPr>
        <p:txBody>
          <a:bodyPr/>
          <a:lstStyle/>
          <a:p>
            <a:r>
              <a:rPr lang="cs-CZ" b="1" dirty="0" smtClean="0"/>
              <a:t>Nástup </a:t>
            </a:r>
            <a:r>
              <a:rPr lang="cs-CZ" b="1" dirty="0" err="1" smtClean="0"/>
              <a:t>Jagellonců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00808"/>
            <a:ext cx="7178570" cy="474198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</a:t>
            </a:r>
            <a:r>
              <a:rPr lang="cs-CZ" dirty="0" smtClean="0"/>
              <a:t>ohoda </a:t>
            </a:r>
            <a:r>
              <a:rPr lang="cs-CZ" dirty="0" smtClean="0"/>
              <a:t>Jiřího z Poděbrad s polským </a:t>
            </a:r>
          </a:p>
          <a:p>
            <a:pPr>
              <a:buNone/>
            </a:pPr>
            <a:r>
              <a:rPr lang="cs-CZ" dirty="0" smtClean="0"/>
              <a:t>     králem o nástupnictví </a:t>
            </a:r>
            <a:r>
              <a:rPr lang="cs-CZ" dirty="0" err="1" smtClean="0"/>
              <a:t>Jagellonců</a:t>
            </a:r>
            <a:endParaRPr lang="cs-CZ" dirty="0" smtClean="0"/>
          </a:p>
          <a:p>
            <a:r>
              <a:rPr lang="cs-CZ" dirty="0" smtClean="0"/>
              <a:t>z</a:t>
            </a:r>
            <a:r>
              <a:rPr lang="cs-CZ" dirty="0" smtClean="0"/>
              <a:t>počátku </a:t>
            </a:r>
            <a:r>
              <a:rPr lang="cs-CZ" b="1" dirty="0" smtClean="0"/>
              <a:t>dvojvládí</a:t>
            </a:r>
            <a:r>
              <a:rPr lang="cs-CZ" dirty="0" smtClean="0"/>
              <a:t> s dohodou o </a:t>
            </a:r>
            <a:r>
              <a:rPr lang="cs-CZ" dirty="0" smtClean="0"/>
              <a:t>nástupnictví - </a:t>
            </a:r>
            <a:r>
              <a:rPr lang="cs-CZ" b="1" dirty="0" smtClean="0"/>
              <a:t>Vladislav</a:t>
            </a:r>
            <a:r>
              <a:rPr lang="cs-CZ" dirty="0" smtClean="0"/>
              <a:t> vládl v Čechách a </a:t>
            </a:r>
            <a:r>
              <a:rPr lang="cs-CZ" b="1" dirty="0" smtClean="0"/>
              <a:t>Matyáš </a:t>
            </a:r>
            <a:r>
              <a:rPr lang="cs-CZ" b="1" dirty="0" err="1" smtClean="0"/>
              <a:t>Korvín</a:t>
            </a:r>
            <a:r>
              <a:rPr lang="cs-CZ" dirty="0" smtClean="0"/>
              <a:t> na Moravě, Slezsku a Lužici (Olomoucká dohoda)</a:t>
            </a:r>
          </a:p>
          <a:p>
            <a:r>
              <a:rPr lang="cs-CZ" dirty="0" smtClean="0"/>
              <a:t>Vladislav </a:t>
            </a:r>
            <a:r>
              <a:rPr lang="cs-CZ" dirty="0" smtClean="0"/>
              <a:t>byl katolík</a:t>
            </a:r>
            <a:r>
              <a:rPr lang="cs-CZ" dirty="0" smtClean="0"/>
              <a:t>, nerozhodný, </a:t>
            </a:r>
            <a:r>
              <a:rPr lang="cs-CZ" dirty="0" smtClean="0"/>
              <a:t>„</a:t>
            </a:r>
            <a:r>
              <a:rPr lang="cs-CZ" b="1" dirty="0" err="1" smtClean="0"/>
              <a:t>rex</a:t>
            </a:r>
            <a:r>
              <a:rPr lang="cs-CZ" b="1" dirty="0" smtClean="0"/>
              <a:t> </a:t>
            </a:r>
            <a:r>
              <a:rPr lang="cs-CZ" b="1" dirty="0" smtClean="0"/>
              <a:t>bene“ </a:t>
            </a:r>
            <a:r>
              <a:rPr lang="cs-CZ" b="1" dirty="0" smtClean="0"/>
              <a:t>(král dobře</a:t>
            </a:r>
            <a:r>
              <a:rPr lang="cs-CZ" b="1" dirty="0" smtClean="0"/>
              <a:t>)</a:t>
            </a:r>
          </a:p>
          <a:p>
            <a:r>
              <a:rPr lang="cs-CZ" dirty="0" smtClean="0"/>
              <a:t>p</a:t>
            </a:r>
            <a:r>
              <a:rPr lang="cs-CZ" dirty="0" smtClean="0"/>
              <a:t>o </a:t>
            </a:r>
            <a:r>
              <a:rPr lang="cs-CZ" dirty="0" smtClean="0"/>
              <a:t>smrti Korvína vládl Vladislav (1490)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768" y="1500174"/>
            <a:ext cx="1832846" cy="35490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7143768" y="4857760"/>
            <a:ext cx="178593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http://upload.wikimedia.org/wikipedia/commons/6/6c/Vladislaus_II_of_Bohemia_and_Hungary.jpg</a:t>
            </a:r>
            <a:endParaRPr lang="cs-CZ" sz="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Vladislav Jagellonský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</a:t>
            </a:r>
            <a:r>
              <a:rPr lang="cs-CZ" dirty="0" smtClean="0"/>
              <a:t>o </a:t>
            </a:r>
            <a:r>
              <a:rPr lang="cs-CZ" dirty="0" smtClean="0"/>
              <a:t>smrti Korvína vznikla česko-uherská unie</a:t>
            </a:r>
          </a:p>
          <a:p>
            <a:r>
              <a:rPr lang="cs-CZ" dirty="0" smtClean="0"/>
              <a:t>h</a:t>
            </a:r>
            <a:r>
              <a:rPr lang="cs-CZ" dirty="0" smtClean="0"/>
              <a:t>lavním </a:t>
            </a:r>
            <a:r>
              <a:rPr lang="cs-CZ" dirty="0" smtClean="0"/>
              <a:t>městem </a:t>
            </a:r>
            <a:r>
              <a:rPr lang="cs-CZ" b="1" dirty="0" smtClean="0"/>
              <a:t>Budín (Uhry)</a:t>
            </a:r>
          </a:p>
          <a:p>
            <a:r>
              <a:rPr lang="cs-CZ" dirty="0" smtClean="0"/>
              <a:t>p</a:t>
            </a:r>
            <a:r>
              <a:rPr lang="cs-CZ" dirty="0" smtClean="0"/>
              <a:t>odpora </a:t>
            </a:r>
            <a:r>
              <a:rPr lang="cs-CZ" dirty="0" smtClean="0"/>
              <a:t>katolíků, spory mezi katolíky a husity končí mírem v Kutné </a:t>
            </a:r>
            <a:r>
              <a:rPr lang="cs-CZ" dirty="0" smtClean="0"/>
              <a:t>Hoře </a:t>
            </a:r>
            <a:r>
              <a:rPr lang="cs-CZ" dirty="0" smtClean="0"/>
              <a:t>– uznána </a:t>
            </a:r>
            <a:r>
              <a:rPr lang="cs-CZ" b="1" dirty="0" smtClean="0"/>
              <a:t>kompaktáta za zemský zákon – náboženská snášenlivost</a:t>
            </a:r>
          </a:p>
          <a:p>
            <a:r>
              <a:rPr lang="cs-CZ" b="1" dirty="0" smtClean="0"/>
              <a:t>s</a:t>
            </a:r>
            <a:r>
              <a:rPr lang="cs-CZ" b="1" dirty="0" smtClean="0"/>
              <a:t>oupeření </a:t>
            </a:r>
            <a:r>
              <a:rPr lang="cs-CZ" b="1" dirty="0" smtClean="0"/>
              <a:t>mezi městy a šlechtou </a:t>
            </a:r>
            <a:r>
              <a:rPr lang="cs-CZ" dirty="0" smtClean="0"/>
              <a:t>o politické a hospodářské výhody – šlechta začala podnikat, ale města měla privilegia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Města proti šlechtě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571612"/>
            <a:ext cx="5900750" cy="4525963"/>
          </a:xfrm>
        </p:spPr>
        <p:txBody>
          <a:bodyPr>
            <a:normAutofit fontScale="92500"/>
          </a:bodyPr>
          <a:lstStyle/>
          <a:p>
            <a:r>
              <a:rPr lang="cs-CZ" b="1" dirty="0" smtClean="0"/>
              <a:t>1500 – Vladislavské zřízení zemské </a:t>
            </a:r>
            <a:r>
              <a:rPr lang="cs-CZ" dirty="0" smtClean="0"/>
              <a:t>– posílení šlechty na úkor měst, města se nesměla účastnit zemského sněmu, protest měst</a:t>
            </a:r>
          </a:p>
          <a:p>
            <a:r>
              <a:rPr lang="cs-CZ" b="1" dirty="0" smtClean="0"/>
              <a:t>1517 – tzv. Svatováclavská smlouva </a:t>
            </a:r>
            <a:r>
              <a:rPr lang="cs-CZ" dirty="0" smtClean="0"/>
              <a:t>– vyrovnání mezi šlechtou a městy – šlechta může nadále podnikat a města získala zpět svá práva na sněmu</a:t>
            </a:r>
          </a:p>
          <a:p>
            <a:endParaRPr lang="cs-CZ" dirty="0"/>
          </a:p>
        </p:txBody>
      </p:sp>
      <p:pic>
        <p:nvPicPr>
          <p:cNvPr id="11266" name="Picture 2" descr="Soubor:Vladislav II-pe&amp;ccaron;e&amp;tcaron;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0760" y="2357430"/>
            <a:ext cx="3000364" cy="292243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6000760" y="5214950"/>
            <a:ext cx="300039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 smtClean="0"/>
              <a:t>http://upload.wikimedia.org/wikipedia/commons/thumb/4/40/Vladislav_II-pe%C4%8De%C5%A5.jpg/616px-Vladislav_II-pe%C4%8De%C5%A5.jpg</a:t>
            </a:r>
            <a:endParaRPr lang="cs-CZ" sz="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72330" y="1928802"/>
            <a:ext cx="19156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Pečeť Vladislava II.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Správa země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Zemský sněm </a:t>
            </a:r>
            <a:r>
              <a:rPr lang="cs-CZ" dirty="0" smtClean="0"/>
              <a:t>– povoloval panovníkovi daně, tvorba zákonů, povolování vojenských tažení za hranice – usnesení bez souhlasu krále, zápis do zemských desek</a:t>
            </a:r>
          </a:p>
          <a:p>
            <a:r>
              <a:rPr lang="cs-CZ" b="1" dirty="0" smtClean="0"/>
              <a:t>Stavovská monarchie</a:t>
            </a:r>
            <a:r>
              <a:rPr lang="cs-CZ" dirty="0" smtClean="0"/>
              <a:t> – moc panovníka omezena stavy (šlechta  a města)</a:t>
            </a:r>
          </a:p>
          <a:p>
            <a:r>
              <a:rPr lang="cs-CZ" b="1" dirty="0" smtClean="0"/>
              <a:t>Zemský soud </a:t>
            </a:r>
            <a:r>
              <a:rPr lang="cs-CZ" dirty="0" smtClean="0"/>
              <a:t>– nejvyšší soud, zasedal 4x za rok, zemský sudí (zástupce panovníka), zemský písař, nejvyšší komorník, nejvyšší kancléř, podkomoří (správa královských měst)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/>
          <a:lstStyle/>
          <a:p>
            <a:r>
              <a:rPr lang="cs-CZ" b="1" dirty="0" smtClean="0"/>
              <a:t>Nevolnictví a podnikání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214422"/>
            <a:ext cx="6615130" cy="54006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p</a:t>
            </a:r>
            <a:r>
              <a:rPr lang="cs-CZ" dirty="0" smtClean="0"/>
              <a:t>o </a:t>
            </a:r>
            <a:r>
              <a:rPr lang="cs-CZ" dirty="0" smtClean="0"/>
              <a:t>husitských válkách pokles </a:t>
            </a:r>
            <a:r>
              <a:rPr lang="cs-CZ" dirty="0" smtClean="0"/>
              <a:t>poddaných </a:t>
            </a:r>
            <a:r>
              <a:rPr lang="cs-CZ" dirty="0" smtClean="0"/>
              <a:t>– </a:t>
            </a:r>
            <a:r>
              <a:rPr lang="cs-CZ" b="1" dirty="0" smtClean="0"/>
              <a:t>změna poddanského vztahu</a:t>
            </a:r>
            <a:r>
              <a:rPr lang="cs-CZ" dirty="0" smtClean="0"/>
              <a:t> – připoutáni k půdě, zvýšení roboty</a:t>
            </a:r>
          </a:p>
          <a:p>
            <a:r>
              <a:rPr lang="cs-CZ" b="1" dirty="0" smtClean="0"/>
              <a:t>Dalibor z </a:t>
            </a:r>
            <a:r>
              <a:rPr lang="cs-CZ" b="1" dirty="0" err="1" smtClean="0"/>
              <a:t>Kozojed</a:t>
            </a:r>
            <a:endParaRPr lang="cs-CZ" b="1" dirty="0" smtClean="0"/>
          </a:p>
          <a:p>
            <a:r>
              <a:rPr lang="cs-CZ" b="1" dirty="0" smtClean="0"/>
              <a:t>š</a:t>
            </a:r>
            <a:r>
              <a:rPr lang="cs-CZ" b="1" dirty="0" smtClean="0"/>
              <a:t>lechta</a:t>
            </a:r>
            <a:r>
              <a:rPr lang="cs-CZ" dirty="0" smtClean="0"/>
              <a:t> </a:t>
            </a:r>
            <a:r>
              <a:rPr lang="cs-CZ" dirty="0" smtClean="0"/>
              <a:t>podnikala na velkostatcích – rozvoj </a:t>
            </a:r>
            <a:r>
              <a:rPr lang="cs-CZ" b="1" dirty="0" smtClean="0"/>
              <a:t>rybníkářství</a:t>
            </a:r>
            <a:r>
              <a:rPr lang="cs-CZ" dirty="0" smtClean="0"/>
              <a:t> (Jakub </a:t>
            </a:r>
            <a:r>
              <a:rPr lang="cs-CZ" dirty="0" err="1" smtClean="0"/>
              <a:t>Krčín</a:t>
            </a:r>
            <a:r>
              <a:rPr lang="cs-CZ" dirty="0" smtClean="0"/>
              <a:t> z </a:t>
            </a:r>
            <a:r>
              <a:rPr lang="cs-CZ" dirty="0" err="1" smtClean="0"/>
              <a:t>Jelčan</a:t>
            </a:r>
            <a:r>
              <a:rPr lang="cs-CZ" dirty="0" smtClean="0"/>
              <a:t> – jižní Čechy), </a:t>
            </a:r>
            <a:r>
              <a:rPr lang="cs-CZ" b="1" dirty="0" smtClean="0"/>
              <a:t>pivovarnictví</a:t>
            </a:r>
            <a:r>
              <a:rPr lang="cs-CZ" dirty="0" smtClean="0"/>
              <a:t>, </a:t>
            </a:r>
            <a:r>
              <a:rPr lang="cs-CZ" b="1" dirty="0" smtClean="0"/>
              <a:t>vinařství, sklárny, cihelny</a:t>
            </a:r>
          </a:p>
          <a:p>
            <a:r>
              <a:rPr lang="cs-CZ" dirty="0" smtClean="0"/>
              <a:t>m</a:t>
            </a:r>
            <a:r>
              <a:rPr lang="cs-CZ" dirty="0" smtClean="0"/>
              <a:t>ěsta </a:t>
            </a:r>
            <a:r>
              <a:rPr lang="cs-CZ" dirty="0" smtClean="0"/>
              <a:t>– </a:t>
            </a:r>
            <a:r>
              <a:rPr lang="cs-CZ" b="1" dirty="0" smtClean="0"/>
              <a:t>soukenictví</a:t>
            </a:r>
            <a:r>
              <a:rPr lang="cs-CZ" dirty="0" smtClean="0"/>
              <a:t> (Jihlava)</a:t>
            </a:r>
          </a:p>
          <a:p>
            <a:r>
              <a:rPr lang="cs-CZ" b="1" dirty="0" smtClean="0"/>
              <a:t>t</a:t>
            </a:r>
            <a:r>
              <a:rPr lang="cs-CZ" b="1" dirty="0" smtClean="0"/>
              <a:t>ěžba </a:t>
            </a:r>
            <a:r>
              <a:rPr lang="cs-CZ" b="1" dirty="0" smtClean="0"/>
              <a:t>stříbra v Jáchymově</a:t>
            </a:r>
            <a:r>
              <a:rPr lang="cs-CZ" dirty="0" smtClean="0"/>
              <a:t> (panství </a:t>
            </a:r>
            <a:r>
              <a:rPr lang="cs-CZ" dirty="0" err="1" smtClean="0"/>
              <a:t>Šliků</a:t>
            </a:r>
            <a:r>
              <a:rPr lang="cs-CZ" dirty="0" smtClean="0"/>
              <a:t>) – ražba nové mince - </a:t>
            </a:r>
            <a:r>
              <a:rPr lang="cs-CZ" b="1" dirty="0" smtClean="0"/>
              <a:t>tolar</a:t>
            </a:r>
            <a:endParaRPr lang="cs-CZ" b="1" dirty="0"/>
          </a:p>
        </p:txBody>
      </p:sp>
      <p:pic>
        <p:nvPicPr>
          <p:cNvPr id="9218" name="Picture 2" descr="http://upload.wikimedia.org/wikipedia/commons/9/98/Dalibor-ve-vez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9454" y="2428868"/>
            <a:ext cx="2057884" cy="285752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6858000" y="514351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http://upload.wikimedia.org/wikipedia/commons/9/98/Dalibor-ve-vezi.jpg</a:t>
            </a:r>
            <a:endParaRPr lang="cs-CZ" sz="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29454" y="2143116"/>
            <a:ext cx="196842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Dalibor z </a:t>
            </a:r>
            <a:r>
              <a:rPr lang="cs-CZ" sz="1400" dirty="0" err="1" smtClean="0"/>
              <a:t>Kozojed</a:t>
            </a:r>
            <a:r>
              <a:rPr lang="cs-CZ" sz="1400" dirty="0" smtClean="0"/>
              <a:t> ve věži</a:t>
            </a:r>
            <a:endParaRPr lang="cs-CZ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142852"/>
            <a:ext cx="6275040" cy="1143000"/>
          </a:xfrm>
        </p:spPr>
        <p:txBody>
          <a:bodyPr/>
          <a:lstStyle/>
          <a:p>
            <a:r>
              <a:rPr lang="cs-CZ" b="1" dirty="0" smtClean="0"/>
              <a:t>Ludvík Jagellonský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428736"/>
            <a:ext cx="6143668" cy="542926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„</a:t>
            </a:r>
            <a:r>
              <a:rPr lang="cs-CZ" b="1" dirty="0" smtClean="0"/>
              <a:t>Ludvík dítě</a:t>
            </a:r>
            <a:r>
              <a:rPr lang="cs-CZ" dirty="0" smtClean="0"/>
              <a:t>“ </a:t>
            </a:r>
            <a:r>
              <a:rPr lang="cs-CZ" dirty="0" smtClean="0"/>
              <a:t>- </a:t>
            </a:r>
            <a:r>
              <a:rPr lang="cs-CZ" dirty="0" smtClean="0"/>
              <a:t>slabý </a:t>
            </a:r>
            <a:r>
              <a:rPr lang="cs-CZ" dirty="0" smtClean="0"/>
              <a:t>panovník </a:t>
            </a:r>
            <a:endParaRPr lang="cs-CZ" dirty="0" smtClean="0"/>
          </a:p>
          <a:p>
            <a:r>
              <a:rPr lang="cs-CZ" dirty="0" smtClean="0"/>
              <a:t>pokles autority panovníka, sídlo v Uhrách</a:t>
            </a:r>
          </a:p>
          <a:p>
            <a:r>
              <a:rPr lang="cs-CZ" b="1" dirty="0" smtClean="0"/>
              <a:t>n</a:t>
            </a:r>
            <a:r>
              <a:rPr lang="cs-CZ" b="1" dirty="0" smtClean="0"/>
              <a:t>ebezpečí </a:t>
            </a:r>
            <a:r>
              <a:rPr lang="cs-CZ" b="1" dirty="0" smtClean="0"/>
              <a:t>Turků – vpád do Uher</a:t>
            </a:r>
          </a:p>
          <a:p>
            <a:r>
              <a:rPr lang="cs-CZ" b="1" dirty="0" smtClean="0"/>
              <a:t>1526 – bitva u Moháče</a:t>
            </a:r>
          </a:p>
          <a:p>
            <a:r>
              <a:rPr lang="cs-CZ" dirty="0" smtClean="0"/>
              <a:t>v</a:t>
            </a:r>
            <a:r>
              <a:rPr lang="cs-CZ" dirty="0" smtClean="0"/>
              <a:t>elká </a:t>
            </a:r>
            <a:r>
              <a:rPr lang="cs-CZ" dirty="0" smtClean="0"/>
              <a:t>turecká přesila, při útěku z bitvy zahynul Ludvík v močále</a:t>
            </a:r>
          </a:p>
          <a:p>
            <a:r>
              <a:rPr lang="cs-CZ" b="1" dirty="0" smtClean="0"/>
              <a:t>k</a:t>
            </a:r>
            <a:r>
              <a:rPr lang="cs-CZ" b="1" dirty="0" smtClean="0"/>
              <a:t>onec </a:t>
            </a:r>
            <a:r>
              <a:rPr lang="cs-CZ" b="1" dirty="0" smtClean="0"/>
              <a:t>Jagellonské dynastie</a:t>
            </a:r>
            <a:r>
              <a:rPr lang="cs-CZ" dirty="0" smtClean="0"/>
              <a:t> – uzavřeny smlouvy o nástupnictví s Habsburky </a:t>
            </a:r>
          </a:p>
          <a:p>
            <a:r>
              <a:rPr lang="cs-CZ" b="1" dirty="0" smtClean="0"/>
              <a:t>českým králem Ferdinand </a:t>
            </a:r>
            <a:r>
              <a:rPr lang="cs-CZ" b="1" dirty="0" smtClean="0"/>
              <a:t>Habsburský,</a:t>
            </a:r>
            <a:r>
              <a:rPr lang="cs-CZ" dirty="0" smtClean="0"/>
              <a:t> </a:t>
            </a:r>
            <a:r>
              <a:rPr lang="cs-CZ" dirty="0" smtClean="0"/>
              <a:t>manžel sestry Ludvíka Anny Jagellonské</a:t>
            </a:r>
            <a:endParaRPr lang="cs-CZ" dirty="0"/>
          </a:p>
        </p:txBody>
      </p:sp>
      <p:pic>
        <p:nvPicPr>
          <p:cNvPr id="8194" name="Picture 2" descr="Soubor:Louis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1571612"/>
            <a:ext cx="2381250" cy="33147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6429388" y="4786322"/>
            <a:ext cx="4572000" cy="1538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400" dirty="0" smtClean="0"/>
              <a:t>http://upload.wikimedia.org/wikipedia/commons/5/5d/Louis2.jpg</a:t>
            </a:r>
            <a:endParaRPr lang="cs-CZ" sz="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043114"/>
          </a:xfrm>
        </p:spPr>
        <p:txBody>
          <a:bodyPr/>
          <a:lstStyle/>
          <a:p>
            <a:r>
              <a:rPr lang="cs-CZ" sz="800" dirty="0" smtClean="0">
                <a:hlinkClick r:id="rId2"/>
              </a:rPr>
              <a:t>http://upload.wikimedia.org/wikipedia/commons/1/19/Anonym_Koenig_Albrecht_II.jpg</a:t>
            </a:r>
            <a:endParaRPr lang="cs-CZ" sz="800" dirty="0" smtClean="0"/>
          </a:p>
          <a:p>
            <a:r>
              <a:rPr lang="cs-CZ" sz="800" dirty="0" smtClean="0">
                <a:hlinkClick r:id="rId3"/>
              </a:rPr>
              <a:t>http://upload.wikimedia.org/wikipedia/commons/thumb/a/a2/Ladislas_the_Posthumous_001.jpg/421px-Ladislas_the_Posthumous_001.jpg</a:t>
            </a:r>
            <a:endParaRPr lang="cs-CZ" sz="800" dirty="0" smtClean="0"/>
          </a:p>
          <a:p>
            <a:r>
              <a:rPr lang="cs-CZ" sz="800" dirty="0" smtClean="0"/>
              <a:t>http://upload.wikimedia.org/wikipedia/commons/a/a0/Georg_of_Podebrady.jpg</a:t>
            </a:r>
          </a:p>
          <a:p>
            <a:r>
              <a:rPr lang="cs-CZ" sz="800" dirty="0" smtClean="0">
                <a:hlinkClick r:id="rId4"/>
              </a:rPr>
              <a:t>http://upload.wikimedia.org/wikipedia/commons/3/3b/George_of_Pod%C4%9Bbrady_%28Kunstat%29.JPG</a:t>
            </a:r>
            <a:r>
              <a:rPr lang="cs-CZ" sz="800" dirty="0" smtClean="0"/>
              <a:t>, CC BY-SA, autor: Lasy</a:t>
            </a:r>
          </a:p>
          <a:p>
            <a:r>
              <a:rPr lang="cs-CZ" sz="800" dirty="0" smtClean="0">
                <a:hlinkClick r:id="rId5"/>
              </a:rPr>
              <a:t>http://upload.wikimedia.org/wikipedia/commons/thumb/0/0d/Nte-kir-matyas.jpg/351px-Nte-kir-matyas.jpg</a:t>
            </a:r>
            <a:r>
              <a:rPr lang="cs-CZ" sz="800" dirty="0" smtClean="0"/>
              <a:t>, CC BY-SA, autor: </a:t>
            </a:r>
            <a:r>
              <a:rPr lang="cs-CZ" sz="800" dirty="0" err="1" smtClean="0"/>
              <a:t>Váradi</a:t>
            </a:r>
            <a:r>
              <a:rPr lang="cs-CZ" sz="800" dirty="0" smtClean="0"/>
              <a:t> </a:t>
            </a:r>
            <a:r>
              <a:rPr lang="cs-CZ" sz="800" dirty="0" err="1" smtClean="0"/>
              <a:t>Zsolt</a:t>
            </a:r>
            <a:endParaRPr lang="cs-CZ" sz="800" dirty="0" smtClean="0"/>
          </a:p>
          <a:p>
            <a:r>
              <a:rPr lang="cs-CZ" sz="800" dirty="0" smtClean="0">
                <a:hlinkClick r:id="rId6"/>
              </a:rPr>
              <a:t>http://upload.wikimedia.org/wikipedia/commons/e/e3/Setk%C3%A1n%C3%AD_Ji%C5%99%C3%ADho_z_Pod%C4%9Bbrad_s_Maty%C3%A1%C5%A1em_Korv%C3%ADnem.jpg</a:t>
            </a:r>
            <a:endParaRPr lang="cs-CZ" sz="800" dirty="0" smtClean="0"/>
          </a:p>
          <a:p>
            <a:r>
              <a:rPr lang="cs-CZ" sz="800" dirty="0" smtClean="0"/>
              <a:t>http://upload.wikimedia.org/wikipedia/commons/6/6c/Vladislaus_II_of_Bohemia_and_Hungary.jpg</a:t>
            </a:r>
          </a:p>
          <a:p>
            <a:r>
              <a:rPr lang="cs-CZ" sz="800" dirty="0" smtClean="0">
                <a:hlinkClick r:id="rId7"/>
              </a:rPr>
              <a:t>http://upload.wikimedia.org/wikipedia/commons/thumb/4/40/Vladislav_II-pe%C4%8De%C5%A5.jpg/616px-Vladislav_II-pe%C4%8De%C5%A5.jpg</a:t>
            </a:r>
            <a:endParaRPr lang="cs-CZ" sz="800" dirty="0" smtClean="0"/>
          </a:p>
          <a:p>
            <a:r>
              <a:rPr lang="cs-CZ" sz="800" dirty="0" smtClean="0"/>
              <a:t>http://upload.wikimedia.org/wikipedia/commons/9/98/Dalibor-ve-vezi.jpg</a:t>
            </a:r>
          </a:p>
          <a:p>
            <a:r>
              <a:rPr lang="cs-CZ" sz="800" dirty="0" smtClean="0"/>
              <a:t>http://upload.wikimedia.org/wikipedia/commons/5/5d/Louis2.jpg</a:t>
            </a:r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500430" y="3500438"/>
            <a:ext cx="206466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/>
              <a:t>ODKAZY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14308" y="4329116"/>
            <a:ext cx="842968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Video: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http://www.</a:t>
            </a:r>
            <a:r>
              <a:rPr lang="cs-CZ" dirty="0" err="1" smtClean="0"/>
              <a:t>ceskatelevize.cz</a:t>
            </a:r>
            <a:r>
              <a:rPr lang="cs-CZ" dirty="0" smtClean="0"/>
              <a:t>/</a:t>
            </a:r>
            <a:r>
              <a:rPr lang="cs-CZ" dirty="0" err="1" smtClean="0"/>
              <a:t>ivysilani</a:t>
            </a:r>
            <a:r>
              <a:rPr lang="cs-CZ" dirty="0" smtClean="0"/>
              <a:t>/10177109865-</a:t>
            </a:r>
            <a:r>
              <a:rPr lang="cs-CZ" dirty="0" err="1" smtClean="0"/>
              <a:t>dejiny</a:t>
            </a:r>
            <a:r>
              <a:rPr lang="cs-CZ" dirty="0" smtClean="0"/>
              <a:t>-</a:t>
            </a:r>
            <a:r>
              <a:rPr lang="cs-CZ" dirty="0" err="1" smtClean="0"/>
              <a:t>udatneho</a:t>
            </a:r>
            <a:r>
              <a:rPr lang="cs-CZ" dirty="0" smtClean="0"/>
              <a:t>-</a:t>
            </a:r>
            <a:r>
              <a:rPr lang="cs-CZ" dirty="0" err="1" smtClean="0"/>
              <a:t>ceskeho</a:t>
            </a:r>
            <a:r>
              <a:rPr lang="cs-CZ" dirty="0" smtClean="0"/>
              <a:t>-</a:t>
            </a:r>
            <a:r>
              <a:rPr lang="cs-CZ" dirty="0" err="1" smtClean="0"/>
              <a:t>naroda</a:t>
            </a:r>
            <a:r>
              <a:rPr lang="cs-CZ" dirty="0" smtClean="0"/>
              <a:t>/208552116230046-</a:t>
            </a:r>
            <a:r>
              <a:rPr lang="cs-CZ" dirty="0" err="1" smtClean="0"/>
              <a:t>jiri</a:t>
            </a:r>
            <a:r>
              <a:rPr lang="cs-CZ" dirty="0" smtClean="0"/>
              <a:t>-z-</a:t>
            </a:r>
            <a:r>
              <a:rPr lang="cs-CZ" dirty="0" err="1" smtClean="0"/>
              <a:t>podebrad</a:t>
            </a:r>
            <a:r>
              <a:rPr lang="cs-CZ" dirty="0" smtClean="0"/>
              <a:t>/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http://www.</a:t>
            </a:r>
            <a:r>
              <a:rPr lang="cs-CZ" dirty="0" err="1" smtClean="0"/>
              <a:t>ceskatelevize.cz</a:t>
            </a:r>
            <a:r>
              <a:rPr lang="cs-CZ" dirty="0" smtClean="0"/>
              <a:t>/</a:t>
            </a:r>
            <a:r>
              <a:rPr lang="cs-CZ" dirty="0" err="1" smtClean="0"/>
              <a:t>ivysilani</a:t>
            </a:r>
            <a:r>
              <a:rPr lang="cs-CZ" dirty="0" smtClean="0"/>
              <a:t>/10177109865-</a:t>
            </a:r>
            <a:r>
              <a:rPr lang="cs-CZ" dirty="0" err="1" smtClean="0"/>
              <a:t>dejiny</a:t>
            </a:r>
            <a:r>
              <a:rPr lang="cs-CZ" dirty="0" smtClean="0"/>
              <a:t>-</a:t>
            </a:r>
            <a:r>
              <a:rPr lang="cs-CZ" dirty="0" err="1" smtClean="0"/>
              <a:t>udatneho</a:t>
            </a:r>
            <a:r>
              <a:rPr lang="cs-CZ" dirty="0" smtClean="0"/>
              <a:t>-</a:t>
            </a:r>
            <a:r>
              <a:rPr lang="cs-CZ" dirty="0" err="1" smtClean="0"/>
              <a:t>ceskeho</a:t>
            </a:r>
            <a:r>
              <a:rPr lang="cs-CZ" dirty="0" smtClean="0"/>
              <a:t>-</a:t>
            </a:r>
            <a:r>
              <a:rPr lang="cs-CZ" dirty="0" err="1" smtClean="0"/>
              <a:t>naroda</a:t>
            </a:r>
            <a:r>
              <a:rPr lang="cs-CZ" dirty="0" smtClean="0"/>
              <a:t>/208552116230048-</a:t>
            </a:r>
            <a:r>
              <a:rPr lang="cs-CZ" dirty="0" err="1" smtClean="0"/>
              <a:t>jagellonci</a:t>
            </a:r>
            <a:r>
              <a:rPr lang="cs-CZ" dirty="0" smtClean="0"/>
              <a:t>-na-</a:t>
            </a:r>
            <a:r>
              <a:rPr lang="cs-CZ" dirty="0" err="1" smtClean="0"/>
              <a:t>ceskem</a:t>
            </a:r>
            <a:r>
              <a:rPr lang="cs-CZ" dirty="0" smtClean="0"/>
              <a:t>-</a:t>
            </a:r>
            <a:r>
              <a:rPr lang="cs-CZ" dirty="0" err="1" smtClean="0"/>
              <a:t>trune</a:t>
            </a:r>
            <a:r>
              <a:rPr lang="cs-CZ" dirty="0" smtClean="0"/>
              <a:t>/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version>
  <revision id="1.0.37047.0"/>
</version>
</file>

<file path=customXml/itemProps1.xml><?xml version="1.0" encoding="utf-8"?>
<ds:datastoreItem xmlns:ds="http://schemas.openxmlformats.org/officeDocument/2006/customXml" ds:itemID="{247DB57D-BC45-460D-9C7A-910F5CC2AB1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377</TotalTime>
  <Words>759</Words>
  <Application>Microsoft Office PowerPoint</Application>
  <PresentationFormat>Předvádění na obrazovce (4:3)</PresentationFormat>
  <Paragraphs>105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Albrecht Habsburský a  Ladislav Pohrobek</vt:lpstr>
      <vt:lpstr>Jiří z Poděbrad  (1458 – 1471)</vt:lpstr>
      <vt:lpstr>Politika Jiřího z Poděbrad</vt:lpstr>
      <vt:lpstr>Boje s Matyášem Korvínem</vt:lpstr>
      <vt:lpstr>Snímek 7</vt:lpstr>
      <vt:lpstr>Nástup Jagellonců </vt:lpstr>
      <vt:lpstr>Vladislav Jagellonský</vt:lpstr>
      <vt:lpstr>Města proti šlechtě</vt:lpstr>
      <vt:lpstr>Správa země</vt:lpstr>
      <vt:lpstr>Nevolnictví a podnikání</vt:lpstr>
      <vt:lpstr>Ludvík Jagellonský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Jiří z Poděbrad a Jagellonci</dc:title>
  <dc:creator>Soňa</dc:creator>
  <cp:lastModifiedBy>zrybacep</cp:lastModifiedBy>
  <cp:revision>64</cp:revision>
  <dcterms:created xsi:type="dcterms:W3CDTF">2012-03-13T17:16:47Z</dcterms:created>
  <dcterms:modified xsi:type="dcterms:W3CDTF">2013-11-14T16:17:48Z</dcterms:modified>
</cp:coreProperties>
</file>