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73" r:id="rId4"/>
    <p:sldId id="258" r:id="rId5"/>
    <p:sldId id="259" r:id="rId6"/>
    <p:sldId id="275" r:id="rId7"/>
    <p:sldId id="260" r:id="rId8"/>
    <p:sldId id="268" r:id="rId9"/>
    <p:sldId id="261" r:id="rId10"/>
    <p:sldId id="267" r:id="rId11"/>
    <p:sldId id="262" r:id="rId12"/>
    <p:sldId id="263" r:id="rId13"/>
    <p:sldId id="269" r:id="rId14"/>
    <p:sldId id="271" r:id="rId15"/>
    <p:sldId id="264" r:id="rId16"/>
    <p:sldId id="276" r:id="rId17"/>
    <p:sldId id="265" r:id="rId18"/>
    <p:sldId id="266" r:id="rId19"/>
    <p:sldId id="270" r:id="rId20"/>
    <p:sldId id="274" r:id="rId21"/>
  </p:sldIdLst>
  <p:sldSz cx="9144000" cy="6858000" type="screen4x3"/>
  <p:notesSz cx="6797675" cy="9926638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07893B-F1D5-4E8A-9D29-ACFD68A7C02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E9A1EE-90A1-4E80-AE5E-70960D10B2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EAF3A2-D6AF-4B40-B0DF-6206873E2DE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AC8CC9-5E07-4ECA-9513-3F497C8466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B80D5B-63AE-4EF3-9C67-C0D8AE1F14F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59CBCC-6609-47A9-B870-D77268338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c/Holy_Roman_Empire_1000_map_with_more_colours-fr.svg/488px-Holy_Roman_Empire_1000_map_with_more_colours-fr.svg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hyperlink" Target="http://commons.wikimedia.org/wiki/File:Crusader_states_map_(cs)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User_talk:Podzemnik" TargetMode="External"/><Relationship Id="rId5" Type="http://schemas.openxmlformats.org/officeDocument/2006/relationships/hyperlink" Target="http://commons.wikimedia.org/wiki/User:Podzemnik" TargetMode="External"/><Relationship Id="rId4" Type="http://schemas.openxmlformats.org/officeDocument/2006/relationships/hyperlink" Target="http://upload.wikimedia.org/wikipedia/commons/thumb/5/58/Crusader_states_map_(cs)-2.svg/514px-Crusader_states_map_(cs)-2.svg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thumb/5/5e/Saladin_green_dashinvaine.jpg/403px-Saladin_green_dashinvaine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4/40/Knights-templar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Podzemnik" TargetMode="External"/><Relationship Id="rId13" Type="http://schemas.openxmlformats.org/officeDocument/2006/relationships/hyperlink" Target="http://upload.wikimedia.org/wikipedia/commons/d/d0/RichardSaladin.jpg" TargetMode="External"/><Relationship Id="rId18" Type="http://schemas.openxmlformats.org/officeDocument/2006/relationships/hyperlink" Target="http://upload.wikimedia.org/wikipedia/commons/thumb/0/09/Templars_Burning.jpg/597px-Templars_Burning.jpg" TargetMode="External"/><Relationship Id="rId3" Type="http://schemas.openxmlformats.org/officeDocument/2006/relationships/hyperlink" Target="http://upload.wikimedia.org/wikipedia/commons/0/03/Hugo-v-cluny_heinrich-iv_mathilde-v-tuszien_cod-vat-lat-4922_1115ad.jpg" TargetMode="External"/><Relationship Id="rId7" Type="http://schemas.openxmlformats.org/officeDocument/2006/relationships/hyperlink" Target="http://upload.wikimedia.org/wikipedia/commons/thumb/5/58/Crusader_states_map_(cs)-2.svg/514px-Crusader_states_map_(cs)-2.svg.png" TargetMode="External"/><Relationship Id="rId12" Type="http://schemas.openxmlformats.org/officeDocument/2006/relationships/hyperlink" Target="http://upload.wikimedia.org/wikipedia/commons/9/91/Philippe_Auguste_et_Richard_Acre.jpg" TargetMode="External"/><Relationship Id="rId17" Type="http://schemas.openxmlformats.org/officeDocument/2006/relationships/hyperlink" Target="http://upload.wikimedia.org/wikipedia/commons/thumb/e/ed/Gustave_dore_crusades_the_childrens_crusade.jpg/477px-Gustave_dore_crusades_the_childrens_crusade.jpg" TargetMode="External"/><Relationship Id="rId2" Type="http://schemas.openxmlformats.org/officeDocument/2006/relationships/hyperlink" Target="http://upload.wikimedia.org/wikipedia/commons/thumb/7/7c/Holy_Roman_Empire_1000_map_with_more_colours-fr.svg/488px-Holy_Roman_Empire_1000_map_with_more_colours-fr.svg.png" TargetMode="External"/><Relationship Id="rId16" Type="http://schemas.openxmlformats.org/officeDocument/2006/relationships/hyperlink" Target="http://upload.wikimedia.org/wikipedia/commons/thumb/6/6a/PriseDeConstantinople1204PalmaLeJeune.JPG/706px-PriseDeConstantinople1204PalmaLeJeu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5/Westminster_Knight.jpg/390px-Westminster_Knight.jpg" TargetMode="External"/><Relationship Id="rId11" Type="http://schemas.openxmlformats.org/officeDocument/2006/relationships/hyperlink" Target="http://upload.wikimedia.org/wikipedia/commons/0/05/2nd_Crusade_council_at_Jerusalem.jpg" TargetMode="External"/><Relationship Id="rId5" Type="http://schemas.openxmlformats.org/officeDocument/2006/relationships/hyperlink" Target="http://upload.wikimedia.org/wikipedia/commons/4/44/Godefroi_of_Bouillon_leads_the_army.jpg" TargetMode="External"/><Relationship Id="rId15" Type="http://schemas.openxmlformats.org/officeDocument/2006/relationships/hyperlink" Target="http://upload.wikimedia.org/wikipedia/commons/thumb/6/66/Hattin.jpg/445px-Hattin.jpg" TargetMode="External"/><Relationship Id="rId10" Type="http://schemas.openxmlformats.org/officeDocument/2006/relationships/hyperlink" Target="http://commons.wikimedia.org/wiki/File:Crusader_states_map_(cs).jpg" TargetMode="External"/><Relationship Id="rId19" Type="http://schemas.openxmlformats.org/officeDocument/2006/relationships/hyperlink" Target="http://upload.wikimedia.org/wikipedia/commons/4/40/Knights-templar.jpg" TargetMode="External"/><Relationship Id="rId4" Type="http://schemas.openxmlformats.org/officeDocument/2006/relationships/hyperlink" Target="http://upload.wikimedia.org/wikipedia/commons/d/d5/CouncilofClermont.jpg" TargetMode="External"/><Relationship Id="rId9" Type="http://schemas.openxmlformats.org/officeDocument/2006/relationships/hyperlink" Target="http://commons.wikimedia.org/wiki/User_talk:Podzemnik" TargetMode="External"/><Relationship Id="rId14" Type="http://schemas.openxmlformats.org/officeDocument/2006/relationships/hyperlink" Target="http://upload.wikimedia.org/wikipedia/commons/thumb/5/5e/Saladin_green_dashinvaine.jpg/403px-Saladin_green_dashinvai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VY_32_INOVACE_258.DEJ.01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Svatá říše římská a křížové výpravy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258.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Svatá říše římská a křížové výpravy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4,26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3.9.2013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Svatá říše římská, investitura, kruciáta, rytíř, papež, rytířské řády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nejprve zaměřena na oblast Svaté říše římské a poté na </a:t>
            </a:r>
            <a:r>
              <a:rPr lang="cs-CZ" dirty="0" smtClean="0"/>
              <a:t>křížové </a:t>
            </a:r>
            <a:r>
              <a:rPr lang="cs-CZ" dirty="0" smtClean="0"/>
              <a:t>výpravy od jejich vyhlášení po jejich zánik.  Žák by měl umět po skončení prezentace stručně pohovořit o těchto obdobích, nejdůležitějších bitvách a jejich následcích, významných osobnostech </a:t>
            </a:r>
            <a:r>
              <a:rPr lang="cs-CZ" baseline="0" dirty="0" smtClean="0"/>
              <a:t>a </a:t>
            </a:r>
            <a:r>
              <a:rPr lang="cs-CZ" baseline="0" dirty="0" smtClean="0"/>
              <a:t>vysvětlit používané pojmy. Prezentace je doplněna obrazovým materiálem, který by měl žák rozpoznat a umět</a:t>
            </a:r>
            <a:r>
              <a:rPr lang="cs-CZ" dirty="0" smtClean="0"/>
              <a:t> vysvětlit, co se na obrázcích nachází.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SVATÁ ŘÍŠE ŘÍMSKÁ (SŘŘ)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</a:t>
            </a:r>
            <a:r>
              <a:rPr lang="cs-CZ" dirty="0" smtClean="0"/>
              <a:t>a </a:t>
            </a:r>
            <a:r>
              <a:rPr lang="cs-CZ" dirty="0" smtClean="0"/>
              <a:t>území dnešního Německa (Franské říše)</a:t>
            </a:r>
          </a:p>
          <a:p>
            <a:r>
              <a:rPr lang="cs-CZ" dirty="0" smtClean="0"/>
              <a:t>f</a:t>
            </a:r>
            <a:r>
              <a:rPr lang="cs-CZ" dirty="0" smtClean="0"/>
              <a:t>ormálně </a:t>
            </a:r>
            <a:r>
              <a:rPr lang="cs-CZ" dirty="0" smtClean="0"/>
              <a:t>v čele </a:t>
            </a:r>
            <a:r>
              <a:rPr lang="cs-CZ" b="1" dirty="0" smtClean="0"/>
              <a:t>římský král a později císař </a:t>
            </a:r>
            <a:r>
              <a:rPr lang="cs-CZ" dirty="0" smtClean="0"/>
              <a:t>(korunovace v Římě)</a:t>
            </a:r>
          </a:p>
          <a:p>
            <a:r>
              <a:rPr lang="cs-CZ" dirty="0" smtClean="0"/>
              <a:t>v</a:t>
            </a:r>
            <a:r>
              <a:rPr lang="cs-CZ" dirty="0" smtClean="0"/>
              <a:t>olba </a:t>
            </a:r>
            <a:r>
              <a:rPr lang="cs-CZ" dirty="0" smtClean="0"/>
              <a:t>římského krále – 7 </a:t>
            </a:r>
            <a:r>
              <a:rPr lang="cs-CZ" b="1" dirty="0" smtClean="0"/>
              <a:t>kurfiřtů</a:t>
            </a:r>
            <a:r>
              <a:rPr lang="cs-CZ" dirty="0" smtClean="0"/>
              <a:t> (i český král)</a:t>
            </a:r>
          </a:p>
          <a:p>
            <a:r>
              <a:rPr lang="cs-CZ" dirty="0" smtClean="0"/>
              <a:t>b</a:t>
            </a:r>
            <a:r>
              <a:rPr lang="cs-CZ" dirty="0" smtClean="0"/>
              <a:t>oje </a:t>
            </a:r>
            <a:r>
              <a:rPr lang="cs-CZ" dirty="0" smtClean="0"/>
              <a:t>o </a:t>
            </a:r>
            <a:r>
              <a:rPr lang="cs-CZ" b="1" dirty="0" smtClean="0"/>
              <a:t>investituru</a:t>
            </a:r>
            <a:r>
              <a:rPr lang="cs-CZ" dirty="0" smtClean="0"/>
              <a:t> = volba biskupů, mezi papežem a císařem SŘŘ</a:t>
            </a:r>
          </a:p>
          <a:p>
            <a:endParaRPr lang="cs-CZ" dirty="0"/>
          </a:p>
        </p:txBody>
      </p:sp>
      <p:pic>
        <p:nvPicPr>
          <p:cNvPr id="19458" name="Picture 2" descr="File:Holy Roman Empire 1000 map with more colours-fr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285860"/>
            <a:ext cx="3841193" cy="471490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072066" y="5715016"/>
            <a:ext cx="385765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http://upload.wikimedia.org/wikipedia/commons/thumb/7/7c/Holy_Roman_Empire_1000_map_with_more_colours-fr.svg/488px-Holy_Roman_Empire_1000_map_with_more_colours-fr.svg.png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Sémhur</a:t>
            </a:r>
            <a:endParaRPr lang="cs-CZ" sz="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BOJ O INVESTITURU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por </a:t>
            </a:r>
            <a:r>
              <a:rPr lang="cs-CZ" dirty="0" smtClean="0"/>
              <a:t>mezi </a:t>
            </a:r>
            <a:r>
              <a:rPr lang="cs-CZ" b="1" dirty="0" smtClean="0"/>
              <a:t>papežem Řehořem VII. a císařem Jindřichem IV.</a:t>
            </a:r>
          </a:p>
          <a:p>
            <a:r>
              <a:rPr lang="cs-CZ" dirty="0" smtClean="0"/>
              <a:t>c</a:t>
            </a:r>
            <a:r>
              <a:rPr lang="cs-CZ" dirty="0" smtClean="0"/>
              <a:t>ísař </a:t>
            </a:r>
            <a:r>
              <a:rPr lang="cs-CZ" dirty="0" smtClean="0"/>
              <a:t>se pokusil sesadit papeže – </a:t>
            </a:r>
            <a:r>
              <a:rPr lang="cs-CZ" b="1" dirty="0" smtClean="0"/>
              <a:t>exkomunikován</a:t>
            </a:r>
            <a:r>
              <a:rPr lang="cs-CZ" dirty="0" smtClean="0"/>
              <a:t> – musel prosit o </a:t>
            </a:r>
            <a:r>
              <a:rPr lang="cs-CZ" dirty="0" smtClean="0"/>
              <a:t>milost</a:t>
            </a:r>
            <a:endParaRPr lang="cs-CZ" dirty="0" smtClean="0"/>
          </a:p>
          <a:p>
            <a:r>
              <a:rPr lang="cs-CZ" b="1" dirty="0" smtClean="0"/>
              <a:t>1077</a:t>
            </a:r>
            <a:r>
              <a:rPr lang="cs-CZ" dirty="0" smtClean="0"/>
              <a:t> – prosil jako kajícník v Canosse – vynutil si odpuštění</a:t>
            </a:r>
          </a:p>
          <a:p>
            <a:r>
              <a:rPr lang="cs-CZ" dirty="0" smtClean="0"/>
              <a:t>s</a:t>
            </a:r>
            <a:r>
              <a:rPr lang="cs-CZ" dirty="0" smtClean="0"/>
              <a:t>por </a:t>
            </a:r>
            <a:r>
              <a:rPr lang="cs-CZ" dirty="0" smtClean="0"/>
              <a:t>se za jejich životů nevyřešil</a:t>
            </a:r>
          </a:p>
          <a:p>
            <a:r>
              <a:rPr lang="cs-CZ" b="1" dirty="0" smtClean="0"/>
              <a:t>1122 – Konkordát wormský </a:t>
            </a:r>
            <a:r>
              <a:rPr lang="cs-CZ" dirty="0" smtClean="0"/>
              <a:t>(konkordát </a:t>
            </a:r>
            <a:r>
              <a:rPr lang="cs-CZ" dirty="0" smtClean="0"/>
              <a:t>= smlouva </a:t>
            </a:r>
            <a:r>
              <a:rPr lang="cs-CZ" dirty="0" smtClean="0"/>
              <a:t>mezi církví a státem), nakonec kompromis - císař uděluje v léno majetek církvi a papež vysvěcuje biskupa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Hugo-v-cluny heinrich-iv mathilde-v-tuszien cod-vat-lat-4922 1115a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000108"/>
            <a:ext cx="4688381" cy="564360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7158" y="642939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http://upload.wikimedia.org/wikipedia/commons/0/03/Hugo-v-cluny_heinrich-iv_mathilde-v-tuszien_cod-vat-lat-4922_1115ad.jpg</a:t>
            </a:r>
            <a:endParaRPr lang="cs-CZ" sz="400" dirty="0"/>
          </a:p>
        </p:txBody>
      </p:sp>
      <p:sp>
        <p:nvSpPr>
          <p:cNvPr id="6" name="Obdélník 5"/>
          <p:cNvSpPr/>
          <p:nvPr/>
        </p:nvSpPr>
        <p:spPr>
          <a:xfrm>
            <a:off x="571472" y="1428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Jindřich IV. prosí </a:t>
            </a:r>
            <a:r>
              <a:rPr lang="cs-CZ" dirty="0" err="1" smtClean="0"/>
              <a:t>Matildu</a:t>
            </a:r>
            <a:r>
              <a:rPr lang="cs-CZ" dirty="0" smtClean="0"/>
              <a:t> Toskánskou a opata Huga </a:t>
            </a:r>
            <a:r>
              <a:rPr lang="cs-CZ" dirty="0" smtClean="0"/>
              <a:t>z </a:t>
            </a:r>
            <a:r>
              <a:rPr lang="cs-CZ" dirty="0" err="1" smtClean="0"/>
              <a:t>Cluny</a:t>
            </a:r>
            <a:r>
              <a:rPr lang="cs-CZ" dirty="0" smtClean="0"/>
              <a:t> o zprostředkování střetnutí s papežem Řehořem VII.</a:t>
            </a:r>
            <a:endParaRPr lang="cs-CZ" dirty="0"/>
          </a:p>
        </p:txBody>
      </p:sp>
      <p:pic>
        <p:nvPicPr>
          <p:cNvPr id="34820" name="Picture 4" descr="File:Urkunde Wormser Konkordat-b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500174"/>
            <a:ext cx="3800502" cy="407196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214942" y="5357826"/>
            <a:ext cx="257175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http://upload.wikimedia.org/wikipedia/commons/e/e6/Urkunde_Wormser_Konkordat-bg.png</a:t>
            </a:r>
            <a:endParaRPr lang="cs-CZ" sz="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8011" y="1142984"/>
            <a:ext cx="3845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Konkordát wormský (Vatikánský archiv)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KŘÍŽOVÉ VÝPRAVY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07288" cy="4943472"/>
          </a:xfrm>
        </p:spPr>
        <p:txBody>
          <a:bodyPr>
            <a:normAutofit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11. století </a:t>
            </a:r>
            <a:r>
              <a:rPr lang="cs-CZ" dirty="0" smtClean="0"/>
              <a:t>dobyli </a:t>
            </a:r>
            <a:r>
              <a:rPr lang="cs-CZ" b="1" dirty="0" err="1" smtClean="0"/>
              <a:t>Seldžukovci</a:t>
            </a:r>
            <a:r>
              <a:rPr lang="cs-CZ" dirty="0" smtClean="0"/>
              <a:t> (Turci) Sýrii, Palestinu (i Jeruzalém)</a:t>
            </a:r>
          </a:p>
          <a:p>
            <a:r>
              <a:rPr lang="cs-CZ" b="1" dirty="0" smtClean="0"/>
              <a:t>nedovolili </a:t>
            </a:r>
            <a:r>
              <a:rPr lang="cs-CZ" b="1" dirty="0" smtClean="0"/>
              <a:t>poutníkům vstup do svatého města</a:t>
            </a:r>
            <a:r>
              <a:rPr lang="cs-CZ" dirty="0" smtClean="0"/>
              <a:t>,  zákaz obchodu (Arabové předtím povolovali)</a:t>
            </a:r>
          </a:p>
          <a:p>
            <a:r>
              <a:rPr lang="cs-CZ" dirty="0" smtClean="0"/>
              <a:t>obležena </a:t>
            </a:r>
            <a:r>
              <a:rPr lang="cs-CZ" dirty="0" smtClean="0"/>
              <a:t>i Byzanc – prosba císaře o pomoc </a:t>
            </a:r>
          </a:p>
          <a:p>
            <a:r>
              <a:rPr lang="cs-CZ" b="1" dirty="0" smtClean="0"/>
              <a:t>1095</a:t>
            </a:r>
            <a:r>
              <a:rPr lang="cs-CZ" dirty="0" smtClean="0"/>
              <a:t> – na sněmu v </a:t>
            </a:r>
            <a:r>
              <a:rPr lang="cs-CZ" dirty="0" err="1" smtClean="0"/>
              <a:t>Clermontu</a:t>
            </a:r>
            <a:r>
              <a:rPr lang="cs-CZ" dirty="0" smtClean="0"/>
              <a:t> (ve Francii) </a:t>
            </a:r>
            <a:r>
              <a:rPr lang="cs-CZ" dirty="0" smtClean="0"/>
              <a:t>vyhlásil </a:t>
            </a:r>
            <a:r>
              <a:rPr lang="cs-CZ" b="1" dirty="0" smtClean="0"/>
              <a:t>papež Urban II. křížovou výpravu</a:t>
            </a:r>
          </a:p>
          <a:p>
            <a:r>
              <a:rPr lang="cs-CZ" dirty="0" smtClean="0"/>
              <a:t>c</a:t>
            </a:r>
            <a:r>
              <a:rPr lang="cs-CZ" dirty="0" smtClean="0"/>
              <a:t>ílem </a:t>
            </a:r>
            <a:r>
              <a:rPr lang="cs-CZ" dirty="0" smtClean="0"/>
              <a:t>osvobodit zemi od </a:t>
            </a:r>
            <a:r>
              <a:rPr lang="cs-CZ" b="1" dirty="0" smtClean="0"/>
              <a:t>nevěřících</a:t>
            </a:r>
            <a:r>
              <a:rPr lang="cs-CZ" dirty="0" smtClean="0"/>
              <a:t> (muslimové)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928670"/>
            <a:ext cx="4501213" cy="5237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785926"/>
            <a:ext cx="3868263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85852" y="21429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Vyhlášení křížové výpravy Urbanem II.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3636" y="1357298"/>
            <a:ext cx="1347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Útok křižáků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720" y="614364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http://upload.wikimedia.org/wikipedia/commons/d/d5/CouncilofClermont.jpg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5000628" y="600076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http://upload.wikimedia.org/wikipedia/commons/4/44/Godefroi_of_Bouillon_leads_the_army.jpg</a:t>
            </a:r>
            <a:endParaRPr lang="cs-CZ" sz="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KRUCIÁTY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apež </a:t>
            </a:r>
            <a:r>
              <a:rPr lang="cs-CZ" dirty="0" smtClean="0"/>
              <a:t>slíbil odpuštění hříchů za účast, zisk nové půdy, zbaveni poddanství</a:t>
            </a:r>
          </a:p>
          <a:p>
            <a:r>
              <a:rPr lang="cs-CZ" dirty="0" smtClean="0"/>
              <a:t>k</a:t>
            </a:r>
            <a:r>
              <a:rPr lang="cs-CZ" dirty="0" smtClean="0"/>
              <a:t>ruciáty </a:t>
            </a:r>
            <a:r>
              <a:rPr lang="cs-CZ" dirty="0" smtClean="0"/>
              <a:t>= </a:t>
            </a:r>
            <a:r>
              <a:rPr lang="cs-CZ" b="1" dirty="0" smtClean="0"/>
              <a:t>křížové výpravy </a:t>
            </a:r>
            <a:r>
              <a:rPr lang="cs-CZ" dirty="0" smtClean="0"/>
              <a:t>= tažení evropských panovníků proti nevěřícím</a:t>
            </a:r>
          </a:p>
          <a:p>
            <a:r>
              <a:rPr lang="cs-CZ" dirty="0" smtClean="0"/>
              <a:t>v</a:t>
            </a:r>
            <a:r>
              <a:rPr lang="cs-CZ" dirty="0" smtClean="0"/>
              <a:t>yhlášeny </a:t>
            </a:r>
            <a:r>
              <a:rPr lang="cs-CZ" dirty="0" smtClean="0"/>
              <a:t>papežem – </a:t>
            </a:r>
            <a:r>
              <a:rPr lang="cs-CZ" b="1" dirty="0" smtClean="0"/>
              <a:t>z náboženských, mocenských důvodů</a:t>
            </a:r>
            <a:r>
              <a:rPr lang="cs-CZ" dirty="0" smtClean="0"/>
              <a:t>, zabíjení a loupení </a:t>
            </a:r>
          </a:p>
          <a:p>
            <a:r>
              <a:rPr lang="cs-CZ" b="1" dirty="0" smtClean="0"/>
              <a:t>k</a:t>
            </a:r>
            <a:r>
              <a:rPr lang="cs-CZ" b="1" dirty="0" smtClean="0"/>
              <a:t>řižáci</a:t>
            </a:r>
            <a:r>
              <a:rPr lang="cs-CZ" dirty="0" smtClean="0"/>
              <a:t> </a:t>
            </a:r>
            <a:r>
              <a:rPr lang="cs-CZ" dirty="0" smtClean="0"/>
              <a:t>= rytíři, název podle znaku červeného kříže (brnění, drátěná košile, přilba, meč, štít, kuše, válečný oř, pasování na rytíře)</a:t>
            </a:r>
          </a:p>
          <a:p>
            <a:r>
              <a:rPr lang="cs-CZ" dirty="0" smtClean="0"/>
              <a:t>d</a:t>
            </a:r>
            <a:r>
              <a:rPr lang="cs-CZ" dirty="0" smtClean="0"/>
              <a:t>ůležitá </a:t>
            </a:r>
            <a:r>
              <a:rPr lang="cs-CZ" dirty="0" smtClean="0"/>
              <a:t>města – </a:t>
            </a:r>
            <a:r>
              <a:rPr lang="cs-CZ" b="1" dirty="0" smtClean="0"/>
              <a:t>Benátky a Janov </a:t>
            </a:r>
            <a:r>
              <a:rPr lang="cs-CZ" dirty="0" smtClean="0"/>
              <a:t>– bohatství, přístavy</a:t>
            </a:r>
          </a:p>
          <a:p>
            <a:r>
              <a:rPr lang="cs-CZ" b="1" dirty="0" err="1" smtClean="0"/>
              <a:t>r</a:t>
            </a:r>
            <a:r>
              <a:rPr lang="cs-CZ" b="1" dirty="0" err="1" smtClean="0"/>
              <a:t>econquista</a:t>
            </a:r>
            <a:r>
              <a:rPr lang="cs-CZ" dirty="0" smtClean="0"/>
              <a:t> </a:t>
            </a:r>
            <a:r>
              <a:rPr lang="cs-CZ" dirty="0" smtClean="0"/>
              <a:t>– na Pyrenejském poloostrově, vyhnání Arabů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714356"/>
            <a:ext cx="48958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928670"/>
            <a:ext cx="3469665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429256" y="621508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http://upload.wikimedia.org/wikipedia/commons/thumb/4/45/Westminster_Knight.jpg/390px-Westminster_Knight.jpg</a:t>
            </a:r>
            <a:endParaRPr lang="cs-CZ" sz="400" dirty="0"/>
          </a:p>
        </p:txBody>
      </p:sp>
      <p:sp>
        <p:nvSpPr>
          <p:cNvPr id="5" name="Obdélník 4"/>
          <p:cNvSpPr/>
          <p:nvPr/>
        </p:nvSpPr>
        <p:spPr>
          <a:xfrm>
            <a:off x="642910" y="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Křižácké državy ve Svaté zemi těsně po završení první křížové výpravy roku 1102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5720" y="6365557"/>
            <a:ext cx="4572000" cy="4924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http://upload.wikimedia.org/wikipedia/commons/thumb/5/58/Crusader_states_map_%28cs%29-2.svg/514px-Crusader_states_map_%28cs%29-2.svg.png</a:t>
            </a:r>
            <a:r>
              <a:rPr lang="cs-CZ" sz="400" dirty="0" smtClean="0"/>
              <a:t>, CC BY-</a:t>
            </a:r>
            <a:r>
              <a:rPr lang="cs-CZ" sz="400" dirty="0" err="1" smtClean="0"/>
              <a:t>Sa</a:t>
            </a:r>
            <a:r>
              <a:rPr lang="cs-CZ" sz="400" dirty="0" smtClean="0"/>
              <a:t>, autor: </a:t>
            </a:r>
            <a:r>
              <a:rPr lang="cs-CZ" sz="400" dirty="0" err="1" smtClean="0"/>
              <a:t>derivative</a:t>
            </a:r>
            <a:r>
              <a:rPr lang="cs-CZ" sz="400" dirty="0" smtClean="0"/>
              <a:t> </a:t>
            </a:r>
            <a:r>
              <a:rPr lang="cs-CZ" sz="400" dirty="0" err="1" smtClean="0"/>
              <a:t>work</a:t>
            </a:r>
            <a:r>
              <a:rPr lang="cs-CZ" sz="400" dirty="0" smtClean="0"/>
              <a:t>: </a:t>
            </a:r>
            <a:r>
              <a:rPr lang="cs-CZ" sz="400" dirty="0" err="1" smtClean="0">
                <a:hlinkClick r:id="rId5" tooltip="User:Podzemnik"/>
              </a:rPr>
              <a:t>Podzemnik</a:t>
            </a:r>
            <a:r>
              <a:rPr lang="cs-CZ" sz="400" dirty="0" smtClean="0"/>
              <a:t> (</a:t>
            </a:r>
            <a:r>
              <a:rPr lang="cs-CZ" sz="400" dirty="0" err="1" smtClean="0">
                <a:hlinkClick r:id="rId6" tooltip="User talk:Podzemnik"/>
              </a:rPr>
              <a:t>talk</a:t>
            </a:r>
            <a:r>
              <a:rPr lang="cs-CZ" sz="400" dirty="0" smtClean="0"/>
              <a:t>), </a:t>
            </a:r>
            <a:r>
              <a:rPr lang="cs-CZ" sz="400" dirty="0" err="1" smtClean="0">
                <a:hlinkClick r:id="rId7" tooltip="File:Crusader states map (cs).jpg"/>
              </a:rPr>
              <a:t>Crusader</a:t>
            </a:r>
            <a:r>
              <a:rPr lang="cs-CZ" sz="400" dirty="0" smtClean="0">
                <a:hlinkClick r:id="rId7" tooltip="File:Crusader states map (cs).jpg"/>
              </a:rPr>
              <a:t>_</a:t>
            </a:r>
            <a:r>
              <a:rPr lang="cs-CZ" sz="400" dirty="0" err="1" smtClean="0">
                <a:hlinkClick r:id="rId7" tooltip="File:Crusader states map (cs).jpg"/>
              </a:rPr>
              <a:t>states</a:t>
            </a:r>
            <a:r>
              <a:rPr lang="cs-CZ" sz="400" dirty="0" smtClean="0">
                <a:hlinkClick r:id="rId7" tooltip="File:Crusader states map (cs).jpg"/>
              </a:rPr>
              <a:t>_map_(</a:t>
            </a:r>
            <a:r>
              <a:rPr lang="cs-CZ" sz="400" dirty="0" err="1" smtClean="0">
                <a:hlinkClick r:id="rId7" tooltip="File:Crusader states map (cs).jpg"/>
              </a:rPr>
              <a:t>cs</a:t>
            </a:r>
            <a:r>
              <a:rPr lang="cs-CZ" sz="400" dirty="0" smtClean="0">
                <a:hlinkClick r:id="rId7" tooltip="File:Crusader states map (cs).jpg"/>
              </a:rPr>
              <a:t>).</a:t>
            </a:r>
            <a:r>
              <a:rPr lang="cs-CZ" sz="400" dirty="0" err="1" smtClean="0">
                <a:hlinkClick r:id="rId7" tooltip="File:Crusader states map (cs).jpg"/>
              </a:rPr>
              <a:t>jpg</a:t>
            </a:r>
            <a:r>
              <a:rPr lang="cs-CZ" sz="400" dirty="0" smtClean="0"/>
              <a:t>: Emír </a:t>
            </a:r>
            <a:r>
              <a:rPr lang="cs-CZ" sz="400" dirty="0" err="1" smtClean="0"/>
              <a:t>Balduin</a:t>
            </a:r>
            <a:endParaRPr lang="cs-CZ" sz="400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0694" y="214290"/>
            <a:ext cx="32147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Modlící se křižácký rytíř na dobové miniatuře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</a:t>
            </a:r>
            <a:r>
              <a:rPr lang="cs-CZ" b="1" dirty="0" smtClean="0"/>
              <a:t>. KŘÍŽOVÁ </a:t>
            </a:r>
            <a:r>
              <a:rPr lang="cs-CZ" b="1" dirty="0" smtClean="0"/>
              <a:t>VÝPRAVA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</a:t>
            </a:r>
            <a:r>
              <a:rPr lang="cs-CZ" dirty="0" smtClean="0"/>
              <a:t>elkem </a:t>
            </a:r>
            <a:r>
              <a:rPr lang="cs-CZ" b="1" dirty="0" smtClean="0"/>
              <a:t>9 křížových výprav – z toho 1 dětská</a:t>
            </a:r>
          </a:p>
          <a:p>
            <a:r>
              <a:rPr lang="cs-CZ" dirty="0" smtClean="0"/>
              <a:t>1. křížová výprava – nejprve neorganizovaný dav (zabiti, otroctví), druhá část vedena rytíři</a:t>
            </a:r>
          </a:p>
          <a:p>
            <a:r>
              <a:rPr lang="cs-CZ" b="1" dirty="0" smtClean="0"/>
              <a:t>1095</a:t>
            </a:r>
            <a:r>
              <a:rPr lang="cs-CZ" dirty="0" smtClean="0"/>
              <a:t> – </a:t>
            </a:r>
            <a:r>
              <a:rPr lang="cs-CZ" b="1" dirty="0" smtClean="0"/>
              <a:t>dobyt Jeruzalém křižáky </a:t>
            </a:r>
            <a:r>
              <a:rPr lang="cs-CZ" dirty="0" smtClean="0"/>
              <a:t>(na 90 let)</a:t>
            </a:r>
          </a:p>
          <a:p>
            <a:r>
              <a:rPr lang="cs-CZ" dirty="0" smtClean="0"/>
              <a:t>n</a:t>
            </a:r>
            <a:r>
              <a:rPr lang="cs-CZ" dirty="0" smtClean="0"/>
              <a:t>a </a:t>
            </a:r>
            <a:r>
              <a:rPr lang="cs-CZ" dirty="0" smtClean="0"/>
              <a:t>dobytých územích vznikla </a:t>
            </a:r>
            <a:r>
              <a:rPr lang="cs-CZ" b="1" dirty="0" smtClean="0"/>
              <a:t>křesťanská království </a:t>
            </a:r>
            <a:r>
              <a:rPr lang="cs-CZ" dirty="0" smtClean="0"/>
              <a:t>– </a:t>
            </a:r>
            <a:r>
              <a:rPr lang="cs-CZ" b="1" dirty="0" err="1" smtClean="0"/>
              <a:t>Edessa</a:t>
            </a:r>
            <a:r>
              <a:rPr lang="cs-CZ" b="1" dirty="0" smtClean="0"/>
              <a:t>, Antiochie, Tripolis, Jeruzalémské království</a:t>
            </a:r>
          </a:p>
          <a:p>
            <a:r>
              <a:rPr lang="cs-CZ" dirty="0" smtClean="0"/>
              <a:t>p</a:t>
            </a:r>
            <a:r>
              <a:rPr lang="cs-CZ" dirty="0" smtClean="0"/>
              <a:t>ostupné </a:t>
            </a:r>
            <a:r>
              <a:rPr lang="cs-CZ" dirty="0" smtClean="0"/>
              <a:t>navrácení rytířů do Evropy – neustálé útoky, obtížné klimatické podmínky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357166"/>
            <a:ext cx="8686800" cy="6264696"/>
          </a:xfrm>
        </p:spPr>
        <p:txBody>
          <a:bodyPr>
            <a:normAutofit/>
          </a:bodyPr>
          <a:lstStyle/>
          <a:p>
            <a:r>
              <a:rPr lang="cs-CZ" b="1" dirty="0" smtClean="0"/>
              <a:t>2</a:t>
            </a:r>
            <a:r>
              <a:rPr lang="cs-CZ" b="1" dirty="0" smtClean="0"/>
              <a:t>. křížová </a:t>
            </a:r>
            <a:r>
              <a:rPr lang="cs-CZ" b="1" dirty="0" smtClean="0"/>
              <a:t>výprava (</a:t>
            </a:r>
            <a:r>
              <a:rPr lang="cs-CZ" b="1" dirty="0" smtClean="0"/>
              <a:t>1147 - 1148</a:t>
            </a:r>
            <a:r>
              <a:rPr lang="cs-CZ" b="1" dirty="0" smtClean="0"/>
              <a:t>) </a:t>
            </a:r>
            <a:r>
              <a:rPr lang="cs-CZ" dirty="0" smtClean="0"/>
              <a:t>– fr</a:t>
            </a:r>
            <a:r>
              <a:rPr lang="cs-CZ" dirty="0" smtClean="0"/>
              <a:t>. král </a:t>
            </a:r>
            <a:r>
              <a:rPr lang="cs-CZ" b="1" dirty="0" smtClean="0"/>
              <a:t>Ludvík VII.</a:t>
            </a:r>
            <a:r>
              <a:rPr lang="cs-CZ" dirty="0" smtClean="0"/>
              <a:t> a německý císař </a:t>
            </a:r>
            <a:r>
              <a:rPr lang="cs-CZ" b="1" dirty="0" smtClean="0"/>
              <a:t>Konrád III</a:t>
            </a:r>
            <a:r>
              <a:rPr lang="cs-CZ" dirty="0" smtClean="0"/>
              <a:t>., český král </a:t>
            </a:r>
            <a:r>
              <a:rPr lang="cs-CZ" b="1" dirty="0" smtClean="0"/>
              <a:t>Vladislav </a:t>
            </a:r>
            <a:r>
              <a:rPr lang="cs-CZ" b="1" dirty="0" smtClean="0"/>
              <a:t>II</a:t>
            </a:r>
            <a:r>
              <a:rPr lang="cs-CZ" dirty="0" smtClean="0"/>
              <a:t>. – neúspěšná</a:t>
            </a:r>
          </a:p>
          <a:p>
            <a:r>
              <a:rPr lang="cs-CZ" b="1" dirty="0" smtClean="0"/>
              <a:t>1187 – bitva u </a:t>
            </a:r>
            <a:r>
              <a:rPr lang="cs-CZ" b="1" dirty="0" err="1" smtClean="0"/>
              <a:t>Hattínu</a:t>
            </a:r>
            <a:r>
              <a:rPr lang="cs-CZ" b="1" dirty="0" smtClean="0"/>
              <a:t> </a:t>
            </a:r>
            <a:r>
              <a:rPr lang="cs-CZ" dirty="0" smtClean="0"/>
              <a:t>– dobyt Jeruzalém sultánem </a:t>
            </a:r>
            <a:r>
              <a:rPr lang="cs-CZ" b="1" dirty="0" err="1" smtClean="0"/>
              <a:t>Saladinem</a:t>
            </a:r>
            <a:r>
              <a:rPr lang="cs-CZ" dirty="0" smtClean="0"/>
              <a:t> (vzdělaný, vážený i u křesťanů)</a:t>
            </a:r>
          </a:p>
          <a:p>
            <a:r>
              <a:rPr lang="cs-CZ" b="1" dirty="0" smtClean="0"/>
              <a:t>3. křížová výprava (</a:t>
            </a:r>
            <a:r>
              <a:rPr lang="cs-CZ" b="1" dirty="0" smtClean="0"/>
              <a:t>1189 - 1192</a:t>
            </a:r>
            <a:r>
              <a:rPr lang="cs-CZ" b="1" dirty="0" smtClean="0"/>
              <a:t>)</a:t>
            </a:r>
            <a:r>
              <a:rPr lang="cs-CZ" dirty="0" smtClean="0"/>
              <a:t> – snaha o zvrat, účast císaře </a:t>
            </a:r>
            <a:r>
              <a:rPr lang="cs-CZ" b="1" dirty="0" smtClean="0"/>
              <a:t>Fridricha </a:t>
            </a:r>
            <a:r>
              <a:rPr lang="cs-CZ" b="1" dirty="0" smtClean="0"/>
              <a:t>I. Barbarossy </a:t>
            </a:r>
            <a:r>
              <a:rPr lang="cs-CZ" dirty="0" smtClean="0"/>
              <a:t>(utonul v řece), </a:t>
            </a:r>
            <a:r>
              <a:rPr lang="cs-CZ" b="1" dirty="0" smtClean="0"/>
              <a:t>Richard Lví srdce a Filip II. August </a:t>
            </a:r>
            <a:r>
              <a:rPr lang="cs-CZ" dirty="0" smtClean="0"/>
              <a:t>– spory mezi nimi, rivalita, nakonec dohoda sultána </a:t>
            </a:r>
            <a:r>
              <a:rPr lang="cs-CZ" dirty="0" err="1" smtClean="0"/>
              <a:t>Saladina</a:t>
            </a:r>
            <a:r>
              <a:rPr lang="cs-CZ" dirty="0" smtClean="0"/>
              <a:t> a Richarda Lvího srdce o </a:t>
            </a:r>
            <a:r>
              <a:rPr lang="cs-CZ" b="1" dirty="0" smtClean="0"/>
              <a:t>volném vstupu poutníků do Jeruzaléma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9028" y="1643050"/>
            <a:ext cx="4534972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857232"/>
            <a:ext cx="4373911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214942" y="100010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dirty="0" smtClean="0"/>
              <a:t>. křížová </a:t>
            </a:r>
            <a:r>
              <a:rPr lang="cs-CZ" dirty="0" smtClean="0"/>
              <a:t>výprava – Richard Lví srdce a Filip II. August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214290"/>
            <a:ext cx="43695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 smtClean="0"/>
              <a:t>. křížová </a:t>
            </a:r>
            <a:r>
              <a:rPr lang="cs-CZ" dirty="0" smtClean="0"/>
              <a:t>výprava – Ludvík VII., Konrád III. a</a:t>
            </a:r>
          </a:p>
          <a:p>
            <a:r>
              <a:rPr lang="cs-CZ" dirty="0" err="1" smtClean="0"/>
              <a:t>Balduin</a:t>
            </a:r>
            <a:r>
              <a:rPr lang="cs-CZ" dirty="0" smtClean="0"/>
              <a:t> III. Jeruzalémský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4282" y="535782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http://upload.wikimedia.org/wikipedia/commons/0/05/2nd_Crusade_council_at_Jerusalem.jpg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4572000" y="600076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http://upload.wikimedia.org/wikipedia/commons/9/91/Philippe_Auguste_et_Richard_Acre.jpg</a:t>
            </a:r>
            <a:endParaRPr lang="cs-CZ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42918"/>
            <a:ext cx="4694346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85720" y="2500306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Saladin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221455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http://upload.wikimedia.org/wikipedia/commons/d/d0/RichardSaladin.jpg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0" y="214290"/>
            <a:ext cx="6286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Souboj </a:t>
            </a:r>
            <a:r>
              <a:rPr lang="cs-CZ" dirty="0" err="1" smtClean="0"/>
              <a:t>Saladina</a:t>
            </a:r>
            <a:r>
              <a:rPr lang="cs-CZ" dirty="0" smtClean="0"/>
              <a:t> a Richarda Lví srdce</a:t>
            </a:r>
          </a:p>
        </p:txBody>
      </p:sp>
      <p:pic>
        <p:nvPicPr>
          <p:cNvPr id="10242" name="Picture 2" descr="File:Saladin green dashinvai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928934"/>
            <a:ext cx="2500330" cy="37163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42910" y="6429396"/>
            <a:ext cx="2500330" cy="2142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http://upload.wikimedia.org/wikipedia/commons/thumb/5/5e/Saladin_green_dashinvaine.jpg/403px-Saladin_green_dashinvaine.jpg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Gordon</a:t>
            </a:r>
            <a:r>
              <a:rPr lang="cs-CZ" sz="400" dirty="0" smtClean="0"/>
              <a:t> </a:t>
            </a:r>
            <a:r>
              <a:rPr lang="cs-CZ" sz="400" dirty="0" err="1" smtClean="0"/>
              <a:t>Napier</a:t>
            </a:r>
            <a:endParaRPr lang="cs-CZ" sz="400" dirty="0"/>
          </a:p>
        </p:txBody>
      </p:sp>
      <p:pic>
        <p:nvPicPr>
          <p:cNvPr id="10244" name="Picture 4" descr="Soubor:Hatti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9124" y="928670"/>
            <a:ext cx="4238625" cy="571500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572000" y="642939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http://upload.wikimedia.org/wikipedia/commons/thumb/6/66/Hattin.jpg/445px-Hattin.jpg</a:t>
            </a:r>
            <a:endParaRPr lang="cs-CZ" sz="400" dirty="0"/>
          </a:p>
        </p:txBody>
      </p:sp>
      <p:sp>
        <p:nvSpPr>
          <p:cNvPr id="12" name="Obdélník 11"/>
          <p:cNvSpPr/>
          <p:nvPr/>
        </p:nvSpPr>
        <p:spPr>
          <a:xfrm>
            <a:off x="4857752" y="214290"/>
            <a:ext cx="40719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Bitva u </a:t>
            </a:r>
            <a:r>
              <a:rPr lang="cs-CZ" dirty="0" err="1" smtClean="0"/>
              <a:t>Hattínu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(obrázek </a:t>
            </a:r>
            <a:r>
              <a:rPr lang="cs-CZ" dirty="0" smtClean="0"/>
              <a:t>ze středověkého rukopisu)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33670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4. křížová výprava (</a:t>
            </a:r>
            <a:r>
              <a:rPr lang="cs-CZ" b="1" dirty="0" smtClean="0"/>
              <a:t>1202 - 1204</a:t>
            </a:r>
            <a:r>
              <a:rPr lang="cs-CZ" b="1" dirty="0" smtClean="0"/>
              <a:t>) </a:t>
            </a:r>
            <a:r>
              <a:rPr lang="cs-CZ" dirty="0" smtClean="0"/>
              <a:t>– místo Jeruzaléma útok na obchodního konkurenta Benátek, </a:t>
            </a:r>
            <a:r>
              <a:rPr lang="cs-CZ" b="1" dirty="0" smtClean="0"/>
              <a:t>dobyta Byzanc</a:t>
            </a:r>
          </a:p>
          <a:p>
            <a:r>
              <a:rPr lang="cs-CZ" b="1" dirty="0" smtClean="0"/>
              <a:t>5. křížová výprava (</a:t>
            </a:r>
            <a:r>
              <a:rPr lang="cs-CZ" b="1" dirty="0" smtClean="0"/>
              <a:t>1216 - 1221</a:t>
            </a:r>
            <a:r>
              <a:rPr lang="cs-CZ" b="1" dirty="0" smtClean="0"/>
              <a:t>) </a:t>
            </a:r>
            <a:r>
              <a:rPr lang="cs-CZ" dirty="0" smtClean="0"/>
              <a:t>– vedena papežským legátem (vyslancem) – </a:t>
            </a:r>
            <a:r>
              <a:rPr lang="cs-CZ" b="1" dirty="0" smtClean="0"/>
              <a:t>snaha dobýt Egypt a Káhiru</a:t>
            </a:r>
          </a:p>
          <a:p>
            <a:r>
              <a:rPr lang="cs-CZ" b="1" dirty="0" smtClean="0"/>
              <a:t>6. </a:t>
            </a:r>
            <a:r>
              <a:rPr lang="cs-CZ" b="1" dirty="0" smtClean="0"/>
              <a:t>– 8. </a:t>
            </a:r>
            <a:r>
              <a:rPr lang="cs-CZ" b="1" dirty="0" smtClean="0"/>
              <a:t>křížová výprava </a:t>
            </a:r>
            <a:r>
              <a:rPr lang="cs-CZ" dirty="0" smtClean="0"/>
              <a:t>– částečné </a:t>
            </a:r>
            <a:r>
              <a:rPr lang="cs-CZ" dirty="0" smtClean="0"/>
              <a:t>úspěchy císaře </a:t>
            </a:r>
            <a:r>
              <a:rPr lang="cs-CZ" dirty="0" smtClean="0"/>
              <a:t>SŘŘ </a:t>
            </a:r>
            <a:r>
              <a:rPr lang="cs-CZ" b="1" dirty="0" smtClean="0"/>
              <a:t>Fridricha II</a:t>
            </a:r>
            <a:r>
              <a:rPr lang="cs-CZ" dirty="0" smtClean="0"/>
              <a:t>. a fr. </a:t>
            </a:r>
            <a:r>
              <a:rPr lang="cs-CZ" dirty="0" smtClean="0"/>
              <a:t>krále </a:t>
            </a:r>
            <a:r>
              <a:rPr lang="cs-CZ" b="1" dirty="0" smtClean="0"/>
              <a:t>Ludvíka IX. Svatého</a:t>
            </a:r>
          </a:p>
          <a:p>
            <a:r>
              <a:rPr lang="cs-CZ" b="1" dirty="0" smtClean="0"/>
              <a:t>1291</a:t>
            </a:r>
            <a:r>
              <a:rPr lang="cs-CZ" dirty="0" smtClean="0"/>
              <a:t> – </a:t>
            </a:r>
            <a:r>
              <a:rPr lang="cs-CZ" b="1" dirty="0" smtClean="0"/>
              <a:t>dobyt </a:t>
            </a:r>
            <a:r>
              <a:rPr lang="cs-CZ" b="1" dirty="0" err="1" smtClean="0"/>
              <a:t>Akkon</a:t>
            </a:r>
            <a:r>
              <a:rPr lang="cs-CZ" b="1" dirty="0" smtClean="0"/>
              <a:t> </a:t>
            </a:r>
            <a:r>
              <a:rPr lang="cs-CZ" dirty="0" smtClean="0"/>
              <a:t>– poslední </a:t>
            </a:r>
            <a:r>
              <a:rPr lang="cs-CZ" dirty="0" smtClean="0"/>
              <a:t>křesťanská pevnost – zánik evropských království v Palestině</a:t>
            </a:r>
          </a:p>
          <a:p>
            <a:r>
              <a:rPr lang="cs-CZ" b="1" dirty="0" smtClean="0"/>
              <a:t>Dětská výprava (1212) </a:t>
            </a:r>
            <a:r>
              <a:rPr lang="cs-CZ" dirty="0" smtClean="0"/>
              <a:t>– nevinné děti, otroctví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Soubor:PriseDeConstantinople1204PalmaLeJeun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00108"/>
            <a:ext cx="5334441" cy="452596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5720" y="535782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http://upload.wikimedia.org/wikipedia/commons/thumb/6/6a/PriseDeConstantinople1204PalmaLeJeune.JPG/706px-PriseDeConstantinople1204PalmaLeJeune.JPG</a:t>
            </a:r>
            <a:endParaRPr lang="cs-CZ" sz="400" dirty="0"/>
          </a:p>
        </p:txBody>
      </p:sp>
      <p:sp>
        <p:nvSpPr>
          <p:cNvPr id="6" name="Obdélník 5"/>
          <p:cNvSpPr/>
          <p:nvPr/>
        </p:nvSpPr>
        <p:spPr>
          <a:xfrm>
            <a:off x="1285852" y="500042"/>
            <a:ext cx="3106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Útok křižáků na Konstantinopol</a:t>
            </a:r>
            <a:endParaRPr lang="cs-CZ" dirty="0"/>
          </a:p>
        </p:txBody>
      </p:sp>
      <p:pic>
        <p:nvPicPr>
          <p:cNvPr id="36868" name="Picture 4" descr="Soubor:Gustave dore crusades the childrens crusa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714488"/>
            <a:ext cx="3428992" cy="430601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500694" y="5929330"/>
            <a:ext cx="32147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http://upload.wikimedia.org/wikipedia/commons/thumb/e/ed/Gustave_dore_crusades_the_childrens_crusade.jpg/477px-Gustave_dore_crusades_the_childrens_crusade.jpg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6215074" y="1285860"/>
            <a:ext cx="20496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Křížová výprava dětí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DŮSLEDKY KŘÍŽOVÝCH VÝPRAV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zrůst </a:t>
            </a:r>
            <a:r>
              <a:rPr lang="cs-CZ" b="1" dirty="0" smtClean="0"/>
              <a:t>bohatství a moci církve</a:t>
            </a:r>
          </a:p>
          <a:p>
            <a:r>
              <a:rPr lang="cs-CZ" dirty="0" smtClean="0"/>
              <a:t>p</a:t>
            </a:r>
            <a:r>
              <a:rPr lang="cs-CZ" dirty="0" smtClean="0"/>
              <a:t>řekonání </a:t>
            </a:r>
            <a:r>
              <a:rPr lang="cs-CZ" dirty="0" smtClean="0"/>
              <a:t>menších válek v Evropě</a:t>
            </a:r>
          </a:p>
          <a:p>
            <a:r>
              <a:rPr lang="cs-CZ" b="1" dirty="0" smtClean="0"/>
              <a:t>r</a:t>
            </a:r>
            <a:r>
              <a:rPr lang="cs-CZ" b="1" dirty="0" smtClean="0"/>
              <a:t>ozvoj </a:t>
            </a:r>
            <a:r>
              <a:rPr lang="cs-CZ" b="1" dirty="0" smtClean="0"/>
              <a:t>měst </a:t>
            </a:r>
            <a:r>
              <a:rPr lang="cs-CZ" dirty="0" smtClean="0"/>
              <a:t>a jejich obohacení – Benátky a Janov</a:t>
            </a:r>
          </a:p>
          <a:p>
            <a:r>
              <a:rPr lang="cs-CZ" b="1" dirty="0" smtClean="0"/>
              <a:t>s</a:t>
            </a:r>
            <a:r>
              <a:rPr lang="cs-CZ" b="1" dirty="0" smtClean="0"/>
              <a:t>etkání </a:t>
            </a:r>
            <a:r>
              <a:rPr lang="cs-CZ" b="1" dirty="0" smtClean="0"/>
              <a:t>se s další kulturou </a:t>
            </a:r>
            <a:r>
              <a:rPr lang="cs-CZ" dirty="0" smtClean="0"/>
              <a:t>– </a:t>
            </a:r>
            <a:r>
              <a:rPr lang="cs-CZ" b="1" dirty="0" smtClean="0"/>
              <a:t>Byzanc a Arabové</a:t>
            </a:r>
          </a:p>
          <a:p>
            <a:r>
              <a:rPr lang="cs-CZ" dirty="0" smtClean="0"/>
              <a:t>d</a:t>
            </a:r>
            <a:r>
              <a:rPr lang="cs-CZ" dirty="0" smtClean="0"/>
              <a:t>ovoz </a:t>
            </a:r>
            <a:r>
              <a:rPr lang="cs-CZ" b="1" dirty="0" smtClean="0"/>
              <a:t>nových plodin </a:t>
            </a:r>
            <a:r>
              <a:rPr lang="cs-CZ" dirty="0" smtClean="0"/>
              <a:t>(špenát, citrusy, koření), </a:t>
            </a:r>
            <a:r>
              <a:rPr lang="cs-CZ" b="1" dirty="0" smtClean="0"/>
              <a:t>zdokonalení výroby </a:t>
            </a:r>
            <a:r>
              <a:rPr lang="cs-CZ" dirty="0" smtClean="0"/>
              <a:t>(sklo, porcelán, hedvábí)</a:t>
            </a:r>
          </a:p>
          <a:p>
            <a:r>
              <a:rPr lang="cs-CZ" b="1" dirty="0" smtClean="0"/>
              <a:t>r</a:t>
            </a:r>
            <a:r>
              <a:rPr lang="cs-CZ" b="1" dirty="0" smtClean="0"/>
              <a:t>ůst </a:t>
            </a:r>
            <a:r>
              <a:rPr lang="cs-CZ" b="1" dirty="0" smtClean="0"/>
              <a:t>životních potřeb</a:t>
            </a:r>
            <a:r>
              <a:rPr lang="cs-CZ" dirty="0" smtClean="0"/>
              <a:t> – luxusní zboží (spodní prádlo, klenoty, zábava – šachy, lov se sokolem, voňavky, lázně)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RYTÍŘSKÝCH ŘÁDŮ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r>
              <a:rPr lang="cs-CZ" b="1" dirty="0" smtClean="0"/>
              <a:t>ůvodně </a:t>
            </a:r>
            <a:r>
              <a:rPr lang="cs-CZ" b="1" dirty="0" smtClean="0"/>
              <a:t>k ochraně poutníků </a:t>
            </a:r>
            <a:r>
              <a:rPr lang="cs-CZ" dirty="0" smtClean="0"/>
              <a:t>do Svaté země</a:t>
            </a:r>
          </a:p>
          <a:p>
            <a:r>
              <a:rPr lang="cs-CZ" b="1" dirty="0" smtClean="0"/>
              <a:t>Johanité</a:t>
            </a:r>
            <a:r>
              <a:rPr lang="cs-CZ" dirty="0" smtClean="0"/>
              <a:t> – charita, ve Středomoří na Maltě, „</a:t>
            </a:r>
            <a:r>
              <a:rPr lang="cs-CZ" b="1" dirty="0" smtClean="0"/>
              <a:t>maltézští rytíři</a:t>
            </a:r>
            <a:r>
              <a:rPr lang="cs-CZ" dirty="0" smtClean="0"/>
              <a:t>“</a:t>
            </a:r>
          </a:p>
          <a:p>
            <a:r>
              <a:rPr lang="cs-CZ" b="1" dirty="0" smtClean="0"/>
              <a:t>Templáři</a:t>
            </a:r>
            <a:r>
              <a:rPr lang="cs-CZ" dirty="0" smtClean="0"/>
              <a:t> – podle Šalamounova chrámu (templ), bohatí, finančníci, </a:t>
            </a:r>
            <a:r>
              <a:rPr lang="cs-CZ" b="1" dirty="0" smtClean="0"/>
              <a:t>zrušeni 1312 fr</a:t>
            </a:r>
            <a:r>
              <a:rPr lang="cs-CZ" b="1" dirty="0" smtClean="0"/>
              <a:t>. králem </a:t>
            </a:r>
            <a:r>
              <a:rPr lang="cs-CZ" b="1" dirty="0" smtClean="0"/>
              <a:t>Filipem IV., </a:t>
            </a:r>
            <a:r>
              <a:rPr lang="cs-CZ" dirty="0" smtClean="0"/>
              <a:t>obviněni z kacířství</a:t>
            </a:r>
          </a:p>
          <a:p>
            <a:r>
              <a:rPr lang="cs-CZ" b="1" dirty="0" smtClean="0"/>
              <a:t>Řád německých rytířů </a:t>
            </a:r>
            <a:r>
              <a:rPr lang="cs-CZ" dirty="0" smtClean="0"/>
              <a:t>– nejprve v Palestině, poté Prusko, Pobaltí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71472" y="285728"/>
            <a:ext cx="5977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Jacques</a:t>
            </a:r>
            <a:r>
              <a:rPr lang="cs-CZ" dirty="0" smtClean="0"/>
              <a:t> de </a:t>
            </a:r>
            <a:r>
              <a:rPr lang="cs-CZ" dirty="0" err="1" smtClean="0"/>
              <a:t>Molay</a:t>
            </a:r>
            <a:r>
              <a:rPr lang="cs-CZ" dirty="0" smtClean="0"/>
              <a:t> a </a:t>
            </a:r>
            <a:r>
              <a:rPr lang="cs-CZ" dirty="0" err="1" smtClean="0"/>
              <a:t>Geoffrey</a:t>
            </a:r>
            <a:r>
              <a:rPr lang="cs-CZ" dirty="0" smtClean="0"/>
              <a:t> de </a:t>
            </a:r>
            <a:r>
              <a:rPr lang="cs-CZ" dirty="0" err="1" smtClean="0"/>
              <a:t>Charnay</a:t>
            </a:r>
            <a:r>
              <a:rPr lang="cs-CZ" dirty="0" smtClean="0"/>
              <a:t> upalovaní na hranici </a:t>
            </a:r>
          </a:p>
          <a:p>
            <a:r>
              <a:rPr lang="cs-CZ" dirty="0" smtClean="0"/>
              <a:t>(z francouzského rukopisu z 15. století)</a:t>
            </a:r>
            <a:endParaRPr lang="cs-CZ" dirty="0"/>
          </a:p>
        </p:txBody>
      </p:sp>
      <p:pic>
        <p:nvPicPr>
          <p:cNvPr id="3" name="Picture 4" descr="Soubor:Templars Burn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000108"/>
            <a:ext cx="5686425" cy="571500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00034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http://upload.wikimedia.org/wikipedia/commons/thumb/0/09/Templars_Burning.jpg/597px-Templars_Burning.jpg</a:t>
            </a:r>
            <a:endParaRPr lang="cs-CZ" sz="400" dirty="0"/>
          </a:p>
        </p:txBody>
      </p:sp>
      <p:pic>
        <p:nvPicPr>
          <p:cNvPr id="6152" name="Picture 8" descr="File:Knights-templ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0" y="2285992"/>
            <a:ext cx="2857500" cy="3343275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6215074" y="5429264"/>
            <a:ext cx="271462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http://upload.wikimedia.org/wikipedia/commons/4/40/Knights-templar.jpg</a:t>
            </a:r>
            <a:r>
              <a:rPr lang="cs-CZ" sz="400" dirty="0" smtClean="0"/>
              <a:t>, CC BY-SA, autor:  </a:t>
            </a:r>
            <a:r>
              <a:rPr lang="cs-CZ" sz="400" dirty="0" err="1" smtClean="0"/>
              <a:t>Bathulk</a:t>
            </a:r>
            <a:endParaRPr lang="cs-CZ" sz="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29454" y="1785926"/>
            <a:ext cx="1657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Templářští rytíři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800" dirty="0" smtClean="0">
                <a:hlinkClick r:id="rId2"/>
              </a:rPr>
              <a:t>http://upload.wikimedia.org/wikipedia/commons/thumb/7/7c/Holy_Roman_Empire_1000_map_with_more_colours-fr.svg/488px-Holy_Roman_Empire_1000_map_with_more_colours-fr.svg.png</a:t>
            </a:r>
            <a:r>
              <a:rPr lang="cs-CZ" sz="800" dirty="0" smtClean="0"/>
              <a:t>, CC BY-SA, autor: </a:t>
            </a:r>
            <a:r>
              <a:rPr lang="cs-CZ" sz="800" dirty="0" err="1" smtClean="0"/>
              <a:t>Sémhur</a:t>
            </a:r>
            <a:endParaRPr lang="cs-CZ" sz="800" dirty="0" smtClean="0"/>
          </a:p>
          <a:p>
            <a:r>
              <a:rPr lang="cs-CZ" sz="800" dirty="0" smtClean="0">
                <a:hlinkClick r:id="rId3"/>
              </a:rPr>
              <a:t>http://upload.wikimedia.org/wikipedia/commons/0/03/Hugo-v-cluny_heinrich-iv_mathilde-v-tuszien_cod-vat-lat-4922_1115ad.jpg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http://upload.wikimedia.org/wikipedia/commons/e/e6/Urkunde_Wormser_Konkordat-bg.png</a:t>
            </a:r>
          </a:p>
          <a:p>
            <a:r>
              <a:rPr lang="cs-CZ" sz="800" dirty="0" smtClean="0">
                <a:hlinkClick r:id="rId4"/>
              </a:rPr>
              <a:t>http://upload.wikimedia.org/wikipedia/commons/d/d5/CouncilofClermont.jpg</a:t>
            </a:r>
            <a:endParaRPr lang="cs-CZ" sz="800" dirty="0" smtClean="0"/>
          </a:p>
          <a:p>
            <a:r>
              <a:rPr lang="cs-CZ" sz="800" dirty="0" smtClean="0">
                <a:hlinkClick r:id="rId5"/>
              </a:rPr>
              <a:t>http://upload.wikimedia.org/wikipedia/commons/4/44/Godefroi_of_Bouillon_leads_the_army.jpg</a:t>
            </a:r>
            <a:endParaRPr lang="cs-CZ" sz="800" dirty="0" smtClean="0"/>
          </a:p>
          <a:p>
            <a:r>
              <a:rPr lang="cs-CZ" sz="800" dirty="0" smtClean="0">
                <a:hlinkClick r:id="rId6"/>
              </a:rPr>
              <a:t>http://upload.wikimedia.org/wikipedia/commons/thumb/4/45/Westminster_Knight.jpg/390px-Westminster_Knight.jpg</a:t>
            </a:r>
            <a:endParaRPr lang="cs-CZ" sz="800" dirty="0" smtClean="0"/>
          </a:p>
          <a:p>
            <a:r>
              <a:rPr lang="cs-CZ" sz="800" dirty="0" smtClean="0">
                <a:hlinkClick r:id="rId7"/>
              </a:rPr>
              <a:t>http://upload.wikimedia.org/wikipedia/commons/thumb/5/58/Crusader_states_map_%28cs%29-2.svg/514px-Crusader_states_map_%28cs%29-2.svg.png</a:t>
            </a:r>
            <a:r>
              <a:rPr lang="cs-CZ" sz="800" dirty="0" smtClean="0"/>
              <a:t>, CC BY-</a:t>
            </a:r>
            <a:r>
              <a:rPr lang="cs-CZ" sz="800" dirty="0" err="1" smtClean="0"/>
              <a:t>Sa</a:t>
            </a:r>
            <a:r>
              <a:rPr lang="cs-CZ" sz="800" dirty="0" smtClean="0"/>
              <a:t>, autor: </a:t>
            </a:r>
            <a:r>
              <a:rPr lang="cs-CZ" sz="800" dirty="0" err="1" smtClean="0"/>
              <a:t>derivative</a:t>
            </a:r>
            <a:r>
              <a:rPr lang="cs-CZ" sz="800" dirty="0" smtClean="0"/>
              <a:t> </a:t>
            </a:r>
            <a:r>
              <a:rPr lang="cs-CZ" sz="800" dirty="0" err="1" smtClean="0"/>
              <a:t>work</a:t>
            </a:r>
            <a:r>
              <a:rPr lang="cs-CZ" sz="800" dirty="0" smtClean="0"/>
              <a:t>: </a:t>
            </a:r>
            <a:r>
              <a:rPr lang="cs-CZ" sz="800" dirty="0" err="1" smtClean="0">
                <a:hlinkClick r:id="rId8" tooltip="User:Podzemnik"/>
              </a:rPr>
              <a:t>Podzemnik</a:t>
            </a:r>
            <a:r>
              <a:rPr lang="cs-CZ" sz="800" dirty="0" smtClean="0"/>
              <a:t> (</a:t>
            </a:r>
            <a:r>
              <a:rPr lang="cs-CZ" sz="800" dirty="0" err="1" smtClean="0">
                <a:hlinkClick r:id="rId9" tooltip="User talk:Podzemnik"/>
              </a:rPr>
              <a:t>talk</a:t>
            </a:r>
            <a:r>
              <a:rPr lang="cs-CZ" sz="800" dirty="0" smtClean="0"/>
              <a:t>), </a:t>
            </a:r>
            <a:r>
              <a:rPr lang="cs-CZ" sz="800" dirty="0" err="1" smtClean="0">
                <a:hlinkClick r:id="rId10" tooltip="File:Crusader states map (cs).jpg"/>
              </a:rPr>
              <a:t>Crusader</a:t>
            </a:r>
            <a:r>
              <a:rPr lang="cs-CZ" sz="800" dirty="0" smtClean="0">
                <a:hlinkClick r:id="rId10" tooltip="File:Crusader states map (cs).jpg"/>
              </a:rPr>
              <a:t>_</a:t>
            </a:r>
            <a:r>
              <a:rPr lang="cs-CZ" sz="800" dirty="0" err="1" smtClean="0">
                <a:hlinkClick r:id="rId10" tooltip="File:Crusader states map (cs).jpg"/>
              </a:rPr>
              <a:t>states</a:t>
            </a:r>
            <a:r>
              <a:rPr lang="cs-CZ" sz="800" dirty="0" smtClean="0">
                <a:hlinkClick r:id="rId10" tooltip="File:Crusader states map (cs).jpg"/>
              </a:rPr>
              <a:t>_map_(</a:t>
            </a:r>
            <a:r>
              <a:rPr lang="cs-CZ" sz="800" dirty="0" err="1" smtClean="0">
                <a:hlinkClick r:id="rId10" tooltip="File:Crusader states map (cs).jpg"/>
              </a:rPr>
              <a:t>cs</a:t>
            </a:r>
            <a:r>
              <a:rPr lang="cs-CZ" sz="800" dirty="0" smtClean="0">
                <a:hlinkClick r:id="rId10" tooltip="File:Crusader states map (cs).jpg"/>
              </a:rPr>
              <a:t>).</a:t>
            </a:r>
            <a:r>
              <a:rPr lang="cs-CZ" sz="800" dirty="0" err="1" smtClean="0">
                <a:hlinkClick r:id="rId10" tooltip="File:Crusader states map (cs).jpg"/>
              </a:rPr>
              <a:t>jpg</a:t>
            </a:r>
            <a:r>
              <a:rPr lang="cs-CZ" sz="800" dirty="0" smtClean="0"/>
              <a:t>: Emír </a:t>
            </a:r>
            <a:r>
              <a:rPr lang="cs-CZ" sz="800" dirty="0" err="1" smtClean="0"/>
              <a:t>Balduin</a:t>
            </a:r>
            <a:endParaRPr lang="cs-CZ" sz="800" dirty="0" smtClean="0"/>
          </a:p>
          <a:p>
            <a:r>
              <a:rPr lang="cs-CZ" sz="800" dirty="0" smtClean="0">
                <a:hlinkClick r:id="rId11"/>
              </a:rPr>
              <a:t>http://upload.wikimedia.org/wikipedia/commons/0/05/2nd_Crusade_council_at_Jerusalem.jpg</a:t>
            </a:r>
            <a:endParaRPr lang="cs-CZ" sz="800" dirty="0" smtClean="0"/>
          </a:p>
          <a:p>
            <a:r>
              <a:rPr lang="cs-CZ" sz="800" dirty="0" smtClean="0">
                <a:hlinkClick r:id="rId12"/>
              </a:rPr>
              <a:t>http://upload.wikimedia.org/wikipedia/commons/9/91/Philippe_Auguste_et_Richard_Acre.jpg</a:t>
            </a:r>
            <a:endParaRPr lang="cs-CZ" sz="800" dirty="0" smtClean="0"/>
          </a:p>
          <a:p>
            <a:r>
              <a:rPr lang="cs-CZ" sz="800" dirty="0" smtClean="0">
                <a:hlinkClick r:id="rId13"/>
              </a:rPr>
              <a:t>http://upload.wikimedia.org/wikipedia/commons/d/d0/RichardSaladin.jpg</a:t>
            </a:r>
            <a:endParaRPr lang="cs-CZ" sz="800" dirty="0" smtClean="0"/>
          </a:p>
          <a:p>
            <a:r>
              <a:rPr lang="cs-CZ" sz="800" dirty="0" smtClean="0">
                <a:hlinkClick r:id="rId14"/>
              </a:rPr>
              <a:t>http://upload.wikimedia.org/wikipedia/commons/thumb/5/5e/Saladin_green_dashinvaine.jpg/403px-Saladin_green_dashinvaine.jpg</a:t>
            </a:r>
            <a:r>
              <a:rPr lang="cs-CZ" sz="800" dirty="0" smtClean="0"/>
              <a:t>, CC BY-SA, autor: </a:t>
            </a:r>
            <a:r>
              <a:rPr lang="cs-CZ" sz="800" dirty="0" err="1" smtClean="0"/>
              <a:t>Gordon</a:t>
            </a:r>
            <a:r>
              <a:rPr lang="cs-CZ" sz="800" dirty="0" smtClean="0"/>
              <a:t> </a:t>
            </a:r>
            <a:r>
              <a:rPr lang="cs-CZ" sz="800" dirty="0" err="1" smtClean="0"/>
              <a:t>Napier</a:t>
            </a:r>
            <a:endParaRPr lang="cs-CZ" sz="800" dirty="0" smtClean="0"/>
          </a:p>
          <a:p>
            <a:r>
              <a:rPr lang="cs-CZ" sz="800" dirty="0" smtClean="0">
                <a:hlinkClick r:id="rId15"/>
              </a:rPr>
              <a:t>http://upload.wikimedia.org/wikipedia/commons/thumb/6/66/Hattin.jpg/445px-Hattin.jpg</a:t>
            </a:r>
            <a:endParaRPr lang="cs-CZ" sz="800" dirty="0" smtClean="0"/>
          </a:p>
          <a:p>
            <a:r>
              <a:rPr lang="cs-CZ" sz="800" dirty="0" smtClean="0">
                <a:hlinkClick r:id="rId16"/>
              </a:rPr>
              <a:t>http://upload.wikimedia.org/wikipedia/commons/thumb/6/6a/PriseDeConstantinople1204PalmaLeJeune.JPG/706px-PriseDeConstantinople1204PalmaLeJeune.JPG</a:t>
            </a:r>
            <a:endParaRPr lang="cs-CZ" sz="800" dirty="0" smtClean="0"/>
          </a:p>
          <a:p>
            <a:r>
              <a:rPr lang="cs-CZ" sz="800" dirty="0" smtClean="0">
                <a:hlinkClick r:id="rId17"/>
              </a:rPr>
              <a:t>http://upload.wikimedia.org/wikipedia/commons/thumb/e/ed/Gustave_dore_crusades_the_childrens_crusade.jpg/477px-Gustave_dore_crusades_the_childrens_crusade.jpg</a:t>
            </a:r>
            <a:endParaRPr lang="cs-CZ" sz="800" dirty="0" smtClean="0"/>
          </a:p>
          <a:p>
            <a:r>
              <a:rPr lang="cs-CZ" sz="800" dirty="0" smtClean="0">
                <a:hlinkClick r:id="rId18"/>
              </a:rPr>
              <a:t>http://upload.wikimedia.org/wikipedia/commons/thumb/0/09/Templars_Burning.jpg/597px-Templars_Burning.jpg</a:t>
            </a:r>
            <a:endParaRPr lang="cs-CZ" sz="800" dirty="0" smtClean="0"/>
          </a:p>
          <a:p>
            <a:r>
              <a:rPr lang="cs-CZ" sz="800" dirty="0" smtClean="0">
                <a:hlinkClick r:id="rId19"/>
              </a:rPr>
              <a:t>http://upload.wikimedia.org/wikipedia/commons/4/40/Knights-templar.jpg</a:t>
            </a:r>
            <a:r>
              <a:rPr lang="cs-CZ" sz="800" dirty="0" smtClean="0"/>
              <a:t>, CC BY-SA, autor:  </a:t>
            </a:r>
            <a:r>
              <a:rPr lang="cs-CZ" sz="800" dirty="0" err="1" smtClean="0"/>
              <a:t>Bathulk</a:t>
            </a:r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7C46565C-B5A6-4F62-94D0-5E05E2D05F57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992</Words>
  <Application>Microsoft Office PowerPoint</Application>
  <PresentationFormat>Předvádění na obrazovce (4:3)</PresentationFormat>
  <Paragraphs>133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SVATÁ ŘÍŠE ŘÍMSKÁ (SŘŘ)</vt:lpstr>
      <vt:lpstr>BOJ O INVESTITURU</vt:lpstr>
      <vt:lpstr>Snímek 5</vt:lpstr>
      <vt:lpstr>KŘÍŽOVÉ VÝPRAVY</vt:lpstr>
      <vt:lpstr>Snímek 7</vt:lpstr>
      <vt:lpstr>KRUCIÁTY</vt:lpstr>
      <vt:lpstr>Snímek 9</vt:lpstr>
      <vt:lpstr>1. KŘÍŽOVÁ VÝPRAVA</vt:lpstr>
      <vt:lpstr>Snímek 11</vt:lpstr>
      <vt:lpstr>Snímek 12</vt:lpstr>
      <vt:lpstr>Snímek 13</vt:lpstr>
      <vt:lpstr>Snímek 14</vt:lpstr>
      <vt:lpstr>Snímek 15</vt:lpstr>
      <vt:lpstr>DŮSLEDKY KŘÍŽOVÝCH VÝPRAV</vt:lpstr>
      <vt:lpstr>VZNIK RYTÍŘSKÝCH ŘÁDŮ</vt:lpstr>
      <vt:lpstr>Snímek 18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zhavliks</dc:creator>
  <cp:lastModifiedBy>zrybacep</cp:lastModifiedBy>
  <cp:revision>43</cp:revision>
  <dcterms:created xsi:type="dcterms:W3CDTF">2012-01-31T12:59:10Z</dcterms:created>
  <dcterms:modified xsi:type="dcterms:W3CDTF">2013-11-14T16:30:13Z</dcterms:modified>
</cp:coreProperties>
</file>