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60" r:id="rId4"/>
    <p:sldId id="261" r:id="rId5"/>
    <p:sldId id="263" r:id="rId6"/>
    <p:sldId id="262" r:id="rId7"/>
    <p:sldId id="264" r:id="rId8"/>
    <p:sldId id="265" r:id="rId9"/>
    <p:sldId id="267" r:id="rId10"/>
    <p:sldId id="272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9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B0196-CE77-4F25-AD08-E4A9B4E0A849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A074D-831A-43CF-8AFC-80BBB92E89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9315D-60FC-4AFA-8267-B1938BD271D4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F93CB-CB36-4D13-A28E-31F7CA09BA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92D7F-16B3-4AB2-ABAF-29EAF7B66523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01A71-9D24-4DD7-A510-9A1D87F978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33C2A-DFC8-4651-AB7F-5326AAA085AA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48E97-FD77-4BC1-955A-D1158760FF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C1EC8-3B03-493F-AB1C-E89CD77775CE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985FD-5A28-47A2-A627-AD1F0BEF2D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8575D-52FA-456C-BC41-B83ABA015D73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1D9F9-9911-4EAA-BF63-E0D259FCFA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8F1A5-4442-49E7-9335-CA4C92205825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3DA78-2534-4DAB-907B-8A6208B75C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9C670-F5B8-4498-9E52-A4E28E93E153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20384-DAC8-4762-807A-16CA482F30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62A02-0459-4CF0-97AF-4E03B3E412C9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7985C-AE35-4C2F-8B18-B572069B84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72411-B180-4A89-852F-6011B8E3DE22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B74CC-EB04-4860-922B-EB986929A2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DBBA1-FA67-42B4-8502-CF1A0A874233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016AC-68CA-4174-817D-CEA9B10BE5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41B0F0-E869-49ED-85C0-67273BB52BA9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49FEE1-731D-4169-8FDE-640B817C9E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historie_pocitacu.sweb.cz/historie_pocitacu1-4.htm" TargetMode="External"/><Relationship Id="rId2" Type="http://schemas.openxmlformats.org/officeDocument/2006/relationships/hyperlink" Target="http://www.kdosiodjinud.cz/historie-ceskeho-internetu-prehled.a112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6088" y="260350"/>
            <a:ext cx="5711825" cy="124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611188" y="1557338"/>
          <a:ext cx="7848600" cy="4751387"/>
        </p:xfrm>
        <a:graphic>
          <a:graphicData uri="http://schemas.openxmlformats.org/drawingml/2006/table">
            <a:tbl>
              <a:tblPr/>
              <a:tblGrid>
                <a:gridCol w="2063750"/>
                <a:gridCol w="578485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Základní škola praktická Rožnov pod Radhoštěm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 1. 07/1. 4.00/21.3751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VY_32_INOVACE_227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Romana Rybiařová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Historie internetu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(období)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Leden 2014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8. A 9. ročník ZŠ praktická, lehké mentální postižení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Vzdělávací oblast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14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Prezentace je určena žákům 8. a 9. ročníku ZŠ praktické a slouží k seznámení s historii internetu ve světě a také v ČR.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100263" y="2492375"/>
            <a:ext cx="5030787" cy="5238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cs-CZ" sz="2800" b="1" dirty="0">
                <a:latin typeface="+mn-lt"/>
                <a:cs typeface="+mn-cs"/>
              </a:rPr>
              <a:t>Jakou má internet historii ?</a:t>
            </a:r>
            <a:endParaRPr lang="cs-CZ" sz="2800" b="1" dirty="0">
              <a:latin typeface="+mn-lt"/>
              <a:cs typeface="+mn-cs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846263" y="3500438"/>
            <a:ext cx="5949950" cy="5238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cs-CZ" sz="2800" b="1" dirty="0">
                <a:latin typeface="+mn-lt"/>
                <a:cs typeface="+mn-cs"/>
              </a:rPr>
              <a:t>Od které doby je internet v ČR? </a:t>
            </a:r>
            <a:endParaRPr lang="cs-CZ" sz="2800" b="1" dirty="0">
              <a:latin typeface="+mn-lt"/>
              <a:cs typeface="+mn-cs"/>
            </a:endParaRPr>
          </a:p>
        </p:txBody>
      </p:sp>
      <p:sp>
        <p:nvSpPr>
          <p:cNvPr id="14339" name="TextovéPole 11"/>
          <p:cNvSpPr txBox="1">
            <a:spLocks noChangeArrowheads="1"/>
          </p:cNvSpPr>
          <p:nvPr/>
        </p:nvSpPr>
        <p:spPr bwMode="auto">
          <a:xfrm>
            <a:off x="1836738" y="692150"/>
            <a:ext cx="5759450" cy="58578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0000"/>
                </a:solidFill>
                <a:latin typeface="Calibri" pitchFamily="34" charset="0"/>
              </a:rPr>
              <a:t>Co se dovíme v této prezentaci?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950" y="2135188"/>
            <a:ext cx="8856663" cy="7080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se ukazuje potřeba propojovat jednotlivé počítače a přenášet data z jednoho počítače do druhého </a:t>
            </a: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15362" name="Obdélník 3"/>
          <p:cNvSpPr>
            <a:spLocks noChangeArrowheads="1"/>
          </p:cNvSpPr>
          <p:nvPr/>
        </p:nvSpPr>
        <p:spPr bwMode="auto">
          <a:xfrm>
            <a:off x="3348038" y="179388"/>
            <a:ext cx="2908300" cy="523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FF0000"/>
                </a:solidFill>
                <a:latin typeface="Calibri" pitchFamily="34" charset="0"/>
              </a:rPr>
              <a:t>Historie internetu </a:t>
            </a: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323850" y="404813"/>
            <a:ext cx="1296988" cy="369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Calibri" pitchFamily="34" charset="0"/>
              </a:rPr>
              <a:t>1960 - 1970</a:t>
            </a:r>
          </a:p>
        </p:txBody>
      </p:sp>
      <p:sp>
        <p:nvSpPr>
          <p:cNvPr id="6" name="Obdélník 5"/>
          <p:cNvSpPr/>
          <p:nvPr/>
        </p:nvSpPr>
        <p:spPr>
          <a:xfrm>
            <a:off x="107950" y="836613"/>
            <a:ext cx="5184775" cy="4000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dochází k výraznému rozvoji počítačů </a:t>
            </a:r>
          </a:p>
        </p:txBody>
      </p:sp>
      <p:sp>
        <p:nvSpPr>
          <p:cNvPr id="7" name="Obdélník 6"/>
          <p:cNvSpPr/>
          <p:nvPr/>
        </p:nvSpPr>
        <p:spPr>
          <a:xfrm>
            <a:off x="107950" y="2936875"/>
            <a:ext cx="8567738" cy="4000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tímto problémem se intenzivně zabývala výzkumná agentura </a:t>
            </a:r>
            <a:r>
              <a:rPr lang="cs-CZ" sz="2000" b="1" u="sng" dirty="0">
                <a:latin typeface="+mn-lt"/>
                <a:cs typeface="+mn-cs"/>
              </a:rPr>
              <a:t>ARPA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07950" y="5346700"/>
            <a:ext cx="402590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000" b="1" u="sng">
                <a:solidFill>
                  <a:srgbClr val="FF0000"/>
                </a:solidFill>
                <a:latin typeface="Calibri" pitchFamily="34" charset="0"/>
              </a:rPr>
              <a:t>1969 </a:t>
            </a:r>
            <a:r>
              <a:rPr lang="cs-CZ" sz="2000">
                <a:latin typeface="Calibri" pitchFamily="34" charset="0"/>
              </a:rPr>
              <a:t>– vytvořena experimentální síť ARPANET, první pokusy proběhly 2. září s přepojováním 4 uzlů (4 propojené superpočítače)</a:t>
            </a: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07950" y="4235450"/>
            <a:ext cx="38877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000">
                <a:latin typeface="Calibri" pitchFamily="34" charset="0"/>
              </a:rPr>
              <a:t>podle agentury ARPA vznikl i </a:t>
            </a:r>
            <a:r>
              <a:rPr lang="cs-CZ" sz="2000" b="1">
                <a:latin typeface="Calibri" pitchFamily="34" charset="0"/>
              </a:rPr>
              <a:t>první název pro internet </a:t>
            </a:r>
            <a:r>
              <a:rPr lang="cs-CZ" sz="2000">
                <a:latin typeface="Calibri" pitchFamily="34" charset="0"/>
              </a:rPr>
              <a:t>= </a:t>
            </a:r>
            <a:r>
              <a:rPr lang="cs-CZ" sz="2000" b="1" u="sng">
                <a:latin typeface="Calibri" pitchFamily="34" charset="0"/>
              </a:rPr>
              <a:t>ARPANET</a:t>
            </a: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07950" y="3432175"/>
            <a:ext cx="42846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000" b="1" u="sng">
                <a:solidFill>
                  <a:srgbClr val="FF0000"/>
                </a:solidFill>
                <a:latin typeface="Calibri" pitchFamily="34" charset="0"/>
              </a:rPr>
              <a:t>1962</a:t>
            </a:r>
            <a:r>
              <a:rPr lang="cs-CZ" sz="20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000">
                <a:latin typeface="Calibri" pitchFamily="34" charset="0"/>
              </a:rPr>
              <a:t>– vzniká projekt počítačového výzkumu agentury ARPA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07950" y="1331913"/>
            <a:ext cx="8758238" cy="7080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nejedná se ještě o dnes známé „malé“ osobní počítače, ale šlo o velké sálové počítače a jejich terminály</a:t>
            </a:r>
            <a:endParaRPr lang="cs-CZ" sz="2000" dirty="0">
              <a:latin typeface="+mn-lt"/>
              <a:cs typeface="+mn-cs"/>
            </a:endParaRPr>
          </a:p>
        </p:txBody>
      </p:sp>
      <p:pic>
        <p:nvPicPr>
          <p:cNvPr id="1026" name="Picture 2" descr="http://kdosiodjinud.cz/upload/clanky_obr/history_intern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62450" y="3432175"/>
            <a:ext cx="4602163" cy="322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388" y="1657350"/>
            <a:ext cx="8599487" cy="1016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Jednalo se vlastně o soustavu nejrůznějších sítí jako byl třeba právě </a:t>
            </a:r>
            <a:r>
              <a:rPr lang="cs-CZ" sz="2000" dirty="0" err="1">
                <a:latin typeface="+mn-lt"/>
                <a:cs typeface="+mn-cs"/>
              </a:rPr>
              <a:t>ARPANet</a:t>
            </a:r>
            <a:r>
              <a:rPr lang="cs-CZ" sz="2000" dirty="0">
                <a:latin typeface="+mn-lt"/>
                <a:cs typeface="+mn-cs"/>
              </a:rPr>
              <a:t>, které spolu byly vzájemně propojeny, a vyměňovali si data s pomocí protokolu TCP/IP.</a:t>
            </a: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479425" y="260350"/>
            <a:ext cx="1728788" cy="461963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1980 - 1990</a:t>
            </a:r>
          </a:p>
        </p:txBody>
      </p:sp>
      <p:sp>
        <p:nvSpPr>
          <p:cNvPr id="4" name="Obdélník 3"/>
          <p:cNvSpPr/>
          <p:nvPr/>
        </p:nvSpPr>
        <p:spPr>
          <a:xfrm>
            <a:off x="179388" y="908050"/>
            <a:ext cx="8599487" cy="7080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b="1" dirty="0">
                <a:latin typeface="+mn-lt"/>
                <a:cs typeface="+mn-cs"/>
              </a:rPr>
              <a:t>1982</a:t>
            </a:r>
            <a:r>
              <a:rPr lang="cs-CZ" sz="2000" dirty="0">
                <a:latin typeface="+mn-lt"/>
                <a:cs typeface="+mn-cs"/>
              </a:rPr>
              <a:t> - </a:t>
            </a:r>
            <a:r>
              <a:rPr lang="cs-CZ" sz="2000" b="1" dirty="0">
                <a:latin typeface="+mn-lt"/>
                <a:cs typeface="+mn-cs"/>
              </a:rPr>
              <a:t>byl definován ústřední komunikační protokol celého současného internetu </a:t>
            </a:r>
            <a:r>
              <a:rPr lang="cs-CZ" sz="2000" dirty="0">
                <a:latin typeface="+mn-lt"/>
                <a:cs typeface="+mn-cs"/>
              </a:rPr>
              <a:t>(TCP/IP)</a:t>
            </a: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9388" y="5445125"/>
            <a:ext cx="3821112" cy="13239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Tím se zrodila i zkratka </a:t>
            </a:r>
            <a:r>
              <a:rPr lang="cs-CZ" sz="2000" b="1" dirty="0">
                <a:latin typeface="+mn-lt"/>
                <a:cs typeface="+mn-cs"/>
              </a:rPr>
              <a:t>ISP</a:t>
            </a:r>
            <a:r>
              <a:rPr lang="cs-CZ" sz="2000" dirty="0">
                <a:latin typeface="+mn-lt"/>
                <a:cs typeface="+mn-cs"/>
              </a:rPr>
              <a:t> (internet </a:t>
            </a:r>
            <a:r>
              <a:rPr lang="cs-CZ" sz="2000" dirty="0" err="1">
                <a:latin typeface="+mn-lt"/>
                <a:cs typeface="+mn-cs"/>
              </a:rPr>
              <a:t>service</a:t>
            </a:r>
            <a:r>
              <a:rPr lang="cs-CZ" sz="2000" dirty="0">
                <a:latin typeface="+mn-lt"/>
                <a:cs typeface="+mn-cs"/>
              </a:rPr>
              <a:t> provider neboli poskytovatel internetových služeb).</a:t>
            </a: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9388" y="2714625"/>
            <a:ext cx="3821112" cy="1016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První internet sloužil primárně k propojení univerzit a dalších výzkumných ústavů a pracovišť</a:t>
            </a: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9388" y="3771900"/>
            <a:ext cx="3821112" cy="16319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historie internetu se posouvá dál a začínají se objevovat první komerční poskytovatelé internetových (datových) služeb.</a:t>
            </a:r>
            <a:endParaRPr lang="cs-CZ" sz="2000" dirty="0">
              <a:latin typeface="+mn-lt"/>
              <a:cs typeface="+mn-cs"/>
            </a:endParaRPr>
          </a:p>
        </p:txBody>
      </p:sp>
      <p:pic>
        <p:nvPicPr>
          <p:cNvPr id="1639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97375" y="3048000"/>
            <a:ext cx="4495800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479425" y="260350"/>
            <a:ext cx="4524375" cy="461963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1990 – do současnosti </a:t>
            </a:r>
          </a:p>
        </p:txBody>
      </p:sp>
      <p:sp>
        <p:nvSpPr>
          <p:cNvPr id="3" name="Obdélník 2"/>
          <p:cNvSpPr/>
          <p:nvPr/>
        </p:nvSpPr>
        <p:spPr>
          <a:xfrm>
            <a:off x="179388" y="5792788"/>
            <a:ext cx="8408987" cy="4000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v</a:t>
            </a:r>
            <a:r>
              <a:rPr lang="cs-CZ" sz="2000" dirty="0">
                <a:latin typeface="+mn-lt"/>
                <a:cs typeface="+mn-cs"/>
              </a:rPr>
              <a:t> roce </a:t>
            </a:r>
            <a:r>
              <a:rPr lang="cs-CZ" sz="2000" b="1" dirty="0">
                <a:latin typeface="+mn-lt"/>
                <a:cs typeface="+mn-cs"/>
              </a:rPr>
              <a:t>2007 pak už přes Internet proudí téměř 97 % všech informací.</a:t>
            </a:r>
            <a:endParaRPr lang="cs-CZ" sz="2000" b="1" dirty="0">
              <a:latin typeface="+mn-lt"/>
              <a:cs typeface="+mn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9388" y="895350"/>
            <a:ext cx="8264525" cy="4000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od poloviny 90 let pak dochází k velkému růstu celého internetu</a:t>
            </a: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79388" y="1392238"/>
            <a:ext cx="8264525" cy="4000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i</a:t>
            </a:r>
            <a:r>
              <a:rPr lang="cs-CZ" sz="2000" dirty="0">
                <a:latin typeface="+mn-lt"/>
                <a:cs typeface="+mn-cs"/>
              </a:rPr>
              <a:t>nternet začíná mít poprvé ve své historii výraznější vliv na kulturu a obchod</a:t>
            </a: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9388" y="1889125"/>
            <a:ext cx="8640762" cy="7080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o</a:t>
            </a:r>
            <a:r>
              <a:rPr lang="cs-CZ" sz="2000" dirty="0">
                <a:latin typeface="+mn-lt"/>
                <a:cs typeface="+mn-cs"/>
              </a:rPr>
              <a:t>bjevují se první služby, které již dnes povařujeme za běžné a samozřejmé jako je elektronická pošta, instant </a:t>
            </a:r>
            <a:r>
              <a:rPr lang="cs-CZ" sz="2000" dirty="0" err="1">
                <a:latin typeface="+mn-lt"/>
                <a:cs typeface="+mn-cs"/>
              </a:rPr>
              <a:t>messaging</a:t>
            </a:r>
            <a:r>
              <a:rPr lang="cs-CZ" sz="2000" dirty="0">
                <a:latin typeface="+mn-lt"/>
                <a:cs typeface="+mn-cs"/>
              </a:rPr>
              <a:t> (IM, aplikace jako ICQ nebo </a:t>
            </a:r>
            <a:r>
              <a:rPr lang="cs-CZ" sz="2000" dirty="0" err="1">
                <a:latin typeface="+mn-lt"/>
                <a:cs typeface="+mn-cs"/>
              </a:rPr>
              <a:t>Skype</a:t>
            </a:r>
            <a:r>
              <a:rPr lang="cs-CZ" sz="2000" dirty="0">
                <a:latin typeface="+mn-lt"/>
                <a:cs typeface="+mn-cs"/>
              </a:rPr>
              <a:t>). </a:t>
            </a: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9388" y="2693988"/>
            <a:ext cx="7777162" cy="4000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už tehdy existují první video hovory nebo video konference. </a:t>
            </a: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9388" y="3190875"/>
            <a:ext cx="7856537" cy="7064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Dochází také k velkému nárůstu webových stránek (WWW, </a:t>
            </a:r>
            <a:r>
              <a:rPr lang="cs-CZ" sz="2000" dirty="0" err="1">
                <a:latin typeface="+mn-lt"/>
                <a:cs typeface="+mn-cs"/>
              </a:rPr>
              <a:t>World</a:t>
            </a:r>
            <a:r>
              <a:rPr lang="cs-CZ" sz="2000" dirty="0">
                <a:latin typeface="+mn-lt"/>
                <a:cs typeface="+mn-cs"/>
              </a:rPr>
              <a:t> </a:t>
            </a:r>
            <a:r>
              <a:rPr lang="cs-CZ" sz="2000" dirty="0" err="1">
                <a:latin typeface="+mn-lt"/>
                <a:cs typeface="+mn-cs"/>
              </a:rPr>
              <a:t>Wide</a:t>
            </a:r>
            <a:r>
              <a:rPr lang="cs-CZ" sz="2000" dirty="0">
                <a:latin typeface="+mn-lt"/>
                <a:cs typeface="+mn-cs"/>
              </a:rPr>
              <a:t> Web), </a:t>
            </a:r>
          </a:p>
        </p:txBody>
      </p:sp>
      <p:sp>
        <p:nvSpPr>
          <p:cNvPr id="9" name="Obdélník 8"/>
          <p:cNvSpPr/>
          <p:nvPr/>
        </p:nvSpPr>
        <p:spPr>
          <a:xfrm>
            <a:off x="179388" y="3994150"/>
            <a:ext cx="7777162" cy="4000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objevují se diskusní fóra, blogy a první sociální í sítě.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79388" y="4491038"/>
            <a:ext cx="8280400" cy="7080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o</a:t>
            </a:r>
            <a:r>
              <a:rPr lang="cs-CZ" sz="2000" dirty="0">
                <a:latin typeface="+mn-lt"/>
                <a:cs typeface="+mn-cs"/>
              </a:rPr>
              <a:t>dhaduje se, že v roce </a:t>
            </a:r>
            <a:r>
              <a:rPr lang="cs-CZ" sz="2000" b="1" dirty="0">
                <a:latin typeface="+mn-lt"/>
                <a:cs typeface="+mn-cs"/>
              </a:rPr>
              <a:t>1993 se s pomocí internetu přenáší přibližně 1% telekomunikačního provozu. </a:t>
            </a:r>
            <a:endParaRPr lang="cs-CZ" sz="2000" b="1" dirty="0">
              <a:latin typeface="+mn-lt"/>
              <a:cs typeface="+mn-cs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79388" y="5295900"/>
            <a:ext cx="8964612" cy="4000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v</a:t>
            </a:r>
            <a:r>
              <a:rPr lang="cs-CZ" sz="2000" dirty="0">
                <a:latin typeface="+mn-lt"/>
                <a:cs typeface="+mn-cs"/>
              </a:rPr>
              <a:t> roce </a:t>
            </a:r>
            <a:r>
              <a:rPr lang="cs-CZ" sz="2000" b="1" dirty="0">
                <a:latin typeface="+mn-lt"/>
                <a:cs typeface="+mn-cs"/>
              </a:rPr>
              <a:t>2000</a:t>
            </a:r>
            <a:r>
              <a:rPr lang="cs-CZ" sz="2000" dirty="0">
                <a:latin typeface="+mn-lt"/>
                <a:cs typeface="+mn-cs"/>
              </a:rPr>
              <a:t> už podíl informací proudících s pomocí internetu představuje </a:t>
            </a:r>
            <a:r>
              <a:rPr lang="cs-CZ" sz="2000" b="1" dirty="0">
                <a:latin typeface="+mn-lt"/>
                <a:cs typeface="+mn-cs"/>
              </a:rPr>
              <a:t>až 51%. </a:t>
            </a:r>
            <a:endParaRPr lang="cs-CZ" sz="2000" b="1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Obdélník 2"/>
          <p:cNvSpPr>
            <a:spLocks noChangeArrowheads="1"/>
          </p:cNvSpPr>
          <p:nvPr/>
        </p:nvSpPr>
        <p:spPr bwMode="auto">
          <a:xfrm>
            <a:off x="2916238" y="476250"/>
            <a:ext cx="3436937" cy="461963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Co bylo před internetem?</a:t>
            </a:r>
          </a:p>
        </p:txBody>
      </p:sp>
      <p:sp>
        <p:nvSpPr>
          <p:cNvPr id="4" name="Obdélník 3"/>
          <p:cNvSpPr>
            <a:spLocks noChangeArrowheads="1"/>
          </p:cNvSpPr>
          <p:nvPr/>
        </p:nvSpPr>
        <p:spPr bwMode="auto">
          <a:xfrm>
            <a:off x="1619250" y="1157288"/>
            <a:ext cx="6265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První „sítí“ pro výměnu informací byla telegrafní síť. </a:t>
            </a: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384175" y="5961063"/>
            <a:ext cx="83645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000">
                <a:latin typeface="Calibri" pitchFamily="34" charset="0"/>
              </a:rPr>
              <a:t>Rozvoj této „komunikační“ sítě souvisel především s rozvojem železniční sítě v kontinentální Evropě nebo ve spojených státech.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1875" y="1581150"/>
            <a:ext cx="4286250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950" y="2997200"/>
            <a:ext cx="8856663" cy="36925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atin typeface="+mn-lt"/>
                <a:cs typeface="+mn-cs"/>
              </a:rPr>
              <a:t>1990 první internetová síť </a:t>
            </a:r>
            <a:r>
              <a:rPr lang="cs-CZ" b="1" dirty="0" err="1">
                <a:latin typeface="+mn-lt"/>
                <a:cs typeface="+mn-cs"/>
              </a:rPr>
              <a:t>ARPANet</a:t>
            </a:r>
            <a:r>
              <a:rPr lang="cs-CZ" b="1" dirty="0">
                <a:latin typeface="+mn-lt"/>
                <a:cs typeface="+mn-cs"/>
              </a:rPr>
              <a:t> byla rozebrána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0000"/>
                </a:solidFill>
                <a:latin typeface="+mn-lt"/>
                <a:cs typeface="+mn-cs"/>
              </a:rPr>
              <a:t>1990 první komerční internet </a:t>
            </a:r>
            <a:r>
              <a:rPr lang="cs-CZ" b="1" dirty="0" err="1">
                <a:solidFill>
                  <a:srgbClr val="FF0000"/>
                </a:solidFill>
                <a:latin typeface="+mn-lt"/>
                <a:cs typeface="+mn-cs"/>
              </a:rPr>
              <a:t>service</a:t>
            </a:r>
            <a:r>
              <a:rPr lang="cs-CZ" b="1" dirty="0">
                <a:solidFill>
                  <a:srgbClr val="FF0000"/>
                </a:solidFill>
                <a:latin typeface="+mn-lt"/>
                <a:cs typeface="+mn-cs"/>
              </a:rPr>
              <a:t> provider </a:t>
            </a:r>
            <a:r>
              <a:rPr lang="cs-CZ" dirty="0">
                <a:solidFill>
                  <a:srgbClr val="FF0000"/>
                </a:solidFill>
                <a:latin typeface="+mn-lt"/>
                <a:cs typeface="+mn-cs"/>
              </a:rPr>
              <a:t>(ISP) – poskytovatel připojení</a:t>
            </a:r>
            <a:endParaRPr lang="cs-CZ" b="1" dirty="0">
              <a:solidFill>
                <a:srgbClr val="FF000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1990 první internetový vyhledávač </a:t>
            </a:r>
            <a:r>
              <a:rPr lang="cs-CZ" dirty="0" err="1">
                <a:latin typeface="+mn-lt"/>
                <a:cs typeface="+mn-cs"/>
              </a:rPr>
              <a:t>Archie</a:t>
            </a:r>
            <a:endParaRPr lang="cs-CZ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0000"/>
                </a:solidFill>
                <a:latin typeface="+mn-lt"/>
                <a:cs typeface="+mn-cs"/>
              </a:rPr>
              <a:t>1991 zavedení internetové služby WWW (</a:t>
            </a:r>
            <a:r>
              <a:rPr lang="cs-CZ" b="1" dirty="0" err="1">
                <a:solidFill>
                  <a:srgbClr val="FF0000"/>
                </a:solidFill>
                <a:latin typeface="+mn-lt"/>
                <a:cs typeface="+mn-cs"/>
              </a:rPr>
              <a:t>World</a:t>
            </a:r>
            <a:r>
              <a:rPr lang="cs-CZ" b="1" dirty="0">
                <a:solidFill>
                  <a:srgbClr val="FF0000"/>
                </a:solidFill>
                <a:latin typeface="+mn-lt"/>
                <a:cs typeface="+mn-cs"/>
              </a:rPr>
              <a:t> </a:t>
            </a:r>
            <a:r>
              <a:rPr lang="cs-CZ" b="1" dirty="0" err="1">
                <a:solidFill>
                  <a:srgbClr val="FF0000"/>
                </a:solidFill>
                <a:latin typeface="+mn-lt"/>
                <a:cs typeface="+mn-cs"/>
              </a:rPr>
              <a:t>Wide</a:t>
            </a:r>
            <a:r>
              <a:rPr lang="cs-CZ" b="1" dirty="0">
                <a:solidFill>
                  <a:srgbClr val="FF0000"/>
                </a:solidFill>
                <a:latin typeface="+mn-lt"/>
                <a:cs typeface="+mn-cs"/>
              </a:rPr>
              <a:t> Web)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1994 první fultextové internetové vyhledávače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1990 </a:t>
            </a:r>
            <a:r>
              <a:rPr lang="cs-CZ" dirty="0" err="1">
                <a:latin typeface="+mn-lt"/>
                <a:cs typeface="+mn-cs"/>
              </a:rPr>
              <a:t>IMDb</a:t>
            </a:r>
            <a:r>
              <a:rPr lang="cs-CZ" dirty="0">
                <a:latin typeface="+mn-lt"/>
                <a:cs typeface="+mn-cs"/>
              </a:rPr>
              <a:t> Internetová databáze filmů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1995 Amazon.com on-line prodejce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0000"/>
                </a:solidFill>
                <a:latin typeface="+mn-lt"/>
                <a:cs typeface="+mn-cs"/>
              </a:rPr>
              <a:t>1998 vyhledávač  Google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2001 Wikipedie , otevřená encyklopedie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2003 </a:t>
            </a:r>
            <a:r>
              <a:rPr lang="cs-CZ" dirty="0" err="1">
                <a:latin typeface="+mn-lt"/>
                <a:cs typeface="+mn-cs"/>
              </a:rPr>
              <a:t>Skype</a:t>
            </a:r>
            <a:r>
              <a:rPr lang="cs-CZ" dirty="0">
                <a:latin typeface="+mn-lt"/>
                <a:cs typeface="+mn-cs"/>
              </a:rPr>
              <a:t> pro telefonování přes internet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0000"/>
                </a:solidFill>
                <a:latin typeface="+mn-lt"/>
                <a:cs typeface="+mn-cs"/>
              </a:rPr>
              <a:t>2004 sociální síť </a:t>
            </a:r>
            <a:r>
              <a:rPr lang="cs-CZ" b="1" dirty="0" err="1">
                <a:solidFill>
                  <a:srgbClr val="FF0000"/>
                </a:solidFill>
                <a:latin typeface="+mn-lt"/>
                <a:cs typeface="+mn-cs"/>
              </a:rPr>
              <a:t>Facebook</a:t>
            </a:r>
            <a:endParaRPr lang="cs-CZ" b="1" dirty="0">
              <a:solidFill>
                <a:srgbClr val="FF000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2005 </a:t>
            </a:r>
            <a:r>
              <a:rPr lang="cs-CZ" dirty="0" err="1">
                <a:latin typeface="+mn-lt"/>
                <a:cs typeface="+mn-cs"/>
              </a:rPr>
              <a:t>YouTube</a:t>
            </a:r>
            <a:r>
              <a:rPr lang="cs-CZ" dirty="0">
                <a:latin typeface="+mn-lt"/>
                <a:cs typeface="+mn-cs"/>
              </a:rPr>
              <a:t> pro sdílení videa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…. </a:t>
            </a:r>
            <a:r>
              <a:rPr lang="cs-CZ" b="1" i="1" dirty="0">
                <a:latin typeface="+mn-lt"/>
                <a:cs typeface="+mn-cs"/>
              </a:rPr>
              <a:t>A mnoho dalšího</a:t>
            </a:r>
            <a:endParaRPr lang="cs-CZ" b="1" i="1" dirty="0">
              <a:latin typeface="+mn-lt"/>
              <a:cs typeface="+mn-cs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7950" y="836613"/>
            <a:ext cx="8856663" cy="9239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1961 první přepínání datových paketů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1966 začátek plánování sítě </a:t>
            </a:r>
            <a:r>
              <a:rPr lang="cs-CZ" dirty="0" err="1">
                <a:latin typeface="+mn-lt"/>
                <a:cs typeface="+mn-cs"/>
              </a:rPr>
              <a:t>ARPANet</a:t>
            </a:r>
            <a:endParaRPr lang="cs-CZ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1969 po síti </a:t>
            </a:r>
            <a:r>
              <a:rPr lang="cs-CZ" dirty="0" err="1">
                <a:latin typeface="+mn-lt"/>
                <a:cs typeface="+mn-cs"/>
              </a:rPr>
              <a:t>ARPANet</a:t>
            </a:r>
            <a:r>
              <a:rPr lang="cs-CZ" dirty="0">
                <a:latin typeface="+mn-lt"/>
                <a:cs typeface="+mn-cs"/>
              </a:rPr>
              <a:t> byly přeneseny první pakety</a:t>
            </a:r>
          </a:p>
        </p:txBody>
      </p:sp>
      <p:sp>
        <p:nvSpPr>
          <p:cNvPr id="19459" name="Obdélník 3"/>
          <p:cNvSpPr>
            <a:spLocks noChangeArrowheads="1"/>
          </p:cNvSpPr>
          <p:nvPr/>
        </p:nvSpPr>
        <p:spPr bwMode="auto">
          <a:xfrm>
            <a:off x="2073275" y="107950"/>
            <a:ext cx="4397375" cy="4603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Historie Internetu a důležitá data</a:t>
            </a:r>
          </a:p>
        </p:txBody>
      </p:sp>
      <p:sp>
        <p:nvSpPr>
          <p:cNvPr id="5" name="Obdélník 4"/>
          <p:cNvSpPr/>
          <p:nvPr/>
        </p:nvSpPr>
        <p:spPr>
          <a:xfrm>
            <a:off x="107950" y="1916113"/>
            <a:ext cx="8856663" cy="9239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1980 zaveden standart </a:t>
            </a:r>
            <a:r>
              <a:rPr lang="cs-CZ" dirty="0" err="1">
                <a:latin typeface="+mn-lt"/>
                <a:cs typeface="+mn-cs"/>
              </a:rPr>
              <a:t>ethernetu</a:t>
            </a:r>
            <a:endParaRPr lang="cs-CZ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1982 zavedeny formální standarty protokol TCP/IP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1982 zaveden protokol pro odesílání emailových zpráv SMTP (</a:t>
            </a:r>
            <a:r>
              <a:rPr lang="cs-CZ" dirty="0" err="1">
                <a:latin typeface="+mn-lt"/>
                <a:cs typeface="+mn-cs"/>
              </a:rPr>
              <a:t>simple</a:t>
            </a:r>
            <a:r>
              <a:rPr lang="cs-CZ" dirty="0">
                <a:latin typeface="+mn-lt"/>
                <a:cs typeface="+mn-cs"/>
              </a:rPr>
              <a:t> mail transfer protokol)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>
            <a:spLocks noChangeArrowheads="1"/>
          </p:cNvSpPr>
          <p:nvPr/>
        </p:nvSpPr>
        <p:spPr bwMode="auto">
          <a:xfrm>
            <a:off x="160338" y="5807075"/>
            <a:ext cx="8683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Calibri" pitchFamily="34" charset="0"/>
              </a:rPr>
              <a:t>Zatímco oficiální připojení k internetu v ČR se datuje do roku 1992, po následující 3 roky bylo možné připojení pouze prostřednictvím sítě CESNET !!!!</a:t>
            </a:r>
          </a:p>
        </p:txBody>
      </p:sp>
      <p:sp>
        <p:nvSpPr>
          <p:cNvPr id="4" name="Obdélník 3"/>
          <p:cNvSpPr>
            <a:spLocks noChangeArrowheads="1"/>
          </p:cNvSpPr>
          <p:nvPr/>
        </p:nvSpPr>
        <p:spPr bwMode="auto">
          <a:xfrm>
            <a:off x="250825" y="1116013"/>
            <a:ext cx="84169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000">
                <a:latin typeface="Calibri" pitchFamily="34" charset="0"/>
              </a:rPr>
              <a:t>od roku 1991 se v ČR začínají budovat první celorepublikové páteřní sítě </a:t>
            </a:r>
          </a:p>
        </p:txBody>
      </p:sp>
      <p:sp>
        <p:nvSpPr>
          <p:cNvPr id="5" name="Obdélník 4"/>
          <p:cNvSpPr/>
          <p:nvPr/>
        </p:nvSpPr>
        <p:spPr>
          <a:xfrm>
            <a:off x="327025" y="736600"/>
            <a:ext cx="3330575" cy="4000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latin typeface="+mn-lt"/>
                <a:cs typeface="+mn-cs"/>
              </a:rPr>
              <a:t>První připojení ČR k internetu</a:t>
            </a:r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250825" y="2627313"/>
            <a:ext cx="76231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000" b="1" u="sng">
                <a:latin typeface="Calibri" pitchFamily="34" charset="0"/>
              </a:rPr>
              <a:t>13. únor 1992  </a:t>
            </a:r>
            <a:r>
              <a:rPr lang="cs-CZ" sz="2000">
                <a:latin typeface="Calibri" pitchFamily="34" charset="0"/>
              </a:rPr>
              <a:t>- oficiální datum prvního připojení ČR k internetu</a:t>
            </a:r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3262313" y="3068638"/>
            <a:ext cx="54864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>
                <a:latin typeface="Calibri" pitchFamily="34" charset="0"/>
              </a:rPr>
              <a:t>v pražském ĆVUT došlo ke zřízení připojení do internetového uzlu v Linci v Rakousku.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3262313" y="3716338"/>
            <a:ext cx="4572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>
                <a:latin typeface="Calibri" pitchFamily="34" charset="0"/>
              </a:rPr>
              <a:t>Od tohoto data tedy byl do ČR „zaveden“ internet.</a:t>
            </a:r>
          </a:p>
        </p:txBody>
      </p:sp>
      <p:sp>
        <p:nvSpPr>
          <p:cNvPr id="9" name="Obdélník 8"/>
          <p:cNvSpPr/>
          <p:nvPr/>
        </p:nvSpPr>
        <p:spPr>
          <a:xfrm>
            <a:off x="327025" y="4500563"/>
            <a:ext cx="3646488" cy="4000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latin typeface="+mn-lt"/>
                <a:cs typeface="+mn-cs"/>
              </a:rPr>
              <a:t>Vznik komerčního internetu v ČR</a:t>
            </a: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339725" y="4943475"/>
            <a:ext cx="84089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000">
                <a:latin typeface="Calibri" pitchFamily="34" charset="0"/>
              </a:rPr>
              <a:t>vznik prvních komerčních poskytovatelů připojení k internetu se datuje až do roku </a:t>
            </a:r>
            <a:r>
              <a:rPr lang="cs-CZ" sz="2000" b="1" u="sng">
                <a:latin typeface="Calibri" pitchFamily="34" charset="0"/>
              </a:rPr>
              <a:t>1995 </a:t>
            </a:r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250825" y="1517650"/>
            <a:ext cx="8377238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000">
                <a:latin typeface="Calibri" pitchFamily="34" charset="0"/>
              </a:rPr>
              <a:t>tato celorepubliková síť dostala název CESNET (neboli Czech Educational and Scientific NETwork)</a:t>
            </a: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250825" y="2225675"/>
            <a:ext cx="81565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000">
                <a:latin typeface="Calibri" pitchFamily="34" charset="0"/>
              </a:rPr>
              <a:t>CESNET měl propojovat především univerzitní a akademická pracoviště.</a:t>
            </a:r>
          </a:p>
        </p:txBody>
      </p:sp>
      <p:sp>
        <p:nvSpPr>
          <p:cNvPr id="20491" name="Obdélník 12"/>
          <p:cNvSpPr>
            <a:spLocks noChangeArrowheads="1"/>
          </p:cNvSpPr>
          <p:nvPr/>
        </p:nvSpPr>
        <p:spPr bwMode="auto">
          <a:xfrm>
            <a:off x="2735263" y="107950"/>
            <a:ext cx="3074987" cy="4603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Historie Internetu v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/>
      <p:bldP spid="7" grpId="0"/>
      <p:bldP spid="8" grpId="0"/>
      <p:bldP spid="9" grpId="0" animBg="1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6063" y="5745163"/>
            <a:ext cx="8496300" cy="7080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díky tomuto tarifu výrazně klesly náklady na připojení k internetu pro běžné domácnosti a internet se začínal v ČR masově šířit.</a:t>
            </a: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46063" y="981075"/>
            <a:ext cx="8569325" cy="7080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do roku 2000 už v ČR existovala celá řada firem, které poskytovali možnost připojení k internetu jak pro firmy, tak i pro běžné domácnosti</a:t>
            </a: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6063" y="1878013"/>
            <a:ext cx="8718550" cy="7080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jednou z prvních možností, jak se připojit na internet, byly pro většinu domácností telefonní linky a vytáčené připojení k internetu</a:t>
            </a: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46063" y="3362325"/>
            <a:ext cx="3317875" cy="4016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připojení bylo velmi drahé.</a:t>
            </a:r>
          </a:p>
        </p:txBody>
      </p:sp>
      <p:sp>
        <p:nvSpPr>
          <p:cNvPr id="6" name="Obdélník 5"/>
          <p:cNvSpPr/>
          <p:nvPr/>
        </p:nvSpPr>
        <p:spPr>
          <a:xfrm>
            <a:off x="246063" y="2773363"/>
            <a:ext cx="8569325" cy="40163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monopolní poskytovatel připojení pevnou telefonní linkou byl SPT Telecom</a:t>
            </a: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46063" y="3951288"/>
            <a:ext cx="8569325" cy="7080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v</a:t>
            </a:r>
            <a:r>
              <a:rPr lang="cs-CZ" sz="2000" dirty="0">
                <a:latin typeface="+mn-lt"/>
                <a:cs typeface="+mn-cs"/>
              </a:rPr>
              <a:t> roce 1998 vznikla velká protestní akce, která vstoupila do historie internetu v ČR pod názvem „bojkot SPT Telecom“. </a:t>
            </a: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46063" y="4848225"/>
            <a:ext cx="8496300" cy="7080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cs-CZ" sz="2000" dirty="0">
                <a:latin typeface="+mn-lt"/>
                <a:cs typeface="+mn-cs"/>
              </a:rPr>
              <a:t>v</a:t>
            </a:r>
            <a:r>
              <a:rPr lang="cs-CZ" sz="2000" dirty="0">
                <a:latin typeface="+mn-lt"/>
                <a:cs typeface="+mn-cs"/>
              </a:rPr>
              <a:t>ýsledkem pak bylo zavedení speciální telefonního tarifu Internet 99 resp. pozdější internet 2000. </a:t>
            </a: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21512" name="TextovéPole 8"/>
          <p:cNvSpPr txBox="1">
            <a:spLocks noChangeArrowheads="1"/>
          </p:cNvSpPr>
          <p:nvPr/>
        </p:nvSpPr>
        <p:spPr bwMode="auto">
          <a:xfrm>
            <a:off x="3614738" y="195263"/>
            <a:ext cx="1887537" cy="52387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FF0000"/>
                </a:solidFill>
                <a:latin typeface="Calibri" pitchFamily="34" charset="0"/>
              </a:rPr>
              <a:t>Zajímavosti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Obdélník 2"/>
          <p:cNvSpPr>
            <a:spLocks noChangeArrowheads="1"/>
          </p:cNvSpPr>
          <p:nvPr/>
        </p:nvSpPr>
        <p:spPr bwMode="auto">
          <a:xfrm>
            <a:off x="395288" y="1341438"/>
            <a:ext cx="7561262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AUTOR NEUVEDEN. </a:t>
            </a:r>
            <a:r>
              <a:rPr lang="pt-BR" i="1">
                <a:latin typeface="Calibri" pitchFamily="34" charset="0"/>
              </a:rPr>
              <a:t>http://</a:t>
            </a:r>
            <a:r>
              <a:rPr lang="cs-CZ" i="1">
                <a:latin typeface="Calibri" pitchFamily="34" charset="0"/>
              </a:rPr>
              <a:t>prehleducivaivt.cz</a:t>
            </a:r>
            <a:r>
              <a:rPr lang="pt-BR">
                <a:latin typeface="Calibri" pitchFamily="34" charset="0"/>
              </a:rPr>
              <a:t> [online]. [cit. 21.1.2014]. Dostupný na WWW: http://prehleducivaivt.eblog.cz/category/1-vyvoj-a-historie-pc</a:t>
            </a:r>
            <a:endParaRPr lang="cs-CZ">
              <a:latin typeface="Calibri" pitchFamily="34" charset="0"/>
            </a:endParaRPr>
          </a:p>
        </p:txBody>
      </p:sp>
      <p:sp>
        <p:nvSpPr>
          <p:cNvPr id="22530" name="TextovéPole 3"/>
          <p:cNvSpPr txBox="1">
            <a:spLocks noChangeArrowheads="1"/>
          </p:cNvSpPr>
          <p:nvPr/>
        </p:nvSpPr>
        <p:spPr bwMode="auto">
          <a:xfrm>
            <a:off x="419100" y="541338"/>
            <a:ext cx="1000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Calibri" pitchFamily="34" charset="0"/>
              </a:rPr>
              <a:t>Zdroje</a:t>
            </a:r>
          </a:p>
        </p:txBody>
      </p:sp>
      <p:sp>
        <p:nvSpPr>
          <p:cNvPr id="22531" name="Obdélník 7"/>
          <p:cNvSpPr>
            <a:spLocks noChangeArrowheads="1"/>
          </p:cNvSpPr>
          <p:nvPr/>
        </p:nvSpPr>
        <p:spPr bwMode="auto">
          <a:xfrm>
            <a:off x="395288" y="2384425"/>
            <a:ext cx="8064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AUTOR NEUVEDEN. </a:t>
            </a:r>
            <a:r>
              <a:rPr lang="pt-BR" i="1">
                <a:latin typeface="Calibri" pitchFamily="34" charset="0"/>
              </a:rPr>
              <a:t>www.kdosiodjinud.cz</a:t>
            </a:r>
            <a:r>
              <a:rPr lang="pt-BR">
                <a:latin typeface="Calibri" pitchFamily="34" charset="0"/>
              </a:rPr>
              <a:t> [online]. [cit. 21.1.2014]. Dostupný na WWW: </a:t>
            </a:r>
            <a:r>
              <a:rPr lang="pt-BR">
                <a:latin typeface="Calibri" pitchFamily="34" charset="0"/>
                <a:hlinkClick r:id="rId2"/>
              </a:rPr>
              <a:t>http://www.kdosiodjinud.cz/historie-ceskeho-internetu-prehled.a112.html</a:t>
            </a:r>
            <a:endParaRPr lang="cs-CZ">
              <a:latin typeface="Calibri" pitchFamily="34" charset="0"/>
            </a:endParaRPr>
          </a:p>
        </p:txBody>
      </p:sp>
      <p:sp>
        <p:nvSpPr>
          <p:cNvPr id="22532" name="Obdélník 8"/>
          <p:cNvSpPr>
            <a:spLocks noChangeArrowheads="1"/>
          </p:cNvSpPr>
          <p:nvPr/>
        </p:nvSpPr>
        <p:spPr bwMode="auto">
          <a:xfrm>
            <a:off x="395288" y="3429000"/>
            <a:ext cx="8280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AUTOR NEUVEDEN. </a:t>
            </a:r>
            <a:r>
              <a:rPr lang="pt-BR" i="1">
                <a:latin typeface="Calibri" pitchFamily="34" charset="0"/>
              </a:rPr>
              <a:t>http://zskaznejov.webnode.cz</a:t>
            </a:r>
            <a:r>
              <a:rPr lang="pt-BR">
                <a:latin typeface="Calibri" pitchFamily="34" charset="0"/>
              </a:rPr>
              <a:t> [online]. [cit. 21.1.2014]. Dostupný na WWW: </a:t>
            </a:r>
            <a:r>
              <a:rPr lang="pt-BR">
                <a:latin typeface="Calibri" pitchFamily="34" charset="0"/>
                <a:hlinkClick r:id="rId3"/>
              </a:rPr>
              <a:t>http://historie_pocitacu.sweb.cz/historie_pocitacu1-4.htm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771</Words>
  <Application>Microsoft Office PowerPoint</Application>
  <PresentationFormat>On-screen Show (4:3)</PresentationFormat>
  <Paragraphs>93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Calibri</vt:lpstr>
      <vt:lpstr>Arial</vt:lpstr>
      <vt:lpstr>Times New Roman</vt:lpstr>
      <vt:lpstr>Wingdings</vt:lpstr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romanar</dc:creator>
  <cp:lastModifiedBy>DUM</cp:lastModifiedBy>
  <cp:revision>29</cp:revision>
  <dcterms:created xsi:type="dcterms:W3CDTF">2014-01-21T13:58:23Z</dcterms:created>
  <dcterms:modified xsi:type="dcterms:W3CDTF">2014-01-27T18:37:57Z</dcterms:modified>
</cp:coreProperties>
</file>