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94" r:id="rId2"/>
    <p:sldId id="287" r:id="rId3"/>
    <p:sldId id="288" r:id="rId4"/>
    <p:sldId id="289" r:id="rId5"/>
    <p:sldId id="290" r:id="rId6"/>
    <p:sldId id="291" r:id="rId7"/>
    <p:sldId id="292" r:id="rId8"/>
    <p:sldId id="29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69" autoAdjust="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2880"/>
        <p:guide pos="2160"/>
      </p:guideLst>
    </p:cSldViewPr>
  </p:notes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D20A2-E079-4F78-A176-F419513CBBC1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55294-E477-4926-873F-B4E68661479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65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58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696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63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996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779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083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29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90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714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232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38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389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921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1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425944002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22. 8. 2012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462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Postup výpočtu vnitřních sil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Prostý nosník zatížený rovnoměrným spojitým zatížením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15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460" y="274638"/>
            <a:ext cx="8165340" cy="54401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792" y="818652"/>
            <a:ext cx="8780208" cy="6210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Prostý nosník délky L = 6 m je zatížen rovnoměrným spojitým zatížením o velikosti 3 kN na běžný metr. </a:t>
            </a:r>
          </a:p>
          <a:p>
            <a:pPr marL="0" indent="0">
              <a:buNone/>
            </a:pPr>
            <a:r>
              <a:rPr lang="cs-CZ" dirty="0" smtClean="0"/>
              <a:t>					Na nosníku vypočtěte: 					reakce Az, Ay, Bz, 						posouvající síly V, 						přechodný průřez P.P., 					momenty M, 							normálové síly 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Velikosti vnitřních sil 						vyneste do obrazců.					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52" y="2078820"/>
            <a:ext cx="4638675" cy="141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664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1. Popis zadání a výpočet náhradního břemena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088688"/>
                <a:ext cx="3484716" cy="503747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sz="3200" b="1" dirty="0" smtClean="0"/>
                  <a:t>Q´= f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b="1" dirty="0" smtClean="0"/>
                  <a:t> L =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Q´= 3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𝒌𝑵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𝒎</m:t>
                        </m:r>
                      </m:den>
                    </m:f>
                  </m:oMath>
                </a14:m>
                <a:r>
                  <a:rPr lang="cs-CZ" sz="3200" b="1" dirty="0" smtClean="0"/>
                  <a:t>) </a:t>
                </a:r>
                <a14:m>
                  <m:oMath xmlns:m="http://schemas.openxmlformats.org/officeDocument/2006/math">
                    <m:r>
                      <a:rPr lang="cs-CZ" sz="3200" b="1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sz="3200" b="1" dirty="0" smtClean="0"/>
                  <a:t> 6 (m) =</a:t>
                </a: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Q´= 18 kN</a:t>
                </a: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088688"/>
                <a:ext cx="3484716" cy="5037475"/>
              </a:xfrm>
              <a:blipFill rotWithShape="1">
                <a:blip r:embed="rId2"/>
                <a:stretch>
                  <a:fillRect l="-43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818652"/>
            <a:ext cx="4572000" cy="5940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Popíšeme si obrázek zadání.</a:t>
            </a:r>
          </a:p>
          <a:p>
            <a:pPr marL="0" indent="0">
              <a:buNone/>
            </a:pPr>
            <a:r>
              <a:rPr lang="cs-CZ" dirty="0" smtClean="0"/>
              <a:t>Zakreslím odhad reakcí.</a:t>
            </a:r>
          </a:p>
          <a:p>
            <a:pPr marL="0" indent="0">
              <a:buNone/>
            </a:pPr>
            <a:r>
              <a:rPr lang="cs-CZ" dirty="0" smtClean="0"/>
              <a:t>Vypočteme si náhradní břemeno </a:t>
            </a:r>
            <a:r>
              <a:rPr lang="cs-CZ" b="1" dirty="0" smtClean="0">
                <a:solidFill>
                  <a:srgbClr val="FF0000"/>
                </a:solidFill>
              </a:rPr>
              <a:t>Q´</a:t>
            </a:r>
            <a:r>
              <a:rPr lang="cs-CZ" dirty="0" smtClean="0"/>
              <a:t>, které využijeme při výpočtu reakcí.</a:t>
            </a:r>
          </a:p>
          <a:p>
            <a:pPr marL="0" indent="0">
              <a:buNone/>
            </a:pPr>
            <a:r>
              <a:rPr lang="cs-CZ" dirty="0" smtClean="0"/>
              <a:t>Náhradní břemeno je v těžišti spojitého zatížení.</a:t>
            </a:r>
          </a:p>
          <a:p>
            <a:pPr marL="0" indent="0">
              <a:buNone/>
            </a:pPr>
            <a:r>
              <a:rPr lang="cs-CZ" dirty="0" smtClean="0"/>
              <a:t>Jeho velikost je velikost zatížení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 násobená délkou zatížení </a:t>
            </a:r>
            <a:r>
              <a:rPr lang="cs-CZ" dirty="0" smtClean="0">
                <a:solidFill>
                  <a:srgbClr val="FF0000"/>
                </a:solidFill>
              </a:rPr>
              <a:t>L </a:t>
            </a:r>
            <a:r>
              <a:rPr lang="cs-CZ" dirty="0" smtClean="0"/>
              <a:t>(je to vlastně obsah zatěžovacího obdélníka).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24" y="728640"/>
            <a:ext cx="4143375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" y="2168832"/>
            <a:ext cx="48387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2430353" y="1954631"/>
                <a:ext cx="2183790" cy="39985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𝑸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∙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𝒌𝑵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0353" y="1954631"/>
                <a:ext cx="2183790" cy="399853"/>
              </a:xfrm>
              <a:prstGeom prst="rect">
                <a:avLst/>
              </a:prstGeom>
              <a:blipFill rotWithShape="1">
                <a:blip r:embed="rId5"/>
                <a:stretch>
                  <a:fillRect b="-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779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2. Výpočet reakcí Az, Ay, Bz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818652"/>
                <a:ext cx="4680624" cy="530751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a: Q´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-  Bz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</m:oMath>
                </a14:m>
                <a:r>
                  <a:rPr lang="cs-CZ" dirty="0" smtClean="0"/>
                  <a:t>6 </a:t>
                </a:r>
                <a:r>
                  <a:rPr lang="cs-CZ" dirty="0"/>
                  <a:t>= 0</a:t>
                </a:r>
              </a:p>
              <a:p>
                <a:pPr marL="0" indent="0">
                  <a:buNone/>
                </a:pPr>
                <a:r>
                  <a:rPr lang="cs-CZ" dirty="0"/>
                  <a:t>   </a:t>
                </a:r>
                <a:r>
                  <a:rPr lang="cs-CZ" dirty="0">
                    <a:solidFill>
                      <a:srgbClr val="FF0000"/>
                    </a:solidFill>
                  </a:rPr>
                  <a:t>Bz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𝑄</m:t>
                        </m:r>
                        <m:r>
                          <a:rPr lang="cs-CZ" b="0" i="1" smtClean="0">
                            <a:latin typeface="Cambria Math"/>
                          </a:rPr>
                          <m:t>´</m:t>
                        </m:r>
                        <m:r>
                          <a:rPr lang="cs-CZ" b="1" i="1" dirty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18</m:t>
                        </m:r>
                        <m:r>
                          <a:rPr lang="cs-CZ" b="1" i="1" smtClean="0">
                            <a:latin typeface="Cambria Math"/>
                          </a:rPr>
                          <m:t> </m:t>
                        </m:r>
                        <m:r>
                          <a:rPr lang="cs-CZ" b="1" i="1" dirty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9 kN</a:t>
                </a:r>
                <a:endParaRPr lang="cs-CZ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/>
                  <a:t>    Az </a:t>
                </a:r>
                <a:r>
                  <a:rPr lang="cs-CZ" dirty="0" smtClean="0"/>
                  <a:t>- Q´ </a:t>
                </a:r>
                <a:r>
                  <a:rPr lang="cs-CZ" dirty="0"/>
                  <a:t>+ Bz = 0</a:t>
                </a:r>
              </a:p>
              <a:p>
                <a:pPr marL="0" indent="0">
                  <a:buNone/>
                </a:pPr>
                <a:r>
                  <a:rPr lang="cs-CZ" dirty="0"/>
                  <a:t>    </a:t>
                </a:r>
                <a:r>
                  <a:rPr lang="cs-CZ" dirty="0">
                    <a:solidFill>
                      <a:srgbClr val="FF0000"/>
                    </a:solidFill>
                  </a:rPr>
                  <a:t>Az</a:t>
                </a:r>
                <a:r>
                  <a:rPr lang="cs-CZ" dirty="0"/>
                  <a:t> </a:t>
                </a:r>
                <a:r>
                  <a:rPr lang="cs-CZ" dirty="0">
                    <a:solidFill>
                      <a:srgbClr val="FF0000"/>
                    </a:solidFill>
                  </a:rPr>
                  <a:t>=</a:t>
                </a:r>
                <a:r>
                  <a:rPr lang="cs-CZ" dirty="0"/>
                  <a:t> </a:t>
                </a:r>
                <a:r>
                  <a:rPr lang="cs-CZ" dirty="0" smtClean="0"/>
                  <a:t>Q´ </a:t>
                </a:r>
                <a:r>
                  <a:rPr lang="cs-CZ" dirty="0"/>
                  <a:t>-  Bz = </a:t>
                </a:r>
                <a:r>
                  <a:rPr lang="cs-CZ" dirty="0" smtClean="0"/>
                  <a:t>18 </a:t>
                </a:r>
                <a:r>
                  <a:rPr lang="cs-CZ" dirty="0"/>
                  <a:t>- </a:t>
                </a:r>
                <a:r>
                  <a:rPr lang="cs-CZ" dirty="0" smtClean="0"/>
                  <a:t>9 </a:t>
                </a:r>
                <a:r>
                  <a:rPr lang="cs-CZ" dirty="0"/>
                  <a:t>= </a:t>
                </a:r>
                <a:r>
                  <a:rPr lang="cs-CZ" u="sng" dirty="0">
                    <a:solidFill>
                      <a:srgbClr val="FF0000"/>
                    </a:solidFill>
                  </a:rPr>
                  <a:t>9 kN</a:t>
                </a:r>
              </a:p>
              <a:p>
                <a:pPr marL="0" indent="0">
                  <a:buNone/>
                </a:pPr>
                <a:r>
                  <a:rPr lang="cs-CZ" dirty="0"/>
                  <a:t>    </a:t>
                </a:r>
                <a:r>
                  <a:rPr lang="cs-CZ" dirty="0">
                    <a:solidFill>
                      <a:srgbClr val="FF0000"/>
                    </a:solidFill>
                  </a:rPr>
                  <a:t>Ay = 0 kN</a:t>
                </a:r>
              </a:p>
              <a:p>
                <a:pPr marL="0" indent="0">
                  <a:buNone/>
                </a:pPr>
                <a:r>
                  <a:rPr lang="cs-CZ" dirty="0"/>
                  <a:t>Svislá reakce v levé podpoře </a:t>
                </a:r>
              </a:p>
              <a:p>
                <a:pPr marL="0" indent="0">
                  <a:buNone/>
                </a:pPr>
                <a:r>
                  <a:rPr lang="cs-CZ" dirty="0"/>
                  <a:t>Az = 9 kN a směřuje nahoru. V pravé Bz = </a:t>
                </a:r>
                <a:r>
                  <a:rPr lang="cs-CZ" dirty="0" smtClean="0"/>
                  <a:t>9 </a:t>
                </a:r>
                <a:r>
                  <a:rPr lang="cs-CZ" dirty="0"/>
                  <a:t>kN a také směřuje nahoru. Vodorovná reakce Ay = 0 kN.</a:t>
                </a: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818652"/>
                <a:ext cx="4680624" cy="5307511"/>
              </a:xfrm>
              <a:blipFill rotWithShape="1">
                <a:blip r:embed="rId2"/>
                <a:stretch>
                  <a:fillRect l="-2734" r="-2344" b="-28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hnutá šipka 5"/>
          <p:cNvSpPr>
            <a:spLocks noChangeAspect="1"/>
          </p:cNvSpPr>
          <p:nvPr/>
        </p:nvSpPr>
        <p:spPr>
          <a:xfrm>
            <a:off x="4295659" y="953577"/>
            <a:ext cx="237680" cy="253705"/>
          </a:xfrm>
          <a:prstGeom prst="bentArrow">
            <a:avLst/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545537" y="2261578"/>
            <a:ext cx="0" cy="360048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223909" y="3519012"/>
            <a:ext cx="398056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Obdélník 4"/>
              <p:cNvSpPr/>
              <p:nvPr/>
            </p:nvSpPr>
            <p:spPr>
              <a:xfrm>
                <a:off x="2130131" y="826729"/>
                <a:ext cx="2093778" cy="38055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𝑸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∙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𝒌𝑵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0131" y="826729"/>
                <a:ext cx="2093778" cy="380553"/>
              </a:xfrm>
              <a:prstGeom prst="rect">
                <a:avLst/>
              </a:prstGeom>
              <a:blipFill rotWithShape="1">
                <a:blip r:embed="rId3"/>
                <a:stretch>
                  <a:fillRect b="-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05149"/>
            <a:ext cx="4235251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221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3. Výpočet a obrazec posouvajících sil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818652"/>
                <a:ext cx="4680624" cy="530751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/>
                  <a:t>Val  = 0 kN</a:t>
                </a:r>
              </a:p>
              <a:p>
                <a:pPr marL="0" indent="0">
                  <a:buNone/>
                </a:pPr>
                <a:r>
                  <a:rPr lang="cs-CZ" dirty="0"/>
                  <a:t>Vap = Val + Az = 0 + 9 = 9 kN</a:t>
                </a:r>
              </a:p>
              <a:p>
                <a:pPr marL="0" indent="0">
                  <a:buNone/>
                </a:pPr>
                <a:r>
                  <a:rPr lang="cs-CZ" dirty="0" smtClean="0"/>
                  <a:t>Vbl </a:t>
                </a:r>
                <a:r>
                  <a:rPr lang="cs-CZ" dirty="0"/>
                  <a:t>= Vap </a:t>
                </a:r>
                <a:r>
                  <a:rPr lang="cs-CZ" dirty="0" smtClean="0"/>
                  <a:t>- f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</m:oMath>
                </a14:m>
                <a:r>
                  <a:rPr lang="cs-CZ" dirty="0" smtClean="0"/>
                  <a:t>L = 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9 - 3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</m:oMath>
                </a14:m>
                <a:r>
                  <a:rPr lang="cs-CZ" dirty="0" smtClean="0"/>
                  <a:t>6 = 9 - 18 = -9 kN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Vbp </a:t>
                </a:r>
                <a:r>
                  <a:rPr lang="cs-CZ" dirty="0"/>
                  <a:t>= Vbl + Bz = - </a:t>
                </a:r>
                <a:r>
                  <a:rPr lang="cs-CZ" dirty="0" smtClean="0"/>
                  <a:t>9 </a:t>
                </a:r>
                <a:r>
                  <a:rPr lang="cs-CZ" dirty="0"/>
                  <a:t>+ </a:t>
                </a:r>
                <a:r>
                  <a:rPr lang="cs-CZ" dirty="0" smtClean="0"/>
                  <a:t>9 </a:t>
                </a:r>
                <a:r>
                  <a:rPr lang="cs-CZ" dirty="0"/>
                  <a:t>= 0 </a:t>
                </a:r>
                <a:r>
                  <a:rPr lang="cs-CZ" dirty="0" smtClean="0"/>
                  <a:t>kN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Při rovnoměrném spojitém zatížení klesá v obrazci posouvající síla po šikmé přímce. Klesání na 1m odpovídá velikosti zatížení f.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818652"/>
                <a:ext cx="4680624" cy="5307511"/>
              </a:xfrm>
              <a:blipFill rotWithShape="1">
                <a:blip r:embed="rId2"/>
                <a:stretch>
                  <a:fillRect l="-2734" t="-1033" b="-31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94" y="2963061"/>
            <a:ext cx="4072481" cy="2614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75"/>
          <a:stretch/>
        </p:blipFill>
        <p:spPr bwMode="auto">
          <a:xfrm>
            <a:off x="-58632" y="1448789"/>
            <a:ext cx="4404132" cy="1475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060071" y="1048935"/>
                <a:ext cx="2093778" cy="39985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𝑸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∙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𝟏𝟖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𝒌𝑵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0071" y="1048935"/>
                <a:ext cx="2093778" cy="399853"/>
              </a:xfrm>
              <a:prstGeom prst="rect">
                <a:avLst/>
              </a:prstGeom>
              <a:blipFill rotWithShape="1">
                <a:blip r:embed="rId5"/>
                <a:stretch>
                  <a:fillRect b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253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4. Přechodný průřez P.P.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818652"/>
                <a:ext cx="4842036" cy="5307511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Přechodný průřez se nachází v místě kde je posouvající síla rovna „0“.</a:t>
                </a:r>
              </a:p>
              <a:p>
                <a:pPr marL="0" indent="0">
                  <a:buNone/>
                </a:pPr>
                <a:r>
                  <a:rPr lang="cs-CZ" dirty="0" smtClean="0"/>
                  <a:t>Toto místo najdeme takto :</a:t>
                </a:r>
              </a:p>
              <a:p>
                <a:pPr marL="0" indent="0">
                  <a:buNone/>
                </a:pPr>
                <a:r>
                  <a:rPr lang="cs-CZ" dirty="0" smtClean="0"/>
                  <a:t>vezmeme nejbližší posouvající sílu od P.P. a podělíme ji velikostí rovnoměrného spojitého zatížení. Tím získáme vzdálenost od této síly. Můžeme postupovat z obou stran.</a:t>
                </a:r>
              </a:p>
              <a:p>
                <a:pPr marL="0" indent="0">
                  <a:buNone/>
                </a:pPr>
                <a:r>
                  <a:rPr lang="cs-CZ" dirty="0" smtClean="0"/>
                  <a:t>Nebližší vlevo je Vap.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Musí </a:t>
                </a:r>
                <a:r>
                  <a:rPr lang="cs-CZ" dirty="0"/>
                  <a:t>platit:  Vap – </a:t>
                </a:r>
                <a:r>
                  <a:rPr lang="cs-CZ" dirty="0" smtClean="0"/>
                  <a:t>f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</m:t>
                    </m:r>
                  </m:oMath>
                </a14:m>
                <a:r>
                  <a:rPr lang="cs-CZ" dirty="0" smtClean="0"/>
                  <a:t> y </a:t>
                </a:r>
                <a:r>
                  <a:rPr lang="cs-CZ" dirty="0"/>
                  <a:t>= 0</a:t>
                </a:r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y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𝑉𝑎𝑝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𝑓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9 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𝑘𝑁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3 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𝑘𝑁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/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= 3 m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P.P</a:t>
                </a:r>
                <a:r>
                  <a:rPr lang="cs-CZ" dirty="0"/>
                  <a:t>. leží ve vzdálenosti </a:t>
                </a:r>
                <a:r>
                  <a:rPr lang="cs-CZ" dirty="0" smtClean="0"/>
                  <a:t>3 </a:t>
                </a:r>
                <a:r>
                  <a:rPr lang="cs-CZ" dirty="0"/>
                  <a:t>m napravo od podpory „a</a:t>
                </a:r>
                <a:r>
                  <a:rPr lang="cs-CZ" dirty="0" smtClean="0"/>
                  <a:t>“. Označme si jej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„c“</a:t>
                </a:r>
                <a:r>
                  <a:rPr lang="cs-CZ" dirty="0" smtClean="0"/>
                  <a:t>.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818652"/>
                <a:ext cx="4842036" cy="5307511"/>
              </a:xfrm>
              <a:blipFill rotWithShape="1">
                <a:blip r:embed="rId2"/>
                <a:stretch>
                  <a:fillRect l="-2015" t="-2181" r="-1763" b="-20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30" y="2963061"/>
            <a:ext cx="4072481" cy="2614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658" y="3810933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35627" y="3733879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98"/>
          <a:stretch/>
        </p:blipFill>
        <p:spPr bwMode="auto">
          <a:xfrm>
            <a:off x="-14642" y="1520042"/>
            <a:ext cx="4404132" cy="14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32" y="4649635"/>
            <a:ext cx="1820911" cy="375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878537" y="2528707"/>
            <a:ext cx="2433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Pořadnice po nosníku 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>
            <a:cxnSpLocks/>
          </p:cNvCxnSpPr>
          <p:nvPr/>
        </p:nvCxnSpPr>
        <p:spPr>
          <a:xfrm>
            <a:off x="604685" y="2947525"/>
            <a:ext cx="2707147" cy="0"/>
          </a:xfrm>
          <a:prstGeom prst="line">
            <a:avLst/>
          </a:prstGeom>
          <a:noFill/>
          <a:ln w="19050" cap="flat" cmpd="sng" algn="ctr">
            <a:solidFill>
              <a:schemeClr val="tx2"/>
            </a:solidFill>
            <a:prstDash val="solid"/>
            <a:headEnd type="oval" w="med" len="med"/>
            <a:tailEnd type="triangle" w="med" len="med"/>
          </a:ln>
          <a:effectLst/>
        </p:spPr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2004112" y="1120188"/>
                <a:ext cx="2093778" cy="39985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𝐐</m:t>
                          </m:r>
                        </m:e>
                        <m:sup>
                          <m:r>
                            <a:rPr lang="cs-CZ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∙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𝟏𝟖𝐤𝐍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4112" y="1120188"/>
                <a:ext cx="2093778" cy="399853"/>
              </a:xfrm>
              <a:prstGeom prst="rect">
                <a:avLst/>
              </a:prstGeom>
              <a:blipFill rotWithShape="1">
                <a:blip r:embed="rId7"/>
                <a:stretch>
                  <a:fillRect b="-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940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5. Výpočet a obrazec momentů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818652"/>
                <a:ext cx="4842036" cy="5307511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Ma = 0 kN, Mb = 0 kN</a:t>
                </a:r>
              </a:p>
              <a:p>
                <a:pPr marL="0" indent="0">
                  <a:buNone/>
                </a:pPr>
                <a:r>
                  <a:rPr lang="cs-CZ" dirty="0"/>
                  <a:t>Velikost momentu v bodě „c“ musí být při výpočtu zleva i zprava shodná.</a:t>
                </a:r>
              </a:p>
              <a:p>
                <a:pPr marL="0" indent="0">
                  <a:buNone/>
                </a:pPr>
                <a:r>
                  <a:rPr lang="cs-CZ" dirty="0"/>
                  <a:t>Moment v bodě </a:t>
                </a:r>
                <a:r>
                  <a:rPr lang="cs-CZ" dirty="0" smtClean="0"/>
                  <a:t>c </a:t>
                </a:r>
                <a:r>
                  <a:rPr lang="cs-CZ" dirty="0"/>
                  <a:t>zleva:</a:t>
                </a:r>
              </a:p>
              <a:p>
                <a:pPr marL="0" indent="0">
                  <a:buNone/>
                </a:pPr>
                <a:r>
                  <a:rPr lang="cs-CZ" dirty="0" smtClean="0"/>
                  <a:t>Mc </a:t>
                </a:r>
                <a:r>
                  <a:rPr lang="cs-CZ" dirty="0"/>
                  <a:t>= </a:t>
                </a:r>
                <a:r>
                  <a:rPr lang="cs-CZ" dirty="0" smtClean="0"/>
                  <a:t>Az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</m:oMath>
                </a14:m>
                <a:r>
                  <a:rPr lang="cs-CZ" dirty="0" smtClean="0"/>
                  <a:t>3 – f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</m:oMath>
                </a14:m>
                <a:r>
                  <a:rPr lang="cs-CZ" dirty="0" smtClean="0"/>
                  <a:t>3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9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</m:oMath>
                </a14:m>
                <a:r>
                  <a:rPr lang="cs-CZ" dirty="0" smtClean="0"/>
                  <a:t>3 – 3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baseline="3000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27 – 3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  <m:r>
                      <a:rPr lang="cs-CZ" b="0" i="1" smtClean="0">
                        <a:latin typeface="Cambria Math"/>
                      </a:rPr>
                      <m:t>4,5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27 – 13,5 = 13,5 kNm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Moment v bodě </a:t>
                </a:r>
                <a:r>
                  <a:rPr lang="cs-CZ" dirty="0" smtClean="0"/>
                  <a:t>c </a:t>
                </a:r>
                <a:r>
                  <a:rPr lang="cs-CZ" dirty="0"/>
                  <a:t>zprava:</a:t>
                </a:r>
              </a:p>
              <a:p>
                <a:pPr marL="0" indent="0">
                  <a:buNone/>
                </a:pPr>
                <a:r>
                  <a:rPr lang="cs-CZ" dirty="0" smtClean="0"/>
                  <a:t>Mc </a:t>
                </a:r>
                <a:r>
                  <a:rPr lang="cs-CZ" dirty="0"/>
                  <a:t>= </a:t>
                </a:r>
                <a:r>
                  <a:rPr lang="cs-CZ" dirty="0" smtClean="0"/>
                  <a:t>Bz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</m:oMath>
                </a14:m>
                <a:r>
                  <a:rPr lang="cs-CZ" dirty="0" smtClean="0"/>
                  <a:t>3</a:t>
                </a:r>
                <a:r>
                  <a:rPr lang="cs-CZ" dirty="0"/>
                  <a:t> – f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</m:oMath>
                </a14:m>
                <a:r>
                  <a:rPr lang="cs-CZ" dirty="0"/>
                  <a:t>3</a:t>
                </a:r>
                <a:r>
                  <a:rPr lang="cs-CZ" b="1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dirty="0">
                        <a:latin typeface="Cambria Math"/>
                        <a:ea typeface="Cambria Math"/>
                      </a:rPr>
                      <m:t>∙ 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=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9∙3 </a:t>
                </a:r>
                <a:r>
                  <a:rPr lang="cs-CZ" dirty="0"/>
                  <a:t>– 3</a:t>
                </a:r>
                <a:r>
                  <a:rPr lang="cs-CZ" dirty="0" smtClean="0"/>
                  <a:t>∙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 baseline="3000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= 27 </a:t>
                </a:r>
                <a:r>
                  <a:rPr lang="cs-CZ" dirty="0" smtClean="0"/>
                  <a:t>– </a:t>
                </a:r>
                <a:r>
                  <a:rPr lang="cs-CZ" dirty="0"/>
                  <a:t>3</a:t>
                </a:r>
                <a:r>
                  <a:rPr lang="cs-CZ" dirty="0" smtClean="0"/>
                  <a:t>∙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4,5</m:t>
                    </m:r>
                  </m:oMath>
                </a14:m>
                <a:r>
                  <a:rPr lang="cs-CZ" dirty="0"/>
                  <a:t> =</a:t>
                </a:r>
              </a:p>
              <a:p>
                <a:pPr marL="0" indent="0">
                  <a:buNone/>
                </a:pPr>
                <a:r>
                  <a:rPr lang="cs-CZ" dirty="0"/>
                  <a:t>          27 – 13,5 = 13,5 kNm</a:t>
                </a: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818652"/>
                <a:ext cx="4842036" cy="5307511"/>
              </a:xfrm>
              <a:blipFill rotWithShape="1">
                <a:blip r:embed="rId2"/>
                <a:stretch>
                  <a:fillRect l="-2267" t="-2296" r="-3023" b="-2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990" y="3799729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66666" y="3674964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Ohnutá šipka 9"/>
          <p:cNvSpPr>
            <a:spLocks noChangeAspect="1"/>
          </p:cNvSpPr>
          <p:nvPr/>
        </p:nvSpPr>
        <p:spPr>
          <a:xfrm>
            <a:off x="4299576" y="2618892"/>
            <a:ext cx="237680" cy="253705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36491"/>
            </a:avLst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23366" y="4575702"/>
            <a:ext cx="244475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98"/>
          <a:stretch/>
        </p:blipFill>
        <p:spPr bwMode="auto">
          <a:xfrm>
            <a:off x="-14642" y="1520042"/>
            <a:ext cx="4404132" cy="14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12693" y="4706670"/>
            <a:ext cx="3786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tx2"/>
                </a:solidFill>
              </a:rPr>
              <a:t>.</a:t>
            </a:r>
            <a:endParaRPr lang="cs-CZ" sz="60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2635" y="5353001"/>
            <a:ext cx="1272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Parabola 2°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20" name="Přímá spojnice 19"/>
          <p:cNvCxnSpPr>
            <a:endCxn id="19" idx="1"/>
          </p:cNvCxnSpPr>
          <p:nvPr/>
        </p:nvCxnSpPr>
        <p:spPr>
          <a:xfrm flipH="1">
            <a:off x="482635" y="4959204"/>
            <a:ext cx="357655" cy="5784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31" y="3424427"/>
            <a:ext cx="1916749" cy="395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71" y="3738674"/>
            <a:ext cx="4155394" cy="2145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2024990" y="1171599"/>
                <a:ext cx="2093778" cy="39985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𝐐</m:t>
                          </m:r>
                        </m:e>
                        <m:sup>
                          <m:r>
                            <a:rPr lang="cs-CZ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∙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>
                          <a:solidFill>
                            <a:srgbClr val="FF0000"/>
                          </a:solidFill>
                          <a:latin typeface="Cambria Math"/>
                        </a:rPr>
                        <m:t>𝟏𝟖𝐤𝐍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4990" y="1171599"/>
                <a:ext cx="2093778" cy="399853"/>
              </a:xfrm>
              <a:prstGeom prst="rect">
                <a:avLst/>
              </a:prstGeom>
              <a:blipFill rotWithShape="1">
                <a:blip r:embed="rId8"/>
                <a:stretch>
                  <a:fillRect b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469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571</Words>
  <Application>Microsoft Office PowerPoint</Application>
  <PresentationFormat>Předvádění na obrazovce (4:3)</PresentationFormat>
  <Paragraphs>100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Postup výpočtu vnitřních sil</vt:lpstr>
      <vt:lpstr>Zadání příkladu</vt:lpstr>
      <vt:lpstr>1. Popis zadání a výpočet náhradního břemena</vt:lpstr>
      <vt:lpstr>2. Výpočet reakcí Az, Ay, Bz</vt:lpstr>
      <vt:lpstr>3. Výpočet a obrazec posouvajících sil</vt:lpstr>
      <vt:lpstr>4. Přechodný průřez P.P.</vt:lpstr>
      <vt:lpstr>5. Výpočet a obrazec momentů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Ludmila Moličová</cp:lastModifiedBy>
  <cp:revision>98</cp:revision>
  <dcterms:created xsi:type="dcterms:W3CDTF">2013-12-25T18:40:48Z</dcterms:created>
  <dcterms:modified xsi:type="dcterms:W3CDTF">2014-01-22T12:41:15Z</dcterms:modified>
</cp:coreProperties>
</file>