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96" r:id="rId2"/>
    <p:sldId id="287" r:id="rId3"/>
    <p:sldId id="288" r:id="rId4"/>
    <p:sldId id="289" r:id="rId5"/>
    <p:sldId id="290" r:id="rId6"/>
    <p:sldId id="291" r:id="rId7"/>
    <p:sldId id="294" r:id="rId8"/>
    <p:sldId id="29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69" autoAdjust="0"/>
  </p:normalViewPr>
  <p:slideViewPr>
    <p:cSldViewPr>
      <p:cViewPr>
        <p:scale>
          <a:sx n="100" d="100"/>
          <a:sy n="100" d="100"/>
        </p:scale>
        <p:origin x="-1308" y="-3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D20A2-E079-4F78-A176-F419513CBBC1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55294-E477-4926-873F-B4E68661479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6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8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9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63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99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779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08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29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90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714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232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38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673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2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40.png"/><Relationship Id="rId7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984459096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VY_32_INOVACE_06-15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23. 8.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43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 výpočtu vnitřních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Prostý nosník - kombinace zatížení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rovnoměrné spojité zatížení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a osamělá břemena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15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60" y="274638"/>
            <a:ext cx="8165340" cy="54401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792" y="818652"/>
            <a:ext cx="8528784" cy="62108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Prostý nosník délky L = 6 m je zatížen rovnoměrným spojitým zatížením f = 12 kN/m. Působí od levé podpory do vzdálenosti 2,5m. Dále je nosník zatížen silou F1 = 16 kN působící 2,5m od levé podpory a silou F2 = 8 kN působící 1,5m od pravé podpory.</a:t>
            </a:r>
          </a:p>
          <a:p>
            <a:pPr marL="0" indent="0">
              <a:buNone/>
            </a:pPr>
            <a:r>
              <a:rPr lang="cs-CZ" dirty="0" smtClean="0"/>
              <a:t>					Na nosníku vypočtěte: 						reakce Az, Ay, Bz, 							posouvající síly V, 						přechodný průřez P.P., 						momenty M, 							normálové síly 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Velikosti vnitřních sil 						vyneste do obrazců.			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624" y="2930364"/>
            <a:ext cx="5091113" cy="201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664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15" y="2826065"/>
            <a:ext cx="4590612" cy="1565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1. Popis zadání a výpočet náhradního břemena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088688"/>
                <a:ext cx="4024788" cy="540072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sz="3200" b="1" dirty="0" smtClean="0"/>
              </a:p>
              <a:p>
                <a:pPr marL="0" indent="0">
                  <a:buNone/>
                </a:pPr>
                <a:endParaRPr lang="cs-CZ" sz="3200" b="1" dirty="0"/>
              </a:p>
              <a:p>
                <a:pPr marL="0" indent="0">
                  <a:buNone/>
                </a:pPr>
                <a:r>
                  <a:rPr lang="cs-CZ" sz="3200" b="1" dirty="0" smtClean="0"/>
                  <a:t>Q</a:t>
                </a:r>
                <a:r>
                  <a:rPr lang="cs-CZ" sz="3200" b="1" dirty="0" smtClean="0"/>
                  <a:t>´= f </a:t>
                </a:r>
                <a:r>
                  <a:rPr lang="cs-CZ" sz="3200" b="1" dirty="0"/>
                  <a:t> </a:t>
                </a:r>
                <a14:m>
                  <m:oMath xmlns:m="http://schemas.openxmlformats.org/officeDocument/2006/math">
                    <m:r>
                      <a:rPr lang="cs-CZ" sz="3200" b="1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b="1" dirty="0"/>
                  <a:t>  2,5 =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Q´= 12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𝒌𝑵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𝒎</m:t>
                        </m:r>
                      </m:den>
                    </m:f>
                  </m:oMath>
                </a14:m>
                <a:r>
                  <a:rPr lang="cs-CZ" sz="3200" b="1" dirty="0" smtClean="0"/>
                  <a:t>)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b="1" dirty="0" smtClean="0"/>
                  <a:t> 2,5 (m) =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Q´= 30 kN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088688"/>
                <a:ext cx="4024788" cy="5400720"/>
              </a:xfrm>
              <a:blipFill rotWithShape="1">
                <a:blip r:embed="rId3"/>
                <a:stretch>
                  <a:fillRect l="-3788" b="-1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41391" y="818652"/>
            <a:ext cx="4702609" cy="59407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Popíšeme si obrázek zadání.</a:t>
            </a:r>
          </a:p>
          <a:p>
            <a:pPr marL="0" indent="0">
              <a:buNone/>
            </a:pPr>
            <a:r>
              <a:rPr lang="cs-CZ" dirty="0" smtClean="0"/>
              <a:t>Zakreslím odhad reakcí.</a:t>
            </a:r>
          </a:p>
          <a:p>
            <a:pPr marL="0" indent="0">
              <a:buNone/>
            </a:pPr>
            <a:r>
              <a:rPr lang="cs-CZ" dirty="0" smtClean="0"/>
              <a:t>Vypočteme si náhradní břemeno </a:t>
            </a:r>
            <a:r>
              <a:rPr lang="cs-CZ" b="1" dirty="0" smtClean="0">
                <a:solidFill>
                  <a:srgbClr val="FF0000"/>
                </a:solidFill>
              </a:rPr>
              <a:t>Q´</a:t>
            </a:r>
            <a:r>
              <a:rPr lang="cs-CZ" dirty="0" smtClean="0"/>
              <a:t>, které využijeme při výpočtu reakcí.</a:t>
            </a:r>
          </a:p>
          <a:p>
            <a:pPr marL="0" indent="0">
              <a:buNone/>
            </a:pPr>
            <a:r>
              <a:rPr lang="cs-CZ" dirty="0" smtClean="0"/>
              <a:t>Náhradní břemeno je v těžišti spojitého zatížení.</a:t>
            </a:r>
          </a:p>
          <a:p>
            <a:pPr marL="0" indent="0">
              <a:buNone/>
            </a:pPr>
            <a:r>
              <a:rPr lang="cs-CZ" dirty="0" smtClean="0"/>
              <a:t>Jeho velikost je velikost zatížení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 násobená délkou zatížení </a:t>
            </a:r>
            <a:r>
              <a:rPr lang="cs-CZ" dirty="0" smtClean="0">
                <a:solidFill>
                  <a:srgbClr val="FF0000"/>
                </a:solidFill>
              </a:rPr>
              <a:t>2,5m </a:t>
            </a:r>
            <a:r>
              <a:rPr lang="cs-CZ" dirty="0" smtClean="0"/>
              <a:t>(je to vlastně obsah zatěžovacího obdélníka).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12" y="908664"/>
            <a:ext cx="4500600" cy="1624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151544" y="2438868"/>
                <a:ext cx="2389885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=12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∙2,5=30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1544" y="2438868"/>
                <a:ext cx="2389885" cy="380553"/>
              </a:xfrm>
              <a:prstGeom prst="rect">
                <a:avLst/>
              </a:prstGeom>
              <a:blipFill rotWithShape="1">
                <a:blip r:embed="rId5"/>
                <a:stretch>
                  <a:fillRect b="-7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779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2. Výpočet reakcí Az, Ay, Bz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a: Q´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b="1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2,5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+ F1 ∙ 2,5 +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+ F2 ∙ (2,5+2,0) - Bz ∙ 6 </a:t>
                </a:r>
                <a:r>
                  <a:rPr lang="cs-CZ" dirty="0"/>
                  <a:t>= </a:t>
                </a:r>
                <a:r>
                  <a:rPr lang="cs-CZ" dirty="0" smtClean="0"/>
                  <a:t>0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 Bz </a:t>
                </a:r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𝑄</m:t>
                        </m:r>
                        <m:r>
                          <a:rPr lang="cs-CZ" b="0" i="1" smtClean="0">
                            <a:latin typeface="Cambria Math"/>
                          </a:rPr>
                          <m:t>´∙1,25+</m:t>
                        </m:r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  <m:r>
                          <a:rPr lang="cs-CZ" b="0" i="1" smtClean="0">
                            <a:latin typeface="Cambria Math"/>
                          </a:rPr>
                          <m:t>1∙2,5+</m:t>
                        </m:r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  <m:r>
                          <a:rPr lang="cs-CZ" b="0" i="1" smtClean="0">
                            <a:latin typeface="Cambria Math"/>
                          </a:rPr>
                          <m:t>2∙4,5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Bz </a:t>
                </a:r>
                <a:r>
                  <a:rPr lang="cs-CZ" dirty="0"/>
                  <a:t>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1,25+16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2,5+8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4,5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Bz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37,5+40+36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113,5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 Bz 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18,92 kN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dirty="0" smtClean="0"/>
                  <a:t>  Az - Q´- F1 - F2 + </a:t>
                </a:r>
                <a:r>
                  <a:rPr lang="cs-CZ" dirty="0"/>
                  <a:t>Bz = 0</a:t>
                </a:r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dirty="0" smtClean="0"/>
                  <a:t>  Az </a:t>
                </a:r>
                <a:r>
                  <a:rPr lang="cs-CZ" dirty="0"/>
                  <a:t>= </a:t>
                </a:r>
                <a:r>
                  <a:rPr lang="cs-CZ" dirty="0" smtClean="0"/>
                  <a:t>Q´ +F1+ F2 -  </a:t>
                </a:r>
                <a:r>
                  <a:rPr lang="cs-CZ" dirty="0"/>
                  <a:t>Bz =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Az = 30 + 16 + 8 - 18,92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Az =</a:t>
                </a:r>
                <a:r>
                  <a:rPr lang="cs-CZ" dirty="0" smtClean="0"/>
                  <a:t>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35,08 kN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 Ay </a:t>
                </a:r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:r>
                  <a:rPr lang="cs-CZ" u="sng" dirty="0">
                    <a:solidFill>
                      <a:srgbClr val="FF0000"/>
                    </a:solidFill>
                  </a:rPr>
                  <a:t>0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kN</a:t>
                </a:r>
                <a:endParaRPr lang="cs-CZ" u="sng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  <a:blipFill rotWithShape="1">
                <a:blip r:embed="rId2"/>
                <a:stretch>
                  <a:fillRect l="-2344" t="-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hnutá šipka 5"/>
          <p:cNvSpPr>
            <a:spLocks noChangeAspect="1"/>
          </p:cNvSpPr>
          <p:nvPr/>
        </p:nvSpPr>
        <p:spPr>
          <a:xfrm>
            <a:off x="4316288" y="862124"/>
            <a:ext cx="237680" cy="253705"/>
          </a:xfrm>
          <a:prstGeom prst="bentArrow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533339" y="3879060"/>
            <a:ext cx="0" cy="360048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238348" y="5589194"/>
            <a:ext cx="39805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" t="13686" r="-839" b="-13686"/>
          <a:stretch/>
        </p:blipFill>
        <p:spPr bwMode="auto">
          <a:xfrm>
            <a:off x="128116" y="1328079"/>
            <a:ext cx="4369991" cy="180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𝒌𝑵</m:t>
                      </m:r>
                    </m:oMath>
                  </m:oMathPara>
                </a14:m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blipFill rotWithShape="1">
                <a:blip r:embed="rId4"/>
                <a:stretch>
                  <a:fillRect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221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3. Výpočet a obrazec posouvajících sil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01964" y="818652"/>
            <a:ext cx="495066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Val  = 0 kN</a:t>
            </a:r>
          </a:p>
          <a:p>
            <a:pPr marL="0" indent="0">
              <a:buNone/>
            </a:pPr>
            <a:r>
              <a:rPr lang="cs-CZ" sz="2400" dirty="0"/>
              <a:t>Vap = Val + Az = 0 + </a:t>
            </a:r>
            <a:r>
              <a:rPr lang="cs-CZ" sz="2400" dirty="0" smtClean="0"/>
              <a:t>35,08 </a:t>
            </a:r>
            <a:r>
              <a:rPr lang="cs-CZ" sz="2400" dirty="0"/>
              <a:t>= </a:t>
            </a:r>
            <a:r>
              <a:rPr lang="cs-CZ" sz="2400" dirty="0" smtClean="0"/>
              <a:t>35,08 </a:t>
            </a:r>
            <a:r>
              <a:rPr lang="cs-CZ" sz="2400" dirty="0"/>
              <a:t>kN</a:t>
            </a:r>
          </a:p>
          <a:p>
            <a:pPr marL="0" indent="0">
              <a:buNone/>
            </a:pPr>
            <a:r>
              <a:rPr lang="cs-CZ" sz="2400" dirty="0" smtClean="0"/>
              <a:t>V1l  = </a:t>
            </a:r>
            <a:r>
              <a:rPr lang="cs-CZ" sz="2400" dirty="0"/>
              <a:t>Vap </a:t>
            </a:r>
            <a:r>
              <a:rPr lang="cs-CZ" sz="2400" dirty="0" smtClean="0"/>
              <a:t>- f ∙ 2,5 = 35,08 - 12 ∙ 2,5 =</a:t>
            </a:r>
          </a:p>
          <a:p>
            <a:pPr marL="0" indent="0">
              <a:buNone/>
            </a:pPr>
            <a:r>
              <a:rPr lang="cs-CZ" sz="2400" dirty="0" smtClean="0"/>
              <a:t>        = 35,08 - 30 = 5,08 kN</a:t>
            </a:r>
          </a:p>
          <a:p>
            <a:pPr marL="0" indent="0">
              <a:buNone/>
            </a:pPr>
            <a:r>
              <a:rPr lang="cs-CZ" sz="2400" dirty="0" smtClean="0"/>
              <a:t>V1p = V1l - F1 = 5,08 - 16 = - 10,92 kN</a:t>
            </a:r>
          </a:p>
          <a:p>
            <a:pPr marL="0" indent="0">
              <a:buNone/>
            </a:pPr>
            <a:r>
              <a:rPr lang="cs-CZ" sz="2400" dirty="0" smtClean="0"/>
              <a:t>V2l  = V1p = - 10,92 kN</a:t>
            </a:r>
          </a:p>
          <a:p>
            <a:pPr marL="0" indent="0">
              <a:buNone/>
            </a:pPr>
            <a:r>
              <a:rPr lang="cs-CZ" sz="2400" dirty="0" smtClean="0"/>
              <a:t>V2p = V2l - F2 = -10,92 - 8 = -18,92 kN</a:t>
            </a:r>
          </a:p>
          <a:p>
            <a:pPr marL="0" indent="0">
              <a:buNone/>
            </a:pPr>
            <a:r>
              <a:rPr lang="cs-CZ" sz="2400" dirty="0" smtClean="0"/>
              <a:t>Vbl  = V2p = - 18,92 kN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Vbp </a:t>
            </a:r>
            <a:r>
              <a:rPr lang="cs-CZ" sz="2400" dirty="0"/>
              <a:t>= Vbl + Bz = </a:t>
            </a:r>
            <a:r>
              <a:rPr lang="cs-CZ" sz="2400" dirty="0" smtClean="0"/>
              <a:t>- 18,92 </a:t>
            </a:r>
            <a:r>
              <a:rPr lang="cs-CZ" sz="2400" dirty="0"/>
              <a:t>+ </a:t>
            </a:r>
            <a:r>
              <a:rPr lang="cs-CZ" sz="2400" dirty="0" smtClean="0"/>
              <a:t>18,92 = 0 kN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13" b="-14213"/>
          <a:stretch/>
        </p:blipFill>
        <p:spPr bwMode="auto">
          <a:xfrm>
            <a:off x="-64582" y="1332346"/>
            <a:ext cx="4379746" cy="180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24" y="2898433"/>
            <a:ext cx="4033463" cy="31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𝒌𝑵</m:t>
                      </m:r>
                    </m:oMath>
                  </m:oMathPara>
                </a14:m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blipFill rotWithShape="1">
                <a:blip r:embed="rId4"/>
                <a:stretch>
                  <a:fillRect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253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4. Přechodný průřez P.P.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01964" y="818652"/>
            <a:ext cx="495066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Přechodný </a:t>
            </a:r>
            <a:r>
              <a:rPr lang="cs-CZ" sz="2400" dirty="0"/>
              <a:t>průřez se nachází v místě kde je posouvající síla rovna „0“.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P.P</a:t>
            </a:r>
            <a:r>
              <a:rPr lang="cs-CZ" sz="2400" dirty="0"/>
              <a:t>. leží ve vzdálenosti </a:t>
            </a:r>
            <a:r>
              <a:rPr lang="cs-CZ" sz="2400" dirty="0" smtClean="0">
                <a:solidFill>
                  <a:srgbClr val="FF0000"/>
                </a:solidFill>
              </a:rPr>
              <a:t>2,5 </a:t>
            </a:r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/>
              <a:t> napravo od podpory „a“. Označme si jej </a:t>
            </a:r>
            <a:r>
              <a:rPr lang="cs-CZ" sz="2400" dirty="0">
                <a:solidFill>
                  <a:srgbClr val="FF0000"/>
                </a:solidFill>
              </a:rPr>
              <a:t>„c“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2" t="14739" r="-3262" b="-14739"/>
          <a:stretch/>
        </p:blipFill>
        <p:spPr bwMode="auto">
          <a:xfrm>
            <a:off x="78282" y="1341871"/>
            <a:ext cx="4379746" cy="180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24" y="2898433"/>
            <a:ext cx="4033463" cy="31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90011" y="4115018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272" y="4215301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08" y="5286801"/>
            <a:ext cx="1638747" cy="414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𝒌𝑵</m:t>
                      </m:r>
                    </m:oMath>
                  </m:oMathPara>
                </a14:m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blipFill rotWithShape="1">
                <a:blip r:embed="rId6"/>
                <a:stretch>
                  <a:fillRect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1206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40" y="3096338"/>
            <a:ext cx="4150517" cy="219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5. Výpočet a obrazec momentů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950660" cy="530751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Ma = 0 kN, Mb = 0 kN</a:t>
                </a:r>
              </a:p>
              <a:p>
                <a:pPr marL="0" indent="0">
                  <a:buNone/>
                </a:pPr>
                <a:r>
                  <a:rPr lang="cs-CZ" sz="2400" dirty="0"/>
                  <a:t>Velikost momentu v bodě „c“ musí být při výpočtu zleva i zprava shodná.</a:t>
                </a:r>
              </a:p>
              <a:p>
                <a:pPr marL="0" indent="0">
                  <a:buNone/>
                </a:pPr>
                <a:r>
                  <a:rPr lang="cs-CZ" sz="2400" dirty="0"/>
                  <a:t>Moment v bodě c zleva: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M1c </a:t>
                </a:r>
                <a:r>
                  <a:rPr lang="cs-CZ" sz="2400" dirty="0"/>
                  <a:t>= </a:t>
                </a:r>
                <a:r>
                  <a:rPr lang="cs-CZ" sz="2400" dirty="0" err="1" smtClean="0"/>
                  <a:t>Az</a:t>
                </a:r>
                <a:r>
                  <a:rPr lang="cs-CZ" sz="2400" dirty="0" smtClean="0"/>
                  <a:t> ∙ 3 - f ∙ 2,5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2,5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= 35,08 ∙ 2,5 - 12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2,5</m:t>
                        </m:r>
                        <m:r>
                          <a:rPr lang="cs-CZ" sz="2400" i="1" baseline="3000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= 35,08 ∙ 2,5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12 ∙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3,125</m:t>
                    </m:r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M1c</a:t>
                </a:r>
                <a:r>
                  <a:rPr lang="cs-CZ" sz="2400" dirty="0" smtClean="0"/>
                  <a:t> = 87,7 - 37,5 </a:t>
                </a:r>
                <a:r>
                  <a:rPr lang="cs-CZ" sz="2400" dirty="0"/>
                  <a:t>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50,2 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kNm</a:t>
                </a:r>
              </a:p>
              <a:p>
                <a:pPr marL="0" indent="0">
                  <a:buNone/>
                </a:pPr>
                <a:r>
                  <a:rPr lang="cs-CZ" sz="2400" dirty="0"/>
                  <a:t>Moment v bodě c zprava: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M1c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Bz ∙ (1,5+2) - F2 ∙ 2 =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= 18,92 ∙ 3,5 - 8 ∙ 2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66,2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16 =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M1c 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50,2 kNm</a:t>
                </a:r>
                <a:endParaRPr lang="cs-CZ" sz="2400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M2</a:t>
                </a:r>
                <a:r>
                  <a:rPr lang="cs-CZ" sz="2400" dirty="0" smtClean="0"/>
                  <a:t> = Bz ∙ 1,5 = 18,92 ∙ 1,5 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28,38 kNm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950660" cy="5307511"/>
              </a:xfrm>
              <a:blipFill rotWithShape="1">
                <a:blip r:embed="rId3"/>
                <a:stretch>
                  <a:fillRect l="-1601" t="-1378" r="-18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" t="15416" r="-1995" b="-15416"/>
          <a:stretch/>
        </p:blipFill>
        <p:spPr bwMode="auto">
          <a:xfrm>
            <a:off x="22797" y="1354119"/>
            <a:ext cx="4379746" cy="180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78778" y="3098733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012" y="3175787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08" y="5286801"/>
            <a:ext cx="1638747" cy="414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hnutá šipka 9"/>
          <p:cNvSpPr>
            <a:spLocks noChangeAspect="1"/>
          </p:cNvSpPr>
          <p:nvPr/>
        </p:nvSpPr>
        <p:spPr>
          <a:xfrm>
            <a:off x="4283703" y="2258844"/>
            <a:ext cx="237680" cy="253705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6491"/>
            </a:avLst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23365" y="4321967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1517" y="5439428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217" y="4640688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40531" y="4647089"/>
            <a:ext cx="1272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dirty="0" smtClean="0">
                <a:solidFill>
                  <a:srgbClr val="FF0000"/>
                </a:solidFill>
              </a:rPr>
              <a:t>Parabola 2°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462432" y="4189978"/>
            <a:ext cx="450060" cy="4571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𝒌𝑵</m:t>
                      </m:r>
                    </m:oMath>
                  </m:oMathPara>
                </a14:m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24" y="979457"/>
                <a:ext cx="2253759" cy="348622"/>
              </a:xfrm>
              <a:prstGeom prst="rect">
                <a:avLst/>
              </a:prstGeom>
              <a:blipFill rotWithShape="1">
                <a:blip r:embed="rId8"/>
                <a:stretch>
                  <a:fillRect b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754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686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výpočtu vnitřních sil</vt:lpstr>
      <vt:lpstr>Zadání příkladu</vt:lpstr>
      <vt:lpstr>1. Popis zadání a výpočet náhradního břemena</vt:lpstr>
      <vt:lpstr>2. Výpočet reakcí Az, Ay, Bz</vt:lpstr>
      <vt:lpstr>3. Výpočet a obrazec posouvajících sil</vt:lpstr>
      <vt:lpstr>4. Přechodný průřez P.P.</vt:lpstr>
      <vt:lpstr>5. Výpočet a obrazec momentů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Alena Stachová</cp:lastModifiedBy>
  <cp:revision>108</cp:revision>
  <dcterms:created xsi:type="dcterms:W3CDTF">2013-12-25T18:40:48Z</dcterms:created>
  <dcterms:modified xsi:type="dcterms:W3CDTF">2014-01-22T12:44:23Z</dcterms:modified>
</cp:coreProperties>
</file>