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94F17F-3A7E-4F0E-AAAD-3CB8AD4622A8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6EAF4-F3C3-41DB-8CA6-BB5F2296A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70FE2-D886-49FF-A832-A62660BE7001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D3BB7-281F-4728-B7D8-965AC994F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BD461-616C-4EBB-B8C1-605FD9A75A35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21240-C0EF-45B9-BCC2-84D645C34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D1332-0528-45FC-BC82-EF3BDD74896E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7B151-7A97-476F-8631-5D86C0E33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FD9EF-6A0B-405C-AC7A-6FFFA3748B51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D364A-7B85-48F2-8647-491DBE106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2DBE0-32E4-43EF-B476-30937830356B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031FA-BCA3-47C6-A801-CEB4028E3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2180AF-6B50-4B0F-9156-F0EBEE5BEAED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E5E94-0365-44C8-B4B4-8EB45DB4CC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5C705-149A-4090-9A6B-5A2C1088560E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403AE-DBFA-424E-9431-ACF835A381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AD9D2-5B9A-4C84-86C1-29CA12041486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7C951-CE88-46CD-9D46-6A36872104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41FD6-6BAE-4409-A2E8-79B119EC2556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C5E74D-ED1B-4FA6-AAE5-9D2DB5162B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8F89E-671C-44A8-B083-51D74CCAFEA3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AC714-8585-4AAE-8EF5-D7CB8A8D71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E7199A-BF7F-4660-AF7C-81514F716DAF}" type="datetimeFigureOut">
              <a:rPr lang="cs-CZ"/>
              <a:pPr>
                <a:defRPr/>
              </a:pPr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011508-3375-4ACA-9339-6ED52C886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48" name="Group 36"/>
          <p:cNvGraphicFramePr>
            <a:graphicFrameLocks noGrp="1"/>
          </p:cNvGraphicFramePr>
          <p:nvPr/>
        </p:nvGraphicFramePr>
        <p:xfrm>
          <a:off x="1258888" y="1773238"/>
          <a:ext cx="6769100" cy="4886325"/>
        </p:xfrm>
        <a:graphic>
          <a:graphicData uri="http://schemas.openxmlformats.org/drawingml/2006/table">
            <a:tbl>
              <a:tblPr/>
              <a:tblGrid>
                <a:gridCol w="1512887"/>
                <a:gridCol w="5256213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CZ.1.07/1.5.00/34.0873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Stát, jeho vznik a funkce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(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VY_32_INOVACE_05.03.05)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Mgr. Vladimír Šorma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politologie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Sedmý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Březen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2012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9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je určena pro výuku základů politologie (politické vědy) v hodinách Základů společenských věd ve třetím ročníku, seznamuje studenty se základními termíny v oboru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Šablona slouží jako digitalizovaná učebnice pro žáky třetího ročníku  Základů společenských věd – Politologie; jednotlivé strany prezentace na sebe tematicky navazují, řeší problematiku definování a cílů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politologie a politiky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Časová dotace materiálu je 15-20 minut.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79427" marR="79427" marT="39713" marB="3971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Stát, jeho vznik a funkce 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258888" y="1600200"/>
            <a:ext cx="7561262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b="1" smtClean="0"/>
              <a:t>Pojem stát a jeho podstata</a:t>
            </a:r>
          </a:p>
          <a:p>
            <a:pPr>
              <a:buFontTx/>
              <a:buChar char="-"/>
            </a:pPr>
            <a:r>
              <a:rPr lang="cs-CZ" sz="1200" smtClean="0"/>
              <a:t>pojem stát byl poprvé použit v 15. století v Itálii, v politické teorii poprvé Machiavelli v 16. stol., ale první státy vznikaly už okolo roku 4000 před Kristem (například sumerská říše)</a:t>
            </a:r>
          </a:p>
          <a:p>
            <a:pPr>
              <a:buFontTx/>
              <a:buChar char="-"/>
            </a:pPr>
            <a:r>
              <a:rPr lang="cs-CZ" sz="1200" smtClean="0"/>
              <a:t>je organizovaný spolek lidstva na určitém teritoriu s originální mocí vládní (podle politologa George Jellinka)</a:t>
            </a:r>
          </a:p>
          <a:p>
            <a:pPr>
              <a:buFontTx/>
              <a:buChar char="-"/>
            </a:pPr>
            <a:r>
              <a:rPr lang="cs-CZ" sz="1200" smtClean="0"/>
              <a:t>je to </a:t>
            </a:r>
            <a:r>
              <a:rPr lang="cs-CZ" sz="1200" b="1" smtClean="0"/>
              <a:t>forma organizace lidské společnosti, která sdružuje obyvatele určitého území v právní celek</a:t>
            </a:r>
          </a:p>
          <a:p>
            <a:pPr>
              <a:buFont typeface="Arial" charset="0"/>
              <a:buNone/>
            </a:pPr>
            <a:r>
              <a:rPr lang="cs-CZ" sz="1200" b="1" smtClean="0"/>
              <a:t>stát se skládá z: </a:t>
            </a:r>
            <a:endParaRPr lang="cs-CZ" sz="1200" smtClean="0"/>
          </a:p>
          <a:p>
            <a:pPr>
              <a:buFont typeface="Arial" charset="0"/>
              <a:buNone/>
            </a:pPr>
            <a:r>
              <a:rPr lang="cs-CZ" sz="1200" b="1" smtClean="0"/>
              <a:t> </a:t>
            </a:r>
            <a:r>
              <a:rPr lang="cs-CZ" sz="1200" smtClean="0"/>
              <a:t>- pevně vymezeného</a:t>
            </a:r>
            <a:r>
              <a:rPr lang="cs-CZ" sz="1200" b="1" smtClean="0"/>
              <a:t> území</a:t>
            </a:r>
            <a:r>
              <a:rPr lang="cs-CZ" sz="1200" smtClean="0"/>
              <a:t>,</a:t>
            </a:r>
            <a:r>
              <a:rPr lang="cs-CZ" sz="1200" b="1" smtClean="0"/>
              <a:t> </a:t>
            </a:r>
            <a:r>
              <a:rPr lang="cs-CZ" sz="1200" smtClean="0"/>
              <a:t>ke kterému patří nejen pevnina, ale také vzdušný prostor, podzemní prostor a pobřežní vody (teritoriální vody jsou do vzdálenosti 12 námořních mil)</a:t>
            </a:r>
          </a:p>
          <a:p>
            <a:pPr>
              <a:buFont typeface="Arial" charset="0"/>
              <a:buNone/>
            </a:pPr>
            <a:r>
              <a:rPr lang="cs-CZ" sz="1200" smtClean="0"/>
              <a:t> - stálého </a:t>
            </a:r>
            <a:r>
              <a:rPr lang="cs-CZ" sz="1200" b="1" smtClean="0"/>
              <a:t>obyvatelstva</a:t>
            </a:r>
            <a:r>
              <a:rPr lang="cs-CZ" sz="1200" smtClean="0"/>
              <a:t>, přičemž obyvateli státu jsou lidé, kteří mají státní občanství a spadají pod státní moc a obývají území daného státu</a:t>
            </a:r>
          </a:p>
          <a:p>
            <a:pPr>
              <a:buFont typeface="Arial" charset="0"/>
              <a:buNone/>
            </a:pPr>
            <a:r>
              <a:rPr lang="cs-CZ" sz="1200" smtClean="0"/>
              <a:t>- organizované </a:t>
            </a:r>
            <a:r>
              <a:rPr lang="cs-CZ" sz="1200" b="1" smtClean="0"/>
              <a:t>státní moci</a:t>
            </a:r>
            <a:r>
              <a:rPr lang="cs-CZ" sz="1200" smtClean="0"/>
              <a:t>, to jsou všechny orgány státní moci</a:t>
            </a:r>
          </a:p>
          <a:p>
            <a:pPr>
              <a:buFont typeface="Arial" charset="0"/>
              <a:buNone/>
            </a:pPr>
            <a:r>
              <a:rPr lang="cs-CZ" sz="1200" smtClean="0"/>
              <a:t>- dále musí mít stát také </a:t>
            </a:r>
            <a:r>
              <a:rPr lang="cs-CZ" sz="1200" b="1" smtClean="0"/>
              <a:t>státní suverenitu</a:t>
            </a:r>
            <a:r>
              <a:rPr lang="cs-CZ" sz="1200" smtClean="0"/>
              <a:t>, což znamená, že je stát svrchovaný – není podřízen žádnému vyššímu orgánu</a:t>
            </a:r>
          </a:p>
          <a:p>
            <a:pPr>
              <a:buFont typeface="Arial" charset="0"/>
              <a:buNone/>
            </a:pPr>
            <a:r>
              <a:rPr lang="cs-CZ" sz="1200" smtClean="0"/>
              <a:t> 	a) </a:t>
            </a:r>
            <a:r>
              <a:rPr lang="cs-CZ" sz="1200" i="1" smtClean="0"/>
              <a:t>suverenitu vnitřní</a:t>
            </a:r>
            <a:r>
              <a:rPr lang="cs-CZ" sz="1200" smtClean="0"/>
              <a:t> – státní moc je nezávislá na jiném politickém subjektu uvnitř státu</a:t>
            </a:r>
          </a:p>
          <a:p>
            <a:pPr>
              <a:buFont typeface="Arial" charset="0"/>
              <a:buNone/>
            </a:pPr>
            <a:r>
              <a:rPr lang="cs-CZ" sz="1200" smtClean="0"/>
              <a:t> 	b) </a:t>
            </a:r>
            <a:r>
              <a:rPr lang="cs-CZ" sz="1200" i="1" smtClean="0"/>
              <a:t>suverenitu vnější</a:t>
            </a:r>
            <a:r>
              <a:rPr lang="cs-CZ" sz="1200" smtClean="0"/>
              <a:t> – nezávislost na jiném státě, právo vstupovat do vztahů s jinými státy a uzavírat mezinárodní dohody (právní subjektivita) - s tím souvisí také možnost přebírat závazky nadstátních organizací, jako je OSN, NATO, EU a jiné.</a:t>
            </a:r>
          </a:p>
          <a:p>
            <a:pPr>
              <a:buFont typeface="Arial" charset="0"/>
              <a:buNone/>
            </a:pPr>
            <a:r>
              <a:rPr lang="cs-CZ" sz="1200" smtClean="0"/>
              <a:t> 	Výjimkami může být omezení </a:t>
            </a:r>
            <a:r>
              <a:rPr lang="cs-CZ" sz="1200" b="1" smtClean="0"/>
              <a:t>mezinárodním právem</a:t>
            </a:r>
            <a:r>
              <a:rPr lang="cs-CZ" sz="1200" smtClean="0"/>
              <a:t>, </a:t>
            </a:r>
            <a:r>
              <a:rPr lang="cs-CZ" sz="1200" b="1" smtClean="0"/>
              <a:t>kondominium</a:t>
            </a:r>
            <a:r>
              <a:rPr lang="cs-CZ" sz="1200" smtClean="0"/>
              <a:t> (což znamená, že více států vykonává společnou vládu nad jedním územím – např. angloegyptský Súdán), nebo </a:t>
            </a:r>
            <a:r>
              <a:rPr lang="cs-CZ" sz="1200" b="1" smtClean="0"/>
              <a:t>spolkový stát</a:t>
            </a:r>
            <a:r>
              <a:rPr lang="cs-CZ" sz="1200" smtClean="0"/>
              <a:t>, kde se suverenita dělí. Za zmínku jistě také stojí případ </a:t>
            </a:r>
            <a:r>
              <a:rPr lang="cs-CZ" sz="1200" b="1" smtClean="0"/>
              <a:t>okupace</a:t>
            </a:r>
            <a:r>
              <a:rPr lang="cs-CZ" sz="1200" smtClean="0"/>
              <a:t>, což je ale již narušování suverenity okupovaného státu státem jiným.</a:t>
            </a:r>
          </a:p>
          <a:p>
            <a:pPr>
              <a:buFont typeface="Arial" charset="0"/>
              <a:buNone/>
            </a:pPr>
            <a:r>
              <a:rPr lang="cs-CZ" sz="1200" smtClean="0"/>
              <a:t>Kritéria státu jsou definována v Konvenci o právech a povinnostech států z Montevidea, která byla podepsána roku 1933. Podle této mezinárodní konvence je stát subjektem mezinárodního práva splňující tato kritéria (stálé obyvatelstvo, vymezené státní území, státní moc vláda a státní aparát, schopnost vstupovat do vztahů s jinými státy)</a:t>
            </a:r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Stát, jeho vznik a funkce 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1547813" y="1700213"/>
            <a:ext cx="7056437" cy="44259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400" b="1" smtClean="0"/>
              <a:t>Teorie o vzniku státu, zánik státu</a:t>
            </a:r>
            <a:endParaRPr lang="cs-CZ" sz="1400" smtClean="0"/>
          </a:p>
          <a:p>
            <a:pPr>
              <a:buFont typeface="Arial" charset="0"/>
              <a:buNone/>
            </a:pPr>
            <a:r>
              <a:rPr lang="cs-CZ" sz="1400" b="1" smtClean="0"/>
              <a:t>Vznik státu</a:t>
            </a:r>
            <a:endParaRPr lang="cs-CZ" sz="1400" smtClean="0"/>
          </a:p>
          <a:p>
            <a:pPr>
              <a:buFont typeface="Arial" charset="0"/>
              <a:buNone/>
            </a:pPr>
            <a:r>
              <a:rPr lang="cs-CZ" sz="1400" b="1" smtClean="0"/>
              <a:t>- 	třídní</a:t>
            </a:r>
            <a:r>
              <a:rPr lang="cs-CZ" sz="1400" smtClean="0"/>
              <a:t> - jedna třída ovládá násilím druhou, stát prostředkem k násilí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-</a:t>
            </a:r>
            <a:r>
              <a:rPr lang="cs-CZ" sz="1400" smtClean="0"/>
              <a:t>	</a:t>
            </a:r>
            <a:r>
              <a:rPr lang="cs-CZ" sz="1400" b="1" smtClean="0"/>
              <a:t>náboženská</a:t>
            </a:r>
            <a:r>
              <a:rPr lang="cs-CZ" sz="1400" smtClean="0"/>
              <a:t> - vychází z božského původu panovníka, Bůh dal podnět k založení státu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-</a:t>
            </a:r>
            <a:r>
              <a:rPr lang="cs-CZ" sz="1400" smtClean="0"/>
              <a:t> 	</a:t>
            </a:r>
            <a:r>
              <a:rPr lang="cs-CZ" sz="1400" b="1" smtClean="0"/>
              <a:t>patriarchální</a:t>
            </a:r>
            <a:r>
              <a:rPr lang="cs-CZ" sz="1400" smtClean="0"/>
              <a:t> - stát vznikl z rodiny jejím rozšiřováním (D. Hume)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-</a:t>
            </a:r>
            <a:r>
              <a:rPr lang="cs-CZ" sz="1400" smtClean="0"/>
              <a:t> 	</a:t>
            </a:r>
            <a:r>
              <a:rPr lang="cs-CZ" sz="1400" b="1" smtClean="0"/>
              <a:t>mocenská</a:t>
            </a:r>
            <a:r>
              <a:rPr lang="cs-CZ" sz="1400" smtClean="0"/>
              <a:t> - vláda silnějšího nad slabšími, vychází z teorie, že lidé jsou od narození náchylní</a:t>
            </a:r>
            <a:br>
              <a:rPr lang="cs-CZ" sz="1400" smtClean="0"/>
            </a:br>
            <a:r>
              <a:rPr lang="cs-CZ" sz="1400" smtClean="0"/>
              <a:t>k tomu, aby vládli a byli ovládáni (T. Hobbes, N. Machiavelli)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-</a:t>
            </a:r>
            <a:r>
              <a:rPr lang="cs-CZ" sz="1400" smtClean="0"/>
              <a:t> 	</a:t>
            </a:r>
            <a:r>
              <a:rPr lang="cs-CZ" sz="1400" b="1" smtClean="0"/>
              <a:t>smluvní</a:t>
            </a:r>
            <a:r>
              <a:rPr lang="cs-CZ" sz="1400" smtClean="0"/>
              <a:t> - teorie společenské smlouvy, lidé mezi sebou uzavřeli smlouvu, ve které předali</a:t>
            </a:r>
            <a:br>
              <a:rPr lang="cs-CZ" sz="1400" smtClean="0"/>
            </a:br>
            <a:r>
              <a:rPr lang="cs-CZ" sz="1400" smtClean="0"/>
              <a:t>část svých práv panovníkovi tak, aby byl odstraněn stav, ve kterém všichni bojovali proti všem (H. Grotius, T. Hobbes, J. Locke, J. J. Rousseau)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Zánik státu</a:t>
            </a:r>
            <a:endParaRPr lang="cs-CZ" sz="1400" smtClean="0"/>
          </a:p>
          <a:p>
            <a:pPr>
              <a:buFont typeface="Arial" charset="0"/>
              <a:buNone/>
            </a:pPr>
            <a:r>
              <a:rPr lang="cs-CZ" sz="1400" smtClean="0"/>
              <a:t>stát zaniká, pokud státní moc zanikne, nebo přestane efektivně působit, nebo pokud přestane působit ústřední moc a začíná jí nahrazovat moc nová. Stát zaniká, pokud je jeho území zlikvidováno, pokud se rozpadne, nebo rozdělí</a:t>
            </a:r>
          </a:p>
          <a:p>
            <a:pPr>
              <a:buFont typeface="Arial" charset="0"/>
              <a:buNone/>
            </a:pPr>
            <a:r>
              <a:rPr lang="cs-CZ" sz="1400" b="1" smtClean="0"/>
              <a:t>Stát a národ</a:t>
            </a:r>
          </a:p>
          <a:p>
            <a:pPr>
              <a:buFontTx/>
              <a:buChar char="-"/>
            </a:pPr>
            <a:r>
              <a:rPr lang="cs-CZ" sz="1400" smtClean="0"/>
              <a:t>národ je společenství lidí se společným jazykem, hlásících se ke stejným národním tradicím a zájmům, národnost je pak příslušnost k určitému národu.</a:t>
            </a:r>
          </a:p>
          <a:p>
            <a:pPr>
              <a:buFontTx/>
              <a:buChar char="-"/>
            </a:pPr>
            <a:r>
              <a:rPr lang="cs-CZ" sz="1400" smtClean="0"/>
              <a:t>v současné době existuje asi 200 nezávislých států, 300 národů a 1500 národností.</a:t>
            </a:r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Stát, jeho vznik a funkce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1547813" y="1700213"/>
            <a:ext cx="7056437" cy="44259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400" b="1" smtClean="0"/>
              <a:t>Funkce státu</a:t>
            </a:r>
            <a:endParaRPr lang="cs-CZ" sz="1400" smtClean="0"/>
          </a:p>
          <a:p>
            <a:pPr>
              <a:buFont typeface="Arial" charset="0"/>
              <a:buNone/>
            </a:pPr>
            <a:r>
              <a:rPr lang="cs-CZ" sz="1400" smtClean="0"/>
              <a:t>se dělí na </a:t>
            </a:r>
            <a:r>
              <a:rPr lang="cs-CZ" sz="1400" i="1" smtClean="0"/>
              <a:t>vnitřní</a:t>
            </a:r>
            <a:r>
              <a:rPr lang="cs-CZ" sz="1400" smtClean="0"/>
              <a:t> a </a:t>
            </a:r>
            <a:r>
              <a:rPr lang="cs-CZ" sz="1400" i="1" smtClean="0"/>
              <a:t>vnější</a:t>
            </a:r>
            <a:endParaRPr lang="cs-CZ" sz="1400" smtClean="0"/>
          </a:p>
          <a:p>
            <a:pPr>
              <a:buFont typeface="Arial" charset="0"/>
              <a:buNone/>
            </a:pPr>
            <a:r>
              <a:rPr lang="cs-CZ" sz="1400" smtClean="0"/>
              <a:t>1. mezi vnitřní funkce státu patří 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bezpečnostní </a:t>
            </a:r>
            <a:r>
              <a:rPr lang="cs-CZ" sz="1400" smtClean="0"/>
              <a:t>funkce, to je zajištění bezpečnosti občanů a jejich majetku, ale i zabezpečení fungování státu, jeho orgánu a institucí 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právní </a:t>
            </a:r>
            <a:r>
              <a:rPr lang="cs-CZ" sz="1400" smtClean="0"/>
              <a:t>funkce, neboli zajištění respektování právního řádu ve všech oblastech činnosti dané společnosti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ekonomická </a:t>
            </a:r>
            <a:r>
              <a:rPr lang="cs-CZ" sz="1400" smtClean="0"/>
              <a:t>funkce, to je stanovení podmínek pro chod ekonomiky a jejich garance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sociální </a:t>
            </a:r>
            <a:r>
              <a:rPr lang="cs-CZ" sz="1400" smtClean="0"/>
              <a:t>funkce, kam spadá zajištění občanů v nemoci, stáří a při ztrátě prostředků obživy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kulturní </a:t>
            </a:r>
            <a:r>
              <a:rPr lang="cs-CZ" sz="1400" smtClean="0"/>
              <a:t>funkce, zahrnující péči o kulturní dědictví (rozvoj školství, vědy a výchovy) </a:t>
            </a:r>
          </a:p>
          <a:p>
            <a:pPr>
              <a:buFont typeface="Arial" charset="0"/>
              <a:buNone/>
            </a:pPr>
            <a:r>
              <a:rPr lang="cs-CZ" sz="1400" smtClean="0"/>
              <a:t>Tyto funkce státu zajišťují jednotlivá ministerstva</a:t>
            </a:r>
          </a:p>
          <a:p>
            <a:pPr>
              <a:buFont typeface="Arial" charset="0"/>
              <a:buNone/>
            </a:pPr>
            <a:r>
              <a:rPr lang="cs-CZ" sz="1400" smtClean="0"/>
              <a:t>2. mezi vnější funkce státu patří 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zajištění vztahů s dalšími státy</a:t>
            </a:r>
            <a:r>
              <a:rPr lang="cs-CZ" sz="1400" smtClean="0"/>
              <a:t> (diplomacie)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regulace zahraničního obchodu</a:t>
            </a:r>
            <a:r>
              <a:rPr lang="cs-CZ" sz="1400" smtClean="0"/>
              <a:t> – stanovení podmínek pro zahraniční obchody</a:t>
            </a:r>
          </a:p>
          <a:p>
            <a:pPr>
              <a:buFont typeface="Arial" charset="0"/>
              <a:buNone/>
            </a:pPr>
            <a:r>
              <a:rPr lang="cs-CZ" sz="1400" smtClean="0"/>
              <a:t>- </a:t>
            </a:r>
            <a:r>
              <a:rPr lang="cs-CZ" sz="1400" b="1" smtClean="0"/>
              <a:t>obrana území před případným napadením</a:t>
            </a:r>
            <a:r>
              <a:rPr lang="cs-CZ" sz="1400" smtClean="0"/>
              <a:t> (sem patří například boj proti terorismu)</a:t>
            </a:r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Stát, jeho vznik a funkce 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042988" y="1484313"/>
            <a:ext cx="7921625" cy="4641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400" b="1" smtClean="0"/>
              <a:t>Státní občanství</a:t>
            </a:r>
          </a:p>
          <a:p>
            <a:pPr>
              <a:buFontTx/>
              <a:buChar char="-"/>
            </a:pPr>
            <a:r>
              <a:rPr lang="cs-CZ" sz="1100" smtClean="0"/>
              <a:t>je trvalý, místně neomezený právní svazek fyzické osoby a státu, na jehož základě vznikají práva a povinnosti(ochrana – i na území jiného státu, pobyt na území, účast na správě x věrnost, obrana, výkon funkcí, dodržování předpisů). Státní občanství je proti vůli jeho držitele nezrušitelné, jeho obsah, podmínky nabytí a pozbytí je určen zákonodárstvím.</a:t>
            </a:r>
          </a:p>
          <a:p>
            <a:pPr>
              <a:buFont typeface="Arial" charset="0"/>
              <a:buNone/>
            </a:pPr>
            <a:r>
              <a:rPr lang="cs-CZ" sz="1100" smtClean="0"/>
              <a:t>		- bipolité - osoby s dvojím občanstvím (neplatí ve federaci)</a:t>
            </a:r>
          </a:p>
          <a:p>
            <a:pPr>
              <a:buFont typeface="Arial" charset="0"/>
              <a:buNone/>
            </a:pPr>
            <a:r>
              <a:rPr lang="cs-CZ" sz="1100" smtClean="0"/>
              <a:t>		- apatridé - osoby bez občanství </a:t>
            </a:r>
          </a:p>
          <a:p>
            <a:pPr>
              <a:buFont typeface="Arial" charset="0"/>
              <a:buNone/>
            </a:pPr>
            <a:r>
              <a:rPr lang="cs-CZ" sz="1100" smtClean="0"/>
              <a:t>	- k zamezení těchto jevů uzavírají státy mezinárodní dohody</a:t>
            </a:r>
          </a:p>
          <a:p>
            <a:pPr>
              <a:buFont typeface="Arial" charset="0"/>
              <a:buNone/>
            </a:pPr>
            <a:r>
              <a:rPr lang="cs-CZ" sz="1100" smtClean="0"/>
              <a:t>	- </a:t>
            </a:r>
            <a:r>
              <a:rPr lang="cs-CZ" sz="1100" b="1" smtClean="0"/>
              <a:t>nabytí státního občanství</a:t>
            </a:r>
          </a:p>
          <a:p>
            <a:pPr>
              <a:buFont typeface="Arial" charset="0"/>
              <a:buNone/>
            </a:pPr>
            <a:r>
              <a:rPr lang="cs-CZ" sz="1100" smtClean="0"/>
              <a:t>		- narozením - (</a:t>
            </a:r>
            <a:r>
              <a:rPr lang="cs-CZ" sz="1100" i="1" smtClean="0"/>
              <a:t>ius sanguinus </a:t>
            </a:r>
            <a:r>
              <a:rPr lang="cs-CZ" sz="1100" smtClean="0"/>
              <a:t>= právo krve;občanství vzniká podle krevní příbuznosti - užívá se hlavně v kontinentální 	  Evropě a </a:t>
            </a:r>
            <a:r>
              <a:rPr lang="cs-CZ" sz="1100" i="1" smtClean="0"/>
              <a:t>ius soli </a:t>
            </a:r>
            <a:r>
              <a:rPr lang="cs-CZ" sz="1100" smtClean="0"/>
              <a:t>= právo místa; občanství vzniká podle místa narození - užívá zejména angloamerická kultura)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- naturalizací = nabytí občanství po narození</a:t>
            </a:r>
          </a:p>
          <a:p>
            <a:pPr>
              <a:buFont typeface="Arial" charset="0"/>
              <a:buNone/>
            </a:pPr>
            <a:r>
              <a:rPr lang="cs-CZ" sz="1100" smtClean="0"/>
              <a:t>  		- sňatkem – někde zakázáno, jinde povoleno v zájmu rodiny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- legitimace nezletilých – určením otcovství, osvojením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- udělení – různá kritéria; blízký vztah ke státu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- přijetí do státní služby</a:t>
            </a:r>
          </a:p>
          <a:p>
            <a:pPr>
              <a:buFont typeface="Arial" charset="0"/>
              <a:buNone/>
            </a:pPr>
            <a:r>
              <a:rPr lang="cs-CZ" sz="1100" smtClean="0"/>
              <a:t>		- opcí = právo volby mezi několika občanstvími - nejčastěji při změně suveréna (cese=postoupení; repatriace=navrácení)</a:t>
            </a:r>
          </a:p>
          <a:p>
            <a:pPr>
              <a:buFont typeface="Arial" charset="0"/>
              <a:buNone/>
            </a:pPr>
            <a:r>
              <a:rPr lang="cs-CZ" sz="1100" smtClean="0"/>
              <a:t>		- mezinárodní smlouvou – při vzniku nadstátních útvarů – EU - v rámci této smlouvy vznikají práva: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	- právo na  volný pohyb – v rámci celé unie</a:t>
            </a:r>
          </a:p>
          <a:p>
            <a:pPr>
              <a:buFont typeface="Arial" charset="0"/>
              <a:buNone/>
            </a:pPr>
            <a:r>
              <a:rPr lang="cs-CZ" sz="1100" smtClean="0"/>
              <a:t>			- právo volit a být volen – v obec. volbách a do Evropského parlamentu 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	- právo na ochranu</a:t>
            </a:r>
          </a:p>
          <a:p>
            <a:pPr>
              <a:buFont typeface="Arial" charset="0"/>
              <a:buNone/>
            </a:pPr>
            <a:r>
              <a:rPr lang="cs-CZ" sz="1100" smtClean="0"/>
              <a:t>	- </a:t>
            </a:r>
            <a:r>
              <a:rPr lang="cs-CZ" sz="1100" b="1" smtClean="0"/>
              <a:t>pozbytí státního občanství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	- nabytím cizího občanství</a:t>
            </a:r>
          </a:p>
          <a:p>
            <a:pPr>
              <a:buFont typeface="Arial" charset="0"/>
              <a:buNone/>
            </a:pPr>
            <a:r>
              <a:rPr lang="cs-CZ" sz="1100" smtClean="0"/>
              <a:t>			- na vlastní žádost</a:t>
            </a:r>
          </a:p>
          <a:p>
            <a:pPr>
              <a:buFont typeface="Arial" charset="0"/>
              <a:buNone/>
            </a:pPr>
            <a:r>
              <a:rPr lang="cs-CZ" sz="1100" smtClean="0"/>
              <a:t> 			- vzdáním se</a:t>
            </a:r>
          </a:p>
          <a:p>
            <a:pPr>
              <a:buFont typeface="Arial" charset="0"/>
              <a:buNone/>
            </a:pPr>
            <a:endParaRPr lang="cs-CZ" sz="1200" smtClean="0"/>
          </a:p>
          <a:p>
            <a:pPr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00113" y="1125538"/>
            <a:ext cx="6985000" cy="55848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4300"/>
            <a:r>
              <a:rPr lang="cs-CZ">
                <a:latin typeface="Calibri" pitchFamily="34" charset="0"/>
              </a:rPr>
              <a:t>Zdroje:</a:t>
            </a:r>
          </a:p>
          <a:p>
            <a:pPr marL="114300"/>
            <a:r>
              <a:rPr lang="cs-CZ">
                <a:latin typeface="Calibri" pitchFamily="34" charset="0"/>
              </a:rPr>
              <a:t>Cabada, L., Kubát, M.: Úvod do studia politické vědy, Eurolex Bohemia, Praha, 2002</a:t>
            </a:r>
          </a:p>
          <a:p>
            <a:pPr marL="114300"/>
            <a:r>
              <a:rPr lang="cs-CZ">
                <a:latin typeface="Calibri" pitchFamily="34" charset="0"/>
              </a:rPr>
              <a:t>David, R.: Politologie, Základy společenských věd, Nakladatelství Olomouc, 2002</a:t>
            </a:r>
          </a:p>
          <a:p>
            <a:pPr marL="114300"/>
            <a:r>
              <a:rPr lang="cs-CZ">
                <a:latin typeface="Calibri" pitchFamily="34" charset="0"/>
              </a:rPr>
              <a:t>Dočekalová, P., Švec, K. a kol.: Úvod do politologie, Grada Publishing, Praha, 2009</a:t>
            </a:r>
          </a:p>
          <a:p>
            <a:pPr marL="114300"/>
            <a:r>
              <a:rPr lang="cs-CZ">
                <a:latin typeface="Calibri" pitchFamily="34" charset="0"/>
              </a:rPr>
              <a:t>Heywood, A.: Politické ideologie, Eurolex Bohemia, Praha, 2005</a:t>
            </a:r>
          </a:p>
          <a:p>
            <a:pPr marL="114300"/>
            <a:r>
              <a:rPr lang="cs-CZ">
                <a:latin typeface="Calibri" pitchFamily="34" charset="0"/>
              </a:rPr>
              <a:t>Říchová, B. Úvod do současné politologie, Portál, Praha, 2002</a:t>
            </a:r>
          </a:p>
          <a:p>
            <a:pPr marL="114300"/>
            <a:r>
              <a:rPr lang="cs-CZ">
                <a:latin typeface="Calibri" pitchFamily="34" charset="0"/>
              </a:rPr>
              <a:t>Sartori, G.: Strany a stranické systémy. Schéma pro analýzu, CDK, Brno, 2005</a:t>
            </a:r>
          </a:p>
          <a:p>
            <a:pPr marL="114300"/>
            <a:r>
              <a:rPr lang="cs-CZ">
                <a:latin typeface="Calibri" pitchFamily="34" charset="0"/>
              </a:rPr>
              <a:t>Vodička, K., Cabada, L.: Politický systém české republiky : historie a současnost, </a:t>
            </a:r>
          </a:p>
          <a:p>
            <a:pPr marL="114300"/>
            <a:r>
              <a:rPr lang="cs-CZ">
                <a:latin typeface="Calibri" pitchFamily="34" charset="0"/>
              </a:rPr>
              <a:t>http://cs.wikipedia.org/wiki/St%C3%A1t</a:t>
            </a: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  <a:p>
            <a:pPr marL="114300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974</Words>
  <Application>Microsoft Office PowerPoint</Application>
  <PresentationFormat>On-screen Show (4:3)</PresentationFormat>
  <Paragraphs>95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Times New Roman</vt:lpstr>
      <vt:lpstr>Motiv sady Office</vt:lpstr>
      <vt:lpstr>Snímek 1</vt:lpstr>
      <vt:lpstr>Stát, jeho vznik a funkce </vt:lpstr>
      <vt:lpstr>Stát, jeho vznik a funkce </vt:lpstr>
      <vt:lpstr>Stát, jeho vznik a funkce </vt:lpstr>
      <vt:lpstr>Stát, jeho vznik a funkce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Stát, jeho vznik a funkce</dc:title>
  <dc:creator>Šormovi</dc:creator>
  <cp:lastModifiedBy>DUM</cp:lastModifiedBy>
  <cp:revision>10</cp:revision>
  <dcterms:created xsi:type="dcterms:W3CDTF">2013-09-15T13:21:42Z</dcterms:created>
  <dcterms:modified xsi:type="dcterms:W3CDTF">2014-01-27T17:14:44Z</dcterms:modified>
</cp:coreProperties>
</file>