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5" r:id="rId3"/>
    <p:sldId id="271" r:id="rId4"/>
    <p:sldId id="274" r:id="rId5"/>
    <p:sldId id="272" r:id="rId6"/>
    <p:sldId id="273" r:id="rId7"/>
    <p:sldId id="275" r:id="rId8"/>
    <p:sldId id="26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1B9"/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6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11" Type="http://schemas.openxmlformats.org/officeDocument/2006/relationships/audio" Target="../media/audio1.wav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wmf"/><Relationship Id="rId9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-kantor.eu/cze/ucebnice/informatika.php" TargetMode="External"/><Relationship Id="rId13" Type="http://schemas.openxmlformats.org/officeDocument/2006/relationships/hyperlink" Target="http://www.stahuj.centrum.cz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elektronika.heureka.cz/" TargetMode="External"/><Relationship Id="rId12" Type="http://schemas.openxmlformats.org/officeDocument/2006/relationships/hyperlink" Target="http://www.skodlivysoftware.cz/" TargetMode="External"/><Relationship Id="rId17" Type="http://schemas.openxmlformats.org/officeDocument/2006/relationships/audio" Target="../media/audio1.wav"/><Relationship Id="rId2" Type="http://schemas.openxmlformats.org/officeDocument/2006/relationships/audio" Target="../media/audio1.wav"/><Relationship Id="rId16" Type="http://schemas.openxmlformats.org/officeDocument/2006/relationships/hyperlink" Target="http://office.microsoft.com/cs-cz/images/MC900442026.aspx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tudna.cz/" TargetMode="External"/><Relationship Id="rId11" Type="http://schemas.openxmlformats.org/officeDocument/2006/relationships/hyperlink" Target="http://www.microsoft.com/cze/legalnisoftware/" TargetMode="External"/><Relationship Id="rId5" Type="http://schemas.openxmlformats.org/officeDocument/2006/relationships/hyperlink" Target="http://software.heureka.cz/" TargetMode="External"/><Relationship Id="rId15" Type="http://schemas.openxmlformats.org/officeDocument/2006/relationships/image" Target="../media/image16.gif"/><Relationship Id="rId10" Type="http://schemas.openxmlformats.org/officeDocument/2006/relationships/hyperlink" Target="http://www.microsoft.com/cs-cz/default.aspx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komik.cz/" TargetMode="External"/><Relationship Id="rId14" Type="http://schemas.openxmlformats.org/officeDocument/2006/relationships/hyperlink" Target="http://www.slunecnic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634306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a uživatelské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program, aplikace, firmware, IBM, Microsoft, Apple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Software </a:t>
            </a:r>
            <a:r>
              <a:rPr lang="cs-CZ" sz="2400" b="1" dirty="0" smtClean="0"/>
              <a:t>- úvod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VY_32_INOVACE_32_636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2" t="6785" b="10178"/>
          <a:stretch/>
        </p:blipFill>
        <p:spPr bwMode="auto">
          <a:xfrm>
            <a:off x="6444208" y="1484784"/>
            <a:ext cx="1193395" cy="936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- úvod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Jmenujte, kde se můžete setkat s programy pro nějaká zařízení.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485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600" dirty="0">
                <a:solidFill>
                  <a:srgbClr val="C00000"/>
                </a:solidFill>
              </a:rPr>
              <a:t>Software = „Soft“ – měkké, hebké, jemné, proměnlivé  </a:t>
            </a:r>
            <a:endParaRPr lang="cs-CZ" sz="2600" dirty="0" smtClean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600" dirty="0">
                <a:solidFill>
                  <a:srgbClr val="C00000"/>
                </a:solidFill>
              </a:rPr>
              <a:t>	</a:t>
            </a:r>
            <a:r>
              <a:rPr lang="cs-CZ" sz="2600" dirty="0" smtClean="0">
                <a:solidFill>
                  <a:srgbClr val="C00000"/>
                </a:solidFill>
              </a:rPr>
              <a:t>	+ </a:t>
            </a:r>
            <a:r>
              <a:rPr lang="cs-CZ" sz="2600" dirty="0">
                <a:solidFill>
                  <a:srgbClr val="C00000"/>
                </a:solidFill>
              </a:rPr>
              <a:t>„</a:t>
            </a:r>
            <a:r>
              <a:rPr lang="cs-CZ" sz="2600" dirty="0" err="1">
                <a:solidFill>
                  <a:srgbClr val="C00000"/>
                </a:solidFill>
              </a:rPr>
              <a:t>ware</a:t>
            </a:r>
            <a:r>
              <a:rPr lang="cs-CZ" sz="2600" dirty="0">
                <a:solidFill>
                  <a:srgbClr val="C00000"/>
                </a:solidFill>
              </a:rPr>
              <a:t>“ - zboží, výrobek;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SW – program je netechnická, </a:t>
            </a:r>
            <a:r>
              <a:rPr lang="cs-CZ" sz="2400" dirty="0">
                <a:solidFill>
                  <a:srgbClr val="0070C0"/>
                </a:solidFill>
              </a:rPr>
              <a:t>„</a:t>
            </a:r>
            <a:r>
              <a:rPr lang="cs-CZ" sz="2400" dirty="0" smtClean="0">
                <a:solidFill>
                  <a:srgbClr val="0070C0"/>
                </a:solidFill>
              </a:rPr>
              <a:t>nehmatatelná“ položka, je nutná</a:t>
            </a: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</a:rPr>
              <a:t>k výslednému provozu počítačů (obecně ale jakýchkoli přístrojů).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</a:rPr>
              <a:t>Příkladem programového vybavení muže být operační systém (např.. </a:t>
            </a:r>
            <a:r>
              <a:rPr lang="cs-CZ" sz="2400" dirty="0" smtClean="0">
                <a:solidFill>
                  <a:srgbClr val="0070C0"/>
                </a:solidFill>
              </a:rPr>
              <a:t>Windows, Android, a další), </a:t>
            </a:r>
            <a:r>
              <a:rPr lang="cs-CZ" sz="2400" dirty="0">
                <a:solidFill>
                  <a:srgbClr val="0070C0"/>
                </a:solidFill>
              </a:rPr>
              <a:t>počítačová hra, textový editor, tabulkový </a:t>
            </a:r>
            <a:r>
              <a:rPr lang="cs-CZ" sz="2400" dirty="0" smtClean="0">
                <a:solidFill>
                  <a:srgbClr val="0070C0"/>
                </a:solidFill>
              </a:rPr>
              <a:t>kalkulátor, konstrukční program </a:t>
            </a:r>
            <a:r>
              <a:rPr lang="cs-CZ" sz="2400" dirty="0">
                <a:solidFill>
                  <a:srgbClr val="0070C0"/>
                </a:solidFill>
              </a:rPr>
              <a:t>a </a:t>
            </a:r>
            <a:r>
              <a:rPr lang="cs-CZ" sz="2400" dirty="0" smtClean="0">
                <a:solidFill>
                  <a:srgbClr val="0070C0"/>
                </a:solidFill>
              </a:rPr>
              <a:t>další.</a:t>
            </a: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</a:rPr>
              <a:t>V širším pojetí i vybavení jakéhokoli programovatelného zařízení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(</a:t>
            </a:r>
            <a:r>
              <a:rPr lang="cs-CZ" sz="2000" dirty="0">
                <a:solidFill>
                  <a:srgbClr val="0070C0"/>
                </a:solidFill>
              </a:rPr>
              <a:t>např. i televizor, myčka nádobí a další přístroje mají v paměti svůj program</a:t>
            </a:r>
            <a:r>
              <a:rPr lang="cs-CZ" sz="2000" dirty="0" smtClean="0">
                <a:solidFill>
                  <a:srgbClr val="0070C0"/>
                </a:solidFill>
              </a:rPr>
              <a:t>).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Software (SW) – programové vybavení: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81" r="5487"/>
          <a:stretch/>
        </p:blipFill>
        <p:spPr bwMode="auto">
          <a:xfrm>
            <a:off x="5292080" y="4149080"/>
            <a:ext cx="1008112" cy="116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1991"/>
            <a:ext cx="864096" cy="806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30" r="12492"/>
          <a:stretch/>
        </p:blipFill>
        <p:spPr bwMode="auto">
          <a:xfrm>
            <a:off x="6646643" y="4149080"/>
            <a:ext cx="949693" cy="1152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11" r="14899"/>
          <a:stretch/>
        </p:blipFill>
        <p:spPr bwMode="auto">
          <a:xfrm>
            <a:off x="8152597" y="4293096"/>
            <a:ext cx="991403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23" r="21013" b="21703"/>
          <a:stretch/>
        </p:blipFill>
        <p:spPr bwMode="auto">
          <a:xfrm>
            <a:off x="8325852" y="2276872"/>
            <a:ext cx="818148" cy="11186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08" b="10372"/>
          <a:stretch/>
        </p:blipFill>
        <p:spPr bwMode="auto">
          <a:xfrm>
            <a:off x="7703360" y="908720"/>
            <a:ext cx="1428750" cy="112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- úvod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Seznamte se s pojmenováním v AJ i ČJ včetně synonym.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51125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Abychom </a:t>
            </a:r>
            <a:r>
              <a:rPr lang="cs-CZ" sz="2400" dirty="0">
                <a:solidFill>
                  <a:srgbClr val="0070C0"/>
                </a:solidFill>
              </a:rPr>
              <a:t>mohli oživit náš počítač (tedy </a:t>
            </a:r>
            <a:r>
              <a:rPr lang="cs-CZ" sz="2400" dirty="0" smtClean="0">
                <a:solidFill>
                  <a:srgbClr val="0070C0"/>
                </a:solidFill>
              </a:rPr>
              <a:t>jeho HW</a:t>
            </a:r>
            <a:r>
              <a:rPr lang="cs-CZ" sz="2400" dirty="0">
                <a:solidFill>
                  <a:srgbClr val="0070C0"/>
                </a:solidFill>
              </a:rPr>
              <a:t>), musíme nainstalovat potřebný </a:t>
            </a:r>
            <a:r>
              <a:rPr lang="cs-CZ" sz="2400" dirty="0" smtClean="0">
                <a:solidFill>
                  <a:srgbClr val="0070C0"/>
                </a:solidFill>
              </a:rPr>
              <a:t>ovládací program (SW) operační </a:t>
            </a:r>
            <a:r>
              <a:rPr lang="cs-CZ" sz="2400" dirty="0">
                <a:solidFill>
                  <a:srgbClr val="0070C0"/>
                </a:solidFill>
              </a:rPr>
              <a:t>systém a </a:t>
            </a:r>
            <a:r>
              <a:rPr lang="cs-CZ" sz="2400" dirty="0" smtClean="0">
                <a:solidFill>
                  <a:srgbClr val="0070C0"/>
                </a:solidFill>
              </a:rPr>
              <a:t>ovladače připojených periferních zařízení. </a:t>
            </a: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Občas </a:t>
            </a:r>
            <a:r>
              <a:rPr lang="cs-CZ" sz="2400" dirty="0">
                <a:solidFill>
                  <a:srgbClr val="0070C0"/>
                </a:solidFill>
              </a:rPr>
              <a:t>se stává, že </a:t>
            </a:r>
            <a:r>
              <a:rPr lang="cs-CZ" sz="2400" dirty="0" smtClean="0">
                <a:solidFill>
                  <a:srgbClr val="0070C0"/>
                </a:solidFill>
              </a:rPr>
              <a:t>náš operační </a:t>
            </a:r>
            <a:r>
              <a:rPr lang="cs-CZ" sz="2400" dirty="0">
                <a:solidFill>
                  <a:srgbClr val="0070C0"/>
                </a:solidFill>
              </a:rPr>
              <a:t>systém neobsahuje potřebné podpůrné programy (ovladače) pro některý </a:t>
            </a:r>
            <a:r>
              <a:rPr lang="cs-CZ" sz="2400" dirty="0" smtClean="0">
                <a:solidFill>
                  <a:srgbClr val="0070C0"/>
                </a:solidFill>
              </a:rPr>
              <a:t>připojený hardware </a:t>
            </a:r>
            <a:r>
              <a:rPr lang="cs-CZ" sz="2400" dirty="0">
                <a:solidFill>
                  <a:srgbClr val="0070C0"/>
                </a:solidFill>
              </a:rPr>
              <a:t>a ten proto v našem počítači nebude fungovat </a:t>
            </a:r>
            <a:r>
              <a:rPr lang="cs-CZ" sz="2400" dirty="0" smtClean="0">
                <a:solidFill>
                  <a:srgbClr val="0070C0"/>
                </a:solidFill>
              </a:rPr>
              <a:t>správně, </a:t>
            </a:r>
            <a:r>
              <a:rPr lang="cs-CZ" sz="2400" dirty="0">
                <a:solidFill>
                  <a:srgbClr val="0070C0"/>
                </a:solidFill>
              </a:rPr>
              <a:t>nebo vůbec (například tiskárna apod.). </a:t>
            </a:r>
            <a:r>
              <a:rPr lang="cs-CZ" sz="2400" dirty="0" smtClean="0">
                <a:solidFill>
                  <a:srgbClr val="0070C0"/>
                </a:solidFill>
              </a:rPr>
              <a:t> Pak musíme takové zařízení tzv. INSTALOVAT do počítače, aby jej OS rozpoznal a mohl správně využívat.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Čím dál častěji jsou potřebné ovladače dodávány jako součást použitého OS. Pokud </a:t>
            </a:r>
            <a:r>
              <a:rPr lang="cs-CZ" sz="2400" dirty="0">
                <a:solidFill>
                  <a:srgbClr val="0070C0"/>
                </a:solidFill>
              </a:rPr>
              <a:t>je </a:t>
            </a:r>
            <a:r>
              <a:rPr lang="cs-CZ" sz="2400" dirty="0" smtClean="0">
                <a:solidFill>
                  <a:srgbClr val="0070C0"/>
                </a:solidFill>
              </a:rPr>
              <a:t>pak možná </a:t>
            </a:r>
            <a:r>
              <a:rPr lang="cs-CZ" sz="2400" dirty="0">
                <a:solidFill>
                  <a:srgbClr val="0070C0"/>
                </a:solidFill>
              </a:rPr>
              <a:t>automatická </a:t>
            </a:r>
            <a:r>
              <a:rPr lang="cs-CZ" sz="2400" dirty="0" smtClean="0">
                <a:solidFill>
                  <a:srgbClr val="0070C0"/>
                </a:solidFill>
              </a:rPr>
              <a:t>detekce a instalace </a:t>
            </a:r>
            <a:r>
              <a:rPr lang="cs-CZ" sz="2400" dirty="0">
                <a:solidFill>
                  <a:srgbClr val="0070C0"/>
                </a:solidFill>
              </a:rPr>
              <a:t>HW periferie, pak hovoříme o zařízení typu „</a:t>
            </a:r>
            <a:r>
              <a:rPr lang="cs-CZ" sz="2400" dirty="0" err="1">
                <a:solidFill>
                  <a:srgbClr val="0070C0"/>
                </a:solidFill>
              </a:rPr>
              <a:t>Plug</a:t>
            </a:r>
            <a:r>
              <a:rPr lang="cs-CZ" sz="2400" dirty="0">
                <a:solidFill>
                  <a:srgbClr val="0070C0"/>
                </a:solidFill>
              </a:rPr>
              <a:t>  &amp; Play“.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Co je software: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3263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- úvod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nad tím, jak vlastně nové tzv. „chytré“ přístroje pracují..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3"/>
            <a:ext cx="8928992" cy="2304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600" dirty="0" smtClean="0">
                <a:solidFill>
                  <a:srgbClr val="C00000"/>
                </a:solidFill>
              </a:rPr>
              <a:t>Typ programu: </a:t>
            </a:r>
            <a:endParaRPr lang="cs-CZ" sz="2600" dirty="0">
              <a:solidFill>
                <a:srgbClr val="C0000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Abychom mohli využít program (hru, apod.), musí být uvedeno do provozu samotné zařízení (HW), dále program, kterým ovládáme toto zařízení a po vyhledávání v paměti lze spustit program který požadujeme. To vše zajišťuje spolupráce několika typů SW.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To se značí obvykle SW „pyramidou“.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Základní funkční rozdělení SW: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031" y="3645024"/>
            <a:ext cx="4032448" cy="212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07504" y="3501008"/>
            <a:ext cx="5832648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70C0"/>
                </a:solidFill>
              </a:rPr>
              <a:t>Aby pracoval HW přístroj, musí o sobě vědět jeho součásti. To zajišťuje Firmware (FW), ten následně spustí operační systém (OS), který umožňuje „operovat“ (pracovat) se zařízením nám, lidem.</a:t>
            </a:r>
          </a:p>
          <a:p>
            <a:pPr marL="0" indent="0">
              <a:spcBef>
                <a:spcPts val="0"/>
              </a:spcBef>
              <a:buNone/>
            </a:pPr>
            <a:endParaRPr lang="cs-CZ" sz="2200" dirty="0" smtClean="0">
              <a:solidFill>
                <a:srgbClr val="0070C0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70C0"/>
                </a:solidFill>
              </a:rPr>
              <a:t>Teprve za pomoci nějakého nástroje OS nalezneme požadovanou aplikaci a tu spustíme.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200" dirty="0" smtClean="0">
                <a:solidFill>
                  <a:srgbClr val="0070C0"/>
                </a:solidFill>
              </a:rPr>
              <a:t>Pro správnou funkci OS se používá systémový SW.</a:t>
            </a:r>
            <a:endParaRPr lang="cs-CZ" sz="2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757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- úvod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Jmenujte, kde se můžete setkat s nějakým programem pro zařízení.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052736"/>
            <a:ext cx="9012480" cy="52565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82563" lvl="1" indent="-182563">
              <a:buFont typeface="+mj-lt"/>
              <a:buAutoNum type="alphaLcParenR"/>
            </a:pPr>
            <a:r>
              <a:rPr lang="cs-CZ" sz="16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Firemní SW (firmware)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– obslužné programy pro hardware, součást HW uložená výrobcem v trvalé paměti PROM nebo EPROM (CMOS), slouží pro vzájemné nastavení součástek a součástí zařízení. (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 PC např. BIOS, Basic Input Output systém, který umožňuje start PC, otestování HW a načtení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OS, tzv. </a:t>
            </a:r>
            <a:r>
              <a:rPr lang="cs-CZ" sz="16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bootování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1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>
              <a:buFont typeface="+mj-lt"/>
              <a:buAutoNum type="alphaLcParenR"/>
            </a:pPr>
            <a:endParaRPr lang="cs-CZ" sz="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182563" lvl="1" indent="-182563">
              <a:buFont typeface="+mj-lt"/>
              <a:buAutoNum type="alphaLcParenR"/>
            </a:pP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u="sng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Operační </a:t>
            </a:r>
            <a:r>
              <a:rPr lang="cs-CZ" sz="16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systém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– systémový program, který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slouží pro základní jednoduché ovládání zařízení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uživatelem, tedy komunikace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uživatele se zařízením, příkazy k operacím,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apod.</a:t>
            </a:r>
          </a:p>
          <a:p>
            <a:pPr marL="171450" lvl="2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např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.: spustit program, vytvořit složku, správa datové struktury, přejmenovat soubor, vymazat data, tisknout ze souboru, apod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.).</a:t>
            </a:r>
            <a:endParaRPr lang="cs-CZ" sz="1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>
              <a:buFont typeface="+mj-lt"/>
              <a:buAutoNum type="alphaLcParenR"/>
            </a:pPr>
            <a:endParaRPr lang="cs-CZ" sz="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182563" lvl="1" indent="-182563">
              <a:buFont typeface="+mj-lt"/>
              <a:buAutoNum type="alphaLcParenR"/>
            </a:pP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Systémový SW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– spolupracuje s OS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komunikaci a správě dat,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např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.:  </a:t>
            </a:r>
            <a:endParaRPr lang="cs-CZ" sz="16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182563" lvl="1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programy pro správu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disků a souborů - </a:t>
            </a:r>
            <a:r>
              <a:rPr lang="cs-CZ" sz="16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Fdisk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Format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...,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 602, </a:t>
            </a:r>
            <a:r>
              <a:rPr lang="cs-CZ" sz="1600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Norton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Commander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600" b="1" u="sng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Total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u="sng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Commander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...   - </a:t>
            </a: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programy pro zabezpečení dat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- AVG, NOD 32, </a:t>
            </a:r>
            <a:r>
              <a:rPr lang="cs-CZ" sz="1600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Spyware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Doctor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1600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Kerio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Firewall ...  - </a:t>
            </a: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programy pro diagnostiku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HW a SW - Aida,  </a:t>
            </a:r>
            <a:endParaRPr lang="cs-CZ" sz="16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182563" lvl="1" indent="0">
              <a:buNone/>
            </a:pP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programy pro správu sítí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Novell </a:t>
            </a:r>
            <a:r>
              <a:rPr lang="cs-CZ" sz="1600" dirty="0" err="1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Netware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Net Monitor, ...</a:t>
            </a:r>
          </a:p>
          <a:p>
            <a:pPr marL="0" lvl="1">
              <a:buFont typeface="+mj-lt"/>
              <a:buAutoNum type="alphaLcParenR"/>
            </a:pPr>
            <a:endParaRPr lang="cs-CZ" sz="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182563" lvl="1" indent="-182563">
              <a:buFont typeface="+mj-lt"/>
              <a:buAutoNum type="alphaLcParenR"/>
            </a:pPr>
            <a:r>
              <a:rPr lang="cs-CZ" sz="14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Vývojový SW </a:t>
            </a:r>
            <a:r>
              <a:rPr lang="cs-CZ" sz="1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slouží k tvorbě SW všech skupin, usnadňují </a:t>
            </a:r>
            <a:r>
              <a:rPr lang="cs-CZ" sz="1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programování </a:t>
            </a:r>
          </a:p>
          <a:p>
            <a:pPr marL="182563" lvl="1" indent="0">
              <a:buNone/>
            </a:pPr>
            <a:r>
              <a:rPr lang="cs-CZ" sz="1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úpravy pomocí </a:t>
            </a:r>
            <a:r>
              <a:rPr lang="cs-CZ" sz="1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různých programovacích </a:t>
            </a:r>
            <a:r>
              <a:rPr lang="cs-CZ" sz="1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jazyků. </a:t>
            </a:r>
            <a:endParaRPr lang="cs-CZ" sz="1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>
              <a:buFont typeface="+mj-lt"/>
              <a:buAutoNum type="alphaLcParenR"/>
            </a:pPr>
            <a:endParaRPr lang="cs-CZ" sz="8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182563" lvl="1" indent="-182563">
              <a:buFont typeface="+mj-lt"/>
              <a:buAutoNum type="alphaLcParenR"/>
            </a:pP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u="sng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Aplikační SW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(uživatelské programy) – </a:t>
            </a: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vlastní </a:t>
            </a:r>
            <a:r>
              <a:rPr lang="cs-CZ" sz="16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cílovou práci uživatele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, např.: práce s 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textem a tabulkami, </a:t>
            </a:r>
            <a:r>
              <a:rPr lang="cs-CZ" sz="16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grafikou a multimédii, hraní her, spojení přes internet, apod</a:t>
            </a:r>
            <a:r>
              <a:rPr lang="cs-CZ" sz="16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Základní funkční rozdělení SW: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4365104"/>
            <a:ext cx="2539255" cy="1339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- úvod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Jmenujte, kde se můžete setkat s nějakým programem pro zařízení.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9012480" cy="5184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Programy oživují počítač a určují jeho požadované použití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Konkrétní programy vytvářejí programátoři a vývojáři, tedy lidé a jejich tvůrčí práce. </a:t>
            </a:r>
          </a:p>
          <a:p>
            <a:pPr marL="0" lvl="1" indent="0">
              <a:spcBef>
                <a:spcPts val="0"/>
              </a:spcBef>
              <a:buNone/>
            </a:pPr>
            <a:endParaRPr lang="cs-CZ" sz="2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Teprve následně je prodávají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softwarové firmy. </a:t>
            </a:r>
            <a:endParaRPr lang="cs-CZ" sz="24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rozdíl od jiného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prodávaného zboží (potraviny, elektronické přístroje, auta, nábytek, apod.)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 program </a:t>
            </a:r>
            <a:r>
              <a:rPr lang="cs-CZ" sz="2400" b="1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autorské dílo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: </a:t>
            </a:r>
            <a:endParaRPr lang="cs-CZ" sz="24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Nemůžeme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si ho koupit jako celek, </a:t>
            </a:r>
            <a:r>
              <a:rPr lang="cs-CZ" sz="24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kupujeme si pouze právo k jeho používání, tzv. licenci. </a:t>
            </a:r>
            <a:endParaRPr lang="cs-CZ" sz="24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Pokud </a:t>
            </a: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chceme program používat na více počítacích, můžeme koupit příslušný počet licencí, nebo tzv. multilicenci. </a:t>
            </a:r>
            <a:endParaRPr lang="cs-CZ" sz="2400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 marL="0" lvl="1" indent="0">
              <a:buNone/>
            </a:pPr>
            <a:endParaRPr lang="cs-CZ" sz="2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SW jako produkt dle zákona: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404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Software - úvod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Diskutujte na téma typů SW a jejich požadovaného využití.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9012480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Programy oživují počítač a určují jeho požadované použití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Konkrétní programy vytvářejí programátoři a vývojáři, tedy lidé a jejich tvůrčí práce. </a:t>
            </a:r>
          </a:p>
          <a:p>
            <a:pPr marL="0" lvl="1" indent="0">
              <a:buNone/>
            </a:pPr>
            <a:endParaRPr lang="cs-CZ" sz="2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SW jako produkt dle zákona: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411" y="2276872"/>
            <a:ext cx="3856037" cy="360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252" y="1916832"/>
            <a:ext cx="2684463" cy="385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107504" y="2492896"/>
            <a:ext cx="460851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Pokud budeme hledat nějaký program, např. na internetu, vždy hledáme podle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kategorie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(typu SW), a také podle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licence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!</a:t>
            </a:r>
          </a:p>
          <a:p>
            <a:pPr marL="0" lvl="1" indent="0">
              <a:buNone/>
            </a:pP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179512" y="4149080"/>
            <a:ext cx="4608512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Licence </a:t>
            </a:r>
            <a:r>
              <a:rPr lang="cs-CZ" sz="2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znamená povolení k provozování – používání programu a existují </a:t>
            </a:r>
            <a:r>
              <a:rPr lang="cs-CZ" sz="2000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placené, zlevněné, zamčené a bezplatné </a:t>
            </a:r>
            <a:r>
              <a:rPr lang="cs-CZ" sz="2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verze</a:t>
            </a:r>
            <a:r>
              <a:rPr lang="cs-CZ" sz="20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07504" y="5877272"/>
            <a:ext cx="8424936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>
              <a:spcBef>
                <a:spcPts val="0"/>
              </a:spcBef>
              <a:buNone/>
            </a:pPr>
            <a:r>
              <a:rPr lang="cs-CZ" sz="1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Takto provozujeme buď legální nebo nelegální SW. Počítačové pirátství je trestné</a:t>
            </a:r>
          </a:p>
        </p:txBody>
      </p:sp>
    </p:spTree>
    <p:extLst>
      <p:ext uri="{BB962C8B-B14F-4D97-AF65-F5344CB8AC3E}">
        <p14:creationId xmlns:p14="http://schemas.microsoft.com/office/powerpoint/2010/main" val="437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  <p:bldP spid="13" grpId="0"/>
      <p:bldP spid="15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- úvod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Nalezni případně odpověď na internetu a urči které firmě obrázek patří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484784"/>
            <a:ext cx="87865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znamená zkratka SW – originální slovo a jeho překlad.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jsou typy SW a k čemu který slouží?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jsou programy?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Viděl jsi někdy následující první – levý obrázek? </a:t>
            </a:r>
          </a:p>
          <a:p>
            <a:pPr lvl="1"/>
            <a:r>
              <a:rPr lang="cs-CZ" sz="2400" dirty="0" smtClean="0">
                <a:solidFill>
                  <a:srgbClr val="0070C0"/>
                </a:solidFill>
              </a:rPr>
              <a:t>Co znamená, jaký má význam?</a:t>
            </a:r>
          </a:p>
          <a:p>
            <a:pPr lvl="1"/>
            <a:r>
              <a:rPr lang="cs-CZ" sz="2400" dirty="0" smtClean="0">
                <a:solidFill>
                  <a:srgbClr val="0070C0"/>
                </a:solidFill>
              </a:rPr>
              <a:t>Pokus se logicky odvodit co znamenají oba obrázky vůči sobě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K:\DUM_JS\DUM_JS\zdroj\emotikony MS Office\MC9004404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700808"/>
            <a:ext cx="1599960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861048"/>
            <a:ext cx="1800200" cy="155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7112"/>
            <a:ext cx="1584176" cy="1365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804754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062439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55600"/>
            <a:r>
              <a:rPr lang="cs-CZ" sz="1600" dirty="0">
                <a:hlinkClick r:id="rId5"/>
              </a:rPr>
              <a:t>http://software.heureka.cz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6"/>
              </a:rPr>
              <a:t>http://www.studna.cz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://elektronika.heureka.cz/</a:t>
            </a:r>
            <a:endParaRPr lang="cs-CZ" sz="1600" dirty="0"/>
          </a:p>
          <a:p>
            <a:pPr marL="355600"/>
            <a:r>
              <a:rPr lang="cs-CZ" sz="1600" dirty="0">
                <a:hlinkClick r:id="rId8"/>
              </a:rPr>
              <a:t>http://www.i-kantor.eu/cze/ucebnice/informatika.php</a:t>
            </a:r>
            <a:endParaRPr lang="cs-CZ" sz="1600" dirty="0"/>
          </a:p>
          <a:p>
            <a:pPr marL="355600"/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www.komik.cz/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www.microsoft.com/cs-cz/default.aspx</a:t>
            </a:r>
            <a:endParaRPr lang="cs-CZ" sz="1600" dirty="0" smtClean="0"/>
          </a:p>
          <a:p>
            <a:pPr marL="355600"/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://www.microsoft.com/cze/legalnisoftware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2"/>
              </a:rPr>
              <a:t>http://www.skodlivysoftware.cz</a:t>
            </a:r>
            <a:r>
              <a:rPr lang="cs-CZ" sz="1600" dirty="0" smtClean="0">
                <a:hlinkClick r:id="rId12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3"/>
              </a:rPr>
              <a:t>http://www.stahuj.centrum.cz</a:t>
            </a:r>
            <a:r>
              <a:rPr lang="cs-CZ" sz="1600" dirty="0" smtClean="0">
                <a:hlinkClick r:id="rId13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4"/>
              </a:rPr>
              <a:t>http://www.slunecnice.cz</a:t>
            </a:r>
            <a:r>
              <a:rPr lang="cs-CZ" sz="1600" dirty="0" smtClean="0">
                <a:hlinkClick r:id="rId14"/>
              </a:rPr>
              <a:t>/</a:t>
            </a:r>
            <a:endParaRPr lang="cs-CZ" sz="1600" dirty="0" smtClean="0"/>
          </a:p>
          <a:p>
            <a:pPr marL="355600"/>
            <a:endParaRPr lang="cs-CZ" sz="16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700808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0486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600" dirty="0" err="1" smtClean="0"/>
              <a:t>emotikony</a:t>
            </a:r>
            <a:r>
              <a:rPr lang="cs-CZ" sz="1600" dirty="0" smtClean="0"/>
              <a:t> a kliparty sady MS-Office, dostupné také na</a:t>
            </a:r>
          </a:p>
          <a:p>
            <a:pPr lvl="1"/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office.microsoft.com/cs-cz/images/MC900442026.aspx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3827</TotalTime>
  <Words>1218</Words>
  <Application>Microsoft Office PowerPoint</Application>
  <PresentationFormat>Předvádění na obrazovce (4:3)</PresentationFormat>
  <Paragraphs>154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Software - úvod</vt:lpstr>
      <vt:lpstr>Software - úvod</vt:lpstr>
      <vt:lpstr>Software - úvod</vt:lpstr>
      <vt:lpstr>Software - úvod</vt:lpstr>
      <vt:lpstr>Software - úvod</vt:lpstr>
      <vt:lpstr>Software - úvod</vt:lpstr>
      <vt:lpstr>Software - úvod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214</cp:revision>
  <dcterms:created xsi:type="dcterms:W3CDTF">2010-11-01T23:40:31Z</dcterms:created>
  <dcterms:modified xsi:type="dcterms:W3CDTF">2014-01-20T07:12:20Z</dcterms:modified>
</cp:coreProperties>
</file>