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7" r:id="rId2"/>
    <p:sldId id="258" r:id="rId3"/>
    <p:sldId id="274" r:id="rId4"/>
    <p:sldId id="275" r:id="rId5"/>
    <p:sldId id="276" r:id="rId6"/>
    <p:sldId id="277" r:id="rId7"/>
    <p:sldId id="278" r:id="rId8"/>
    <p:sldId id="279" r:id="rId9"/>
    <p:sldId id="281" r:id="rId10"/>
    <p:sldId id="282" r:id="rId11"/>
    <p:sldId id="283" r:id="rId12"/>
    <p:sldId id="284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FF99"/>
    <a:srgbClr val="FFFFCC"/>
    <a:srgbClr val="FFFFC9"/>
    <a:srgbClr val="F1F709"/>
    <a:srgbClr val="FF7171"/>
    <a:srgbClr val="CCECFF"/>
    <a:srgbClr val="FFFF66"/>
    <a:srgbClr val="FFA3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EE193-9E8A-41CB-960C-DB524A1E8AA6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BB541-08D7-4F71-97F6-4C3AF6092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029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FDF40D4-147E-4EF0-9B1D-55A1644DDA0B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83099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Genové interakce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3256370"/>
              </p:ext>
            </p:extLst>
          </p:nvPr>
        </p:nvGraphicFramePr>
        <p:xfrm>
          <a:off x="1475656" y="908720"/>
          <a:ext cx="6696744" cy="453127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</a:t>
                      </a:r>
                      <a:r>
                        <a:rPr lang="cs-CZ" sz="1100" dirty="0" err="1" smtClean="0">
                          <a:effectLst/>
                        </a:rPr>
                        <a:t>BIO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r>
                        <a:rPr lang="cs-CZ" sz="1100" dirty="0" err="1" smtClean="0">
                          <a:effectLst/>
                        </a:rPr>
                        <a:t>oktava</a:t>
                      </a:r>
                      <a:r>
                        <a:rPr lang="cs-CZ" sz="1100" dirty="0" smtClean="0">
                          <a:effectLst/>
                        </a:rPr>
                        <a:t> –</a:t>
                      </a:r>
                      <a:r>
                        <a:rPr lang="cs-CZ" sz="1100" baseline="0" dirty="0" smtClean="0">
                          <a:effectLst/>
                        </a:rPr>
                        <a:t> 32_genové interakce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Genové interakce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 příkladech jsou vysvětleny čtyři základní  typy možné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spolupráce dvou genů na vytváření  jednoho znaku a to: komplementace, dominantní a recesivní 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epistáze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reciproká interakce.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 průběhu výkladu jsou zařazené dílčí úkoly  a příklady na ověření pochopení učiva.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Genové interakce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96752"/>
            <a:ext cx="8352928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spolupůsobení alel při fenotypovém projevu jednoho znaku (vlastnosti) </a:t>
            </a:r>
          </a:p>
          <a:p>
            <a:pPr>
              <a:spcBef>
                <a:spcPts val="600"/>
              </a:spcBef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alely jsou :</a:t>
            </a:r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ze stejného páru (genu) = normální vztah mezi alelami jednoho genu (dominantní a recesivní )</a:t>
            </a:r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 většího počtu různých párů (genů) = polygenní systém (geny malého účinku)</a:t>
            </a:r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z menšího počtu různých párů (genů)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5085184"/>
            <a:ext cx="81369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2000" algn="just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pro jednoduchost začneme s příklady, kde vlastnost kódují dva geny, každý na jiném chromozomu, jejichž alely mají mezi sebou vztah úplné dominance</a:t>
            </a:r>
            <a:endParaRPr lang="cs-CZ" sz="2000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67544" y="4221088"/>
            <a:ext cx="813690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rodiče:                                 X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vytváří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prekurzor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enzym chybí  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chybí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prekurzor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enzym nemá co štěpit</a:t>
            </a:r>
          </a:p>
          <a:p>
            <a:pPr>
              <a:spcBef>
                <a:spcPts val="12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…………..                       ………….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potomci</a:t>
            </a: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…………………….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2606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1) komplementace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908720"/>
            <a:ext cx="8136904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2000" algn="just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„totální závislost“</a:t>
            </a:r>
          </a:p>
          <a:p>
            <a:pPr marL="72000" algn="just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oba geny spolupracují a jeden bez druhého nemůže vytvořit plný projev znaku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204864"/>
            <a:ext cx="77048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Červenou barvu květu hrachoru zajišťuje barvivo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anthokyanin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Pokud není toto barvivo přítomné, jsou květy bílé.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Anthokyanin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vzniká z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prekurzoru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barviva působením zvláštního enzymu.  Dominantní alela genu C zajišťuje vznik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prekurzoru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barviva a dominantní alela genu R řídí tvorbu enzymu, který z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prekurzoru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vytváří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anthokyanin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 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následujícím schématu křížení doplňte fenotypy a genotypy :</a:t>
            </a:r>
          </a:p>
          <a:p>
            <a:pPr algn="just"/>
            <a:endParaRPr lang="cs-CZ" sz="2000" dirty="0"/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323528" y="2276872"/>
            <a:ext cx="648072" cy="576064"/>
          </a:xfrm>
          <a:prstGeom prst="actionButtonHelp">
            <a:avLst/>
          </a:prstGeom>
          <a:solidFill>
            <a:srgbClr val="FF717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4221088"/>
            <a:ext cx="158417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CCrr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4221088"/>
            <a:ext cx="158417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ccRR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5733256"/>
            <a:ext cx="158417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515719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bílá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15719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bílá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623731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573325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CcRr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3" grpId="0" build="allAtOnce"/>
      <p:bldP spid="4" grpId="0" build="allAtOnce"/>
      <p:bldP spid="5" grpId="0" animBg="1"/>
      <p:bldP spid="8" grpId="0" build="allAtOnce" animBg="1"/>
      <p:bldP spid="9" grpId="0" build="allAtOnce" animBg="1"/>
      <p:bldP spid="11" grpId="0" animBg="1"/>
      <p:bldP spid="12" grpId="0" build="allAtOnce"/>
      <p:bldP spid="13" grpId="0" build="allAtOnce"/>
      <p:bldP spid="14" grpId="0" build="allAtOnce"/>
      <p:bldP spid="15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251520" y="980728"/>
            <a:ext cx="648072" cy="576064"/>
          </a:xfrm>
          <a:prstGeom prst="actionButtonHelp">
            <a:avLst/>
          </a:prstGeom>
          <a:solidFill>
            <a:srgbClr val="FF717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8640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1) komplementace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908720"/>
            <a:ext cx="77768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bude potomstvo v F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generaci hrachorů, pokud budu křížit dva jedince s červenou barvou květů, kteří jsou heterozygotní v obou genech? Urči fenotyp i fenotypový štěpný poměr.</a:t>
            </a:r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1988840"/>
          <a:ext cx="5472610" cy="3600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0814"/>
                <a:gridCol w="1042949"/>
                <a:gridCol w="1042949"/>
                <a:gridCol w="1042949"/>
                <a:gridCol w="1042949"/>
              </a:tblGrid>
              <a:tr h="765439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\ </a:t>
                      </a:r>
                    </a:p>
                    <a:p>
                      <a:pPr algn="r"/>
                      <a:r>
                        <a:rPr lang="cs-CZ" sz="20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63688" y="5733256"/>
            <a:ext cx="5328592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FŠP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A_B_   :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A_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: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   :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600"/>
              </a:spcBef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9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: 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ravá složená závorka 6"/>
          <p:cNvSpPr/>
          <p:nvPr/>
        </p:nvSpPr>
        <p:spPr>
          <a:xfrm rot="5400000">
            <a:off x="5214942" y="4730274"/>
            <a:ext cx="146787" cy="2872831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kvet hrachoru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987824" y="2852936"/>
            <a:ext cx="720080" cy="570755"/>
          </a:xfrm>
          <a:prstGeom prst="rect">
            <a:avLst/>
          </a:prstGeom>
        </p:spPr>
      </p:pic>
      <p:pic>
        <p:nvPicPr>
          <p:cNvPr id="9" name="Obrázek 8" descr="kvet hrachoru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067944" y="2852936"/>
            <a:ext cx="720080" cy="570755"/>
          </a:xfrm>
          <a:prstGeom prst="rect">
            <a:avLst/>
          </a:prstGeom>
        </p:spPr>
      </p:pic>
      <p:pic>
        <p:nvPicPr>
          <p:cNvPr id="10" name="Obrázek 9" descr="kvet hrachoru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076056" y="2852936"/>
            <a:ext cx="720080" cy="570755"/>
          </a:xfrm>
          <a:prstGeom prst="rect">
            <a:avLst/>
          </a:prstGeom>
        </p:spPr>
      </p:pic>
      <p:pic>
        <p:nvPicPr>
          <p:cNvPr id="11" name="Obrázek 10" descr="kvet hrachoru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156176" y="2852936"/>
            <a:ext cx="720080" cy="570755"/>
          </a:xfrm>
          <a:prstGeom prst="rect">
            <a:avLst/>
          </a:prstGeom>
        </p:spPr>
      </p:pic>
      <p:pic>
        <p:nvPicPr>
          <p:cNvPr id="12" name="Obrázek 11" descr="kvet hrachoru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987824" y="3573016"/>
            <a:ext cx="720080" cy="570755"/>
          </a:xfrm>
          <a:prstGeom prst="rect">
            <a:avLst/>
          </a:prstGeom>
        </p:spPr>
      </p:pic>
      <p:pic>
        <p:nvPicPr>
          <p:cNvPr id="13" name="Obrázek 12" descr="kvet hrachoru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987824" y="4293096"/>
            <a:ext cx="720080" cy="570755"/>
          </a:xfrm>
          <a:prstGeom prst="rect">
            <a:avLst/>
          </a:prstGeom>
        </p:spPr>
      </p:pic>
      <p:pic>
        <p:nvPicPr>
          <p:cNvPr id="14" name="Obrázek 13" descr="kvet hrachoru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987824" y="4941168"/>
            <a:ext cx="720080" cy="570755"/>
          </a:xfrm>
          <a:prstGeom prst="rect">
            <a:avLst/>
          </a:prstGeom>
        </p:spPr>
      </p:pic>
      <p:pic>
        <p:nvPicPr>
          <p:cNvPr id="15" name="Obrázek 14" descr="kvet hrachoru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067944" y="4293096"/>
            <a:ext cx="720080" cy="570755"/>
          </a:xfrm>
          <a:prstGeom prst="rect">
            <a:avLst/>
          </a:prstGeom>
        </p:spPr>
      </p:pic>
      <p:pic>
        <p:nvPicPr>
          <p:cNvPr id="16" name="Obrázek 15" descr="kvet hrachoru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076056" y="3573016"/>
            <a:ext cx="720080" cy="570755"/>
          </a:xfrm>
          <a:prstGeom prst="rect">
            <a:avLst/>
          </a:prstGeom>
        </p:spPr>
      </p:pic>
      <p:pic>
        <p:nvPicPr>
          <p:cNvPr id="17" name="Obrázek 16" descr="kvet hrachor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3573016"/>
            <a:ext cx="720080" cy="570755"/>
          </a:xfrm>
          <a:prstGeom prst="rect">
            <a:avLst/>
          </a:prstGeom>
        </p:spPr>
      </p:pic>
      <p:pic>
        <p:nvPicPr>
          <p:cNvPr id="18" name="Obrázek 17" descr="kvet hrachor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3573016"/>
            <a:ext cx="720080" cy="570755"/>
          </a:xfrm>
          <a:prstGeom prst="rect">
            <a:avLst/>
          </a:prstGeom>
        </p:spPr>
      </p:pic>
      <p:pic>
        <p:nvPicPr>
          <p:cNvPr id="19" name="Obrázek 18" descr="kvet hrachor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4293096"/>
            <a:ext cx="720080" cy="570755"/>
          </a:xfrm>
          <a:prstGeom prst="rect">
            <a:avLst/>
          </a:prstGeom>
        </p:spPr>
      </p:pic>
      <p:pic>
        <p:nvPicPr>
          <p:cNvPr id="20" name="Obrázek 19" descr="kvet hrachor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4293096"/>
            <a:ext cx="720080" cy="570755"/>
          </a:xfrm>
          <a:prstGeom prst="rect">
            <a:avLst/>
          </a:prstGeom>
        </p:spPr>
      </p:pic>
      <p:pic>
        <p:nvPicPr>
          <p:cNvPr id="21" name="Obrázek 20" descr="kvet hrachor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4941168"/>
            <a:ext cx="720080" cy="570755"/>
          </a:xfrm>
          <a:prstGeom prst="rect">
            <a:avLst/>
          </a:prstGeom>
        </p:spPr>
      </p:pic>
      <p:pic>
        <p:nvPicPr>
          <p:cNvPr id="22" name="Obrázek 21" descr="kvet hrachor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4941168"/>
            <a:ext cx="720080" cy="570755"/>
          </a:xfrm>
          <a:prstGeom prst="rect">
            <a:avLst/>
          </a:prstGeom>
        </p:spPr>
      </p:pic>
      <p:pic>
        <p:nvPicPr>
          <p:cNvPr id="23" name="Obrázek 22" descr="kvet hrachor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4941168"/>
            <a:ext cx="720080" cy="5707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/>
      <p:bldP spid="6" grpId="0" uiExpand="1" build="p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2) dominantní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epistáze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908720"/>
            <a:ext cx="813690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2000" algn="just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„jeden má navrch“</a:t>
            </a:r>
          </a:p>
          <a:p>
            <a:pPr marL="72000" algn="just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dominantní alela jednoho genu zcela překrývá projev libovolné sestavy alel druhého genu</a:t>
            </a:r>
          </a:p>
          <a:p>
            <a:pPr marL="72000" algn="just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A_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&gt;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BB,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bb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720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epistatický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gen = překrývající</a:t>
            </a:r>
          </a:p>
          <a:p>
            <a:pPr marL="720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hypostatický gen = podřizující se</a:t>
            </a:r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323528" y="3284984"/>
            <a:ext cx="648072" cy="576064"/>
          </a:xfrm>
          <a:prstGeom prst="actionButtonHelp">
            <a:avLst/>
          </a:prstGeom>
          <a:solidFill>
            <a:srgbClr val="FF717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3212976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Barva květu u jiřiny je řízena dvěma geny. Dominantní alela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epistatického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genu Y způsobí sytě žlutou barvu květů. V nepřítomnosti této dominantní alely se projeví gen I, který způsobí v dominantní formě světle žlutou a v recesivní formě bílou barvu květů. Doplňte fenotyp rostlin s těmito genotypy: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15719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YYii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          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YyII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            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yyIi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           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yyii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</p:txBody>
      </p:sp>
      <p:pic>
        <p:nvPicPr>
          <p:cNvPr id="8" name="Obrázek 7" descr="kvet jirina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</a:blip>
          <a:srcRect r="14286" b="14533"/>
          <a:stretch>
            <a:fillRect/>
          </a:stretch>
        </p:blipFill>
        <p:spPr>
          <a:xfrm>
            <a:off x="1403648" y="4869160"/>
            <a:ext cx="1008112" cy="1008112"/>
          </a:xfrm>
          <a:prstGeom prst="rect">
            <a:avLst/>
          </a:prstGeom>
        </p:spPr>
      </p:pic>
      <p:pic>
        <p:nvPicPr>
          <p:cNvPr id="9" name="Obrázek 8" descr="kvet jirina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</a:blip>
          <a:srcRect r="14286" b="14533"/>
          <a:stretch>
            <a:fillRect/>
          </a:stretch>
        </p:blipFill>
        <p:spPr>
          <a:xfrm>
            <a:off x="3563888" y="4869160"/>
            <a:ext cx="1008112" cy="1008112"/>
          </a:xfrm>
          <a:prstGeom prst="rect">
            <a:avLst/>
          </a:prstGeom>
        </p:spPr>
      </p:pic>
      <p:pic>
        <p:nvPicPr>
          <p:cNvPr id="10" name="Obrázek 9" descr="kvet jirina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rgbClr val="FFFF99">
                <a:tint val="45000"/>
                <a:satMod val="400000"/>
              </a:srgbClr>
            </a:duotone>
          </a:blip>
          <a:srcRect r="14286" b="14533"/>
          <a:stretch>
            <a:fillRect/>
          </a:stretch>
        </p:blipFill>
        <p:spPr>
          <a:xfrm>
            <a:off x="5796136" y="4869160"/>
            <a:ext cx="1008112" cy="1008112"/>
          </a:xfrm>
          <a:prstGeom prst="rect">
            <a:avLst/>
          </a:prstGeom>
        </p:spPr>
      </p:pic>
      <p:pic>
        <p:nvPicPr>
          <p:cNvPr id="11" name="Obrázek 10" descr="kvet jirina.jpg"/>
          <p:cNvPicPr>
            <a:picLocks noChangeAspect="1"/>
          </p:cNvPicPr>
          <p:nvPr/>
        </p:nvPicPr>
        <p:blipFill>
          <a:blip r:embed="rId2" cstate="print"/>
          <a:srcRect r="14286" b="14533"/>
          <a:stretch>
            <a:fillRect/>
          </a:stretch>
        </p:blipFill>
        <p:spPr>
          <a:xfrm>
            <a:off x="7884368" y="4869160"/>
            <a:ext cx="1008112" cy="10081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animBg="1"/>
      <p:bldP spid="5" grpId="0" build="allAtOnce"/>
      <p:bldP spid="6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2) dominantní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epistáze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323528" y="980728"/>
            <a:ext cx="648072" cy="576064"/>
          </a:xfrm>
          <a:prstGeom prst="actionButtonHelp">
            <a:avLst/>
          </a:prstGeom>
          <a:solidFill>
            <a:srgbClr val="FF717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908720"/>
            <a:ext cx="77048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Jakou barvu květů budou mít hybridi, jestliže zkřížím čistou dominantní linii žlutokvětých a čistou linii bělokvětých jiřin?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bude vypadat potomstvo těchto hybridů? Urči fenotypový štěpný poměr.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276872"/>
            <a:ext cx="6624736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P:               žlutokvěté    x     bělokvěté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F1: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2204864"/>
            <a:ext cx="1584176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YYII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2204864"/>
            <a:ext cx="1584176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yyii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2780928"/>
            <a:ext cx="158417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YyIi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2780928"/>
            <a:ext cx="381642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 w="3175">
                  <a:noFill/>
                </a:ln>
                <a:latin typeface="Times New Roman" pitchFamily="18" charset="0"/>
                <a:cs typeface="Times New Roman" pitchFamily="18" charset="0"/>
              </a:rPr>
              <a:t>Jiřiny budou mít květy žluté</a:t>
            </a:r>
            <a:endParaRPr lang="cs-CZ" sz="2400" dirty="0">
              <a:ln w="3175">
                <a:noFill/>
              </a:ln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611560" y="3789040"/>
          <a:ext cx="5472612" cy="25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990111"/>
                <a:gridCol w="990111"/>
                <a:gridCol w="990111"/>
                <a:gridCol w="990111"/>
              </a:tblGrid>
              <a:tr h="504000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\ 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YI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Yi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yI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yi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YI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Yi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yI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yi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yyii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300192" y="4365104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 w="3175">
                  <a:noFill/>
                </a:ln>
                <a:latin typeface="Times New Roman" pitchFamily="18" charset="0"/>
                <a:cs typeface="Times New Roman" pitchFamily="18" charset="0"/>
              </a:rPr>
              <a:t>Štěpný poměr bude</a:t>
            </a:r>
          </a:p>
          <a:p>
            <a:pPr algn="ctr"/>
            <a:r>
              <a:rPr lang="cs-CZ" sz="2400" dirty="0" smtClean="0">
                <a:ln w="3175">
                  <a:noFill/>
                </a:ln>
                <a:latin typeface="Times New Roman" pitchFamily="18" charset="0"/>
                <a:cs typeface="Times New Roman" pitchFamily="18" charset="0"/>
              </a:rPr>
              <a:t>12 : 3 : 1</a:t>
            </a:r>
            <a:endParaRPr lang="cs-CZ" sz="2400" dirty="0">
              <a:ln w="3175">
                <a:noFill/>
              </a:ln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allAtOnce"/>
      <p:bldP spid="6" grpId="0" build="allAtOnce"/>
      <p:bldP spid="7" grpId="0" uiExpand="1" build="allAtOnce" animBg="1"/>
      <p:bldP spid="8" grpId="0" uiExpand="1" build="allAtOnce" animBg="1"/>
      <p:bldP spid="9" grpId="0" build="allAtOnce" animBg="1"/>
      <p:bldP spid="10" grpId="0" build="allAtOnce" animBg="1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3) recesivní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epistáze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908720"/>
            <a:ext cx="81369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2000" algn="just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„jeden má navrch“</a:t>
            </a:r>
          </a:p>
          <a:p>
            <a:pPr marL="72000" algn="just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recesivní sestava alel jednoho genu zcela překrývá projev libovolné sestavy alel druhého genu</a:t>
            </a:r>
          </a:p>
          <a:p>
            <a:pPr marL="72000" algn="just">
              <a:spcBef>
                <a:spcPts val="600"/>
              </a:spcBef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&gt;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BB,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bb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323528" y="2492896"/>
            <a:ext cx="648072" cy="576064"/>
          </a:xfrm>
          <a:prstGeom prst="actionButtonHelp">
            <a:avLst/>
          </a:prstGeom>
          <a:solidFill>
            <a:srgbClr val="FF717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420888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 myší je schopnost tvořit barvivo řízena jedním genem a druhý gen určuje množství a rozmístění tohoto barviva. Gen C ve své dominantní formě zajistí, že se může tvořit kožní barvivo.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Recesivní kombinace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cc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je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epistatické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vůči genu R a způsobí albinotismus. Gen R je zodpovědný za tvorbu tmavého melaninu. Jeho dominantní alela zajistí černé zbarvení srsti a recesivní sestava způsobí krémovou barvu srsti. 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Určete fenotypy myší z následujícího křížení: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611560" y="4797152"/>
            <a:ext cx="6624736" cy="1037729"/>
            <a:chOff x="539552" y="2204864"/>
            <a:chExt cx="6624736" cy="1037729"/>
          </a:xfrm>
        </p:grpSpPr>
        <p:sp>
          <p:nvSpPr>
            <p:cNvPr id="6" name="TextovéPole 5"/>
            <p:cNvSpPr txBox="1"/>
            <p:nvPr/>
          </p:nvSpPr>
          <p:spPr>
            <a:xfrm>
              <a:off x="539552" y="2276872"/>
              <a:ext cx="6624736" cy="9079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Bef>
                  <a:spcPts val="600"/>
                </a:spcBef>
              </a:pPr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P:               žlutokvěté    x     bělokvěté</a:t>
              </a:r>
            </a:p>
            <a:p>
              <a:pPr>
                <a:spcBef>
                  <a:spcPts val="600"/>
                </a:spcBef>
              </a:pPr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F1: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835696" y="2204864"/>
              <a:ext cx="1584176" cy="46166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CCRR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923928" y="2204864"/>
              <a:ext cx="1584176" cy="46166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ccrr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987824" y="2780928"/>
              <a:ext cx="1584176" cy="46166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CcRr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1907704" y="4797151"/>
            <a:ext cx="1584176" cy="46166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černý</a:t>
            </a:r>
            <a:endParaRPr lang="cs-CZ" sz="24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5369768"/>
            <a:ext cx="1584176" cy="46166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černý</a:t>
            </a:r>
            <a:endParaRPr lang="cs-CZ" sz="24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06619" y="4797150"/>
            <a:ext cx="1584176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latin typeface="Times New Roman" pitchFamily="18" charset="0"/>
                <a:cs typeface="Times New Roman" pitchFamily="18" charset="0"/>
              </a:rPr>
              <a:t>albín</a:t>
            </a:r>
            <a:endParaRPr lang="cs-CZ" sz="2400" dirty="0">
              <a:ln>
                <a:solidFill>
                  <a:schemeClr val="tx1"/>
                </a:solidFill>
              </a:ln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animBg="1"/>
      <p:bldP spid="5" grpId="0" build="allAtOnce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3) recesivní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epistáze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323528" y="980728"/>
            <a:ext cx="648072" cy="576064"/>
          </a:xfrm>
          <a:prstGeom prst="actionButtonHelp">
            <a:avLst/>
          </a:prstGeom>
          <a:solidFill>
            <a:srgbClr val="FF717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908720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můžeme očekávat potomstvo při křížení předchozích hybridů?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53798" y="5589240"/>
            <a:ext cx="37084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 w="3175">
                  <a:noFill/>
                </a:ln>
                <a:latin typeface="Times New Roman" pitchFamily="18" charset="0"/>
                <a:cs typeface="Times New Roman" pitchFamily="18" charset="0"/>
              </a:rPr>
              <a:t>Štěpný poměr bude</a:t>
            </a:r>
          </a:p>
          <a:p>
            <a:pPr algn="ctr"/>
            <a:r>
              <a:rPr lang="cs-CZ" sz="2400" dirty="0" smtClean="0">
                <a:ln w="3175">
                  <a:noFill/>
                </a:ln>
                <a:latin typeface="Times New Roman" pitchFamily="18" charset="0"/>
                <a:cs typeface="Times New Roman" pitchFamily="18" charset="0"/>
              </a:rPr>
              <a:t>9 : 3 : 4</a:t>
            </a:r>
            <a:endParaRPr lang="cs-CZ" sz="2400" dirty="0">
              <a:ln w="3175">
                <a:noFill/>
              </a:ln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3652751"/>
              </p:ext>
            </p:extLst>
          </p:nvPr>
        </p:nvGraphicFramePr>
        <p:xfrm>
          <a:off x="1403648" y="1595702"/>
          <a:ext cx="5472610" cy="3600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0814"/>
                <a:gridCol w="1042949"/>
                <a:gridCol w="1042949"/>
                <a:gridCol w="1042949"/>
                <a:gridCol w="1042949"/>
              </a:tblGrid>
              <a:tr h="765439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\ </a:t>
                      </a:r>
                    </a:p>
                    <a:p>
                      <a:pPr algn="r"/>
                      <a:r>
                        <a:rPr lang="cs-CZ" sz="20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ccrr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420888"/>
            <a:ext cx="810090" cy="63854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420888"/>
            <a:ext cx="810090" cy="63854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036" y="2420888"/>
            <a:ext cx="810090" cy="63854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7165" y="2410546"/>
            <a:ext cx="810090" cy="6385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140968"/>
            <a:ext cx="810090" cy="63854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798711"/>
            <a:ext cx="810090" cy="63854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509120"/>
            <a:ext cx="810090" cy="63854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7309" y="3806555"/>
            <a:ext cx="810090" cy="63854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1181" y="3137926"/>
            <a:ext cx="810090" cy="6385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569" y="3109459"/>
            <a:ext cx="827162" cy="651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5386" y="3094146"/>
            <a:ext cx="827162" cy="651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8335" y="4509120"/>
            <a:ext cx="827162" cy="651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550" y="3790327"/>
            <a:ext cx="840722" cy="66268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8606" y="3818968"/>
            <a:ext cx="840722" cy="66268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036" y="4498431"/>
            <a:ext cx="840722" cy="66268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9107" y="4509120"/>
            <a:ext cx="840722" cy="662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55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allAtOnce"/>
      <p:bldP spid="1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4) reciproká interakce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908720"/>
            <a:ext cx="8136904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2000" algn="just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„stejná síla“ neboli „boj o moc“</a:t>
            </a:r>
          </a:p>
          <a:p>
            <a:pPr marL="72000" algn="just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dominantní alela jednoho genu vytváří jednu variantu, dominantní alela druhého genu jinou variantu, spolu vytvářejí třetí variantu a čtvrtá varianta vzniká při absenci všech dominantních alel</a:t>
            </a:r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323528" y="2420888"/>
            <a:ext cx="648072" cy="576064"/>
          </a:xfrm>
          <a:prstGeom prst="actionButtonHelp">
            <a:avLst/>
          </a:prstGeom>
          <a:solidFill>
            <a:srgbClr val="FF717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8821" y="2418251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Dědičnost barvy srsti u potkana řídí dva geny. Sestava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aaRR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dává černou barvu, sestava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AArr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žlutou barvu. Křížením těchto variant získáváme šedou barvu (genotyp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AaRr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). Genotyp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aarr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 projevuje krémovou barvou srsti.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Jakou barvu srsti budou mít potkani s následujícími genotypy?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4221088"/>
            <a:ext cx="13618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AARR =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aaRr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Aarr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                 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3476" y="4797152"/>
            <a:ext cx="901927" cy="7109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2994" y="4088394"/>
            <a:ext cx="899170" cy="70875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3785" y="5508082"/>
            <a:ext cx="899170" cy="70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160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animBg="1"/>
      <p:bldP spid="5" grpId="0" build="allAtOnce"/>
      <p:bldP spid="6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323528" y="887973"/>
            <a:ext cx="648072" cy="576064"/>
          </a:xfrm>
          <a:prstGeom prst="actionButtonHelp">
            <a:avLst/>
          </a:prstGeom>
          <a:solidFill>
            <a:srgbClr val="FF717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762963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můžeme očekávat potomstvo při křížení heterozygotních šedých potkanů? Určete genotypy, fenotypy a fenotypový štěpný poměr.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00862" y="5382897"/>
            <a:ext cx="3556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 w="3175">
                  <a:noFill/>
                </a:ln>
                <a:latin typeface="Times New Roman" pitchFamily="18" charset="0"/>
                <a:cs typeface="Times New Roman" pitchFamily="18" charset="0"/>
              </a:rPr>
              <a:t>Štěpný poměr bude</a:t>
            </a:r>
          </a:p>
          <a:p>
            <a:pPr algn="ctr"/>
            <a:r>
              <a:rPr lang="cs-CZ" sz="2400" dirty="0" smtClean="0">
                <a:ln w="3175">
                  <a:noFill/>
                </a:ln>
                <a:latin typeface="Times New Roman" pitchFamily="18" charset="0"/>
                <a:cs typeface="Times New Roman" pitchFamily="18" charset="0"/>
              </a:rPr>
              <a:t>9     :     3      :     3     :    1</a:t>
            </a:r>
            <a:endParaRPr lang="cs-CZ" sz="2400" dirty="0">
              <a:ln w="3175">
                <a:noFill/>
              </a:ln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0741984"/>
              </p:ext>
            </p:extLst>
          </p:nvPr>
        </p:nvGraphicFramePr>
        <p:xfrm>
          <a:off x="1434258" y="1716851"/>
          <a:ext cx="5472610" cy="3600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0814"/>
                <a:gridCol w="1042949"/>
                <a:gridCol w="1042949"/>
                <a:gridCol w="1042949"/>
                <a:gridCol w="1042949"/>
              </a:tblGrid>
              <a:tr h="765439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\ </a:t>
                      </a:r>
                    </a:p>
                    <a:p>
                      <a:pPr algn="r"/>
                      <a:r>
                        <a:rPr lang="cs-CZ" sz="20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AR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87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ar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aarr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286" y="3915841"/>
            <a:ext cx="810090" cy="63854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6726" y="4643370"/>
            <a:ext cx="797040" cy="628255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453480" y="116632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4) reciproká interakce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414" y="2552092"/>
            <a:ext cx="792088" cy="62435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6007" y="3247352"/>
            <a:ext cx="792088" cy="62435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414" y="3930030"/>
            <a:ext cx="792088" cy="62435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7778" y="4657108"/>
            <a:ext cx="792088" cy="62435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536" y="2502310"/>
            <a:ext cx="792088" cy="62435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4590" y="2538897"/>
            <a:ext cx="792088" cy="62435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770" y="2538897"/>
            <a:ext cx="792088" cy="624352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536" y="3930030"/>
            <a:ext cx="792088" cy="62435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2911" y="3242683"/>
            <a:ext cx="792088" cy="62435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2123" y="3253460"/>
            <a:ext cx="819251" cy="645763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6604" y="3221272"/>
            <a:ext cx="819251" cy="645763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2954" y="4635697"/>
            <a:ext cx="819251" cy="645763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6726" y="3930030"/>
            <a:ext cx="810090" cy="63854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909" y="4642919"/>
            <a:ext cx="810090" cy="638541"/>
          </a:xfrm>
          <a:prstGeom prst="rect">
            <a:avLst/>
          </a:prstGeom>
        </p:spPr>
      </p:pic>
      <p:grpSp>
        <p:nvGrpSpPr>
          <p:cNvPr id="47" name="Skupina 46"/>
          <p:cNvGrpSpPr/>
          <p:nvPr/>
        </p:nvGrpSpPr>
        <p:grpSpPr>
          <a:xfrm>
            <a:off x="2231740" y="6093296"/>
            <a:ext cx="3963676" cy="645763"/>
            <a:chOff x="1835696" y="6156870"/>
            <a:chExt cx="3963676" cy="645763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77563" y="6156870"/>
              <a:ext cx="810090" cy="638541"/>
            </a:xfrm>
            <a:prstGeom prst="rect">
              <a:avLst/>
            </a:prstGeom>
          </p:spPr>
        </p:pic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35696" y="6178281"/>
              <a:ext cx="792088" cy="624352"/>
            </a:xfrm>
            <a:prstGeom prst="rect">
              <a:avLst/>
            </a:prstGeom>
          </p:spPr>
        </p:pic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99642" y="6156870"/>
              <a:ext cx="819251" cy="645763"/>
            </a:xfrm>
            <a:prstGeom prst="rect">
              <a:avLst/>
            </a:prstGeom>
          </p:spPr>
        </p:pic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2332" y="6156870"/>
              <a:ext cx="797040" cy="62825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6761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allAtOnce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323528" y="887973"/>
            <a:ext cx="648072" cy="576064"/>
          </a:xfrm>
          <a:prstGeom prst="actionButtonHelp">
            <a:avLst/>
          </a:prstGeom>
          <a:solidFill>
            <a:srgbClr val="FF717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822062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Určete všechny možné kombinace křížení čistokrevných rodičů, kteří by dávali heterozygotní šedé potomstvo.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3480" y="116632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4) reciproká interakce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47564" y="1772816"/>
            <a:ext cx="5652628" cy="1728192"/>
            <a:chOff x="647564" y="1772816"/>
            <a:chExt cx="5652628" cy="1728192"/>
          </a:xfrm>
        </p:grpSpPr>
        <p:grpSp>
          <p:nvGrpSpPr>
            <p:cNvPr id="29" name="Skupina 28"/>
            <p:cNvGrpSpPr/>
            <p:nvPr/>
          </p:nvGrpSpPr>
          <p:grpSpPr>
            <a:xfrm>
              <a:off x="805433" y="1813843"/>
              <a:ext cx="5004556" cy="1204284"/>
              <a:chOff x="656015" y="1502779"/>
              <a:chExt cx="5004556" cy="1204284"/>
            </a:xfrm>
          </p:grpSpPr>
          <p:pic>
            <p:nvPicPr>
              <p:cNvPr id="6" name="Obrázek 5"/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491675" y="1531159"/>
                <a:ext cx="827162" cy="651998"/>
              </a:xfrm>
              <a:prstGeom prst="rect">
                <a:avLst/>
              </a:prstGeom>
            </p:spPr>
          </p:pic>
          <p:sp>
            <p:nvSpPr>
              <p:cNvPr id="26" name="TextovéPole 25"/>
              <p:cNvSpPr txBox="1"/>
              <p:nvPr/>
            </p:nvSpPr>
            <p:spPr>
              <a:xfrm>
                <a:off x="656015" y="1691400"/>
                <a:ext cx="5004556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P:       AARR                       x     </a:t>
                </a:r>
                <a:r>
                  <a:rPr lang="cs-CZ" sz="2000" dirty="0" err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aarr</a:t>
                </a:r>
                <a:endParaRPr lang="cs-CZ" sz="20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cs-CZ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F1:                        </a:t>
                </a:r>
                <a:r>
                  <a:rPr lang="cs-CZ" sz="2000" dirty="0" err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AaRr</a:t>
                </a:r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        100%</a:t>
                </a:r>
                <a:endParaRPr lang="cs-CZ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pic>
            <p:nvPicPr>
              <p:cNvPr id="25" name="Obrázek 24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7541" y="1502779"/>
                <a:ext cx="899170" cy="708758"/>
              </a:xfrm>
              <a:prstGeom prst="rect">
                <a:avLst/>
              </a:prstGeom>
            </p:spPr>
          </p:pic>
        </p:grpSp>
        <p:sp>
          <p:nvSpPr>
            <p:cNvPr id="5" name="Obdélník 4"/>
            <p:cNvSpPr/>
            <p:nvPr/>
          </p:nvSpPr>
          <p:spPr>
            <a:xfrm>
              <a:off x="647564" y="1772816"/>
              <a:ext cx="5652628" cy="172819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47564" y="3861048"/>
            <a:ext cx="5652628" cy="1728192"/>
            <a:chOff x="647564" y="3861048"/>
            <a:chExt cx="5652628" cy="1728192"/>
          </a:xfrm>
        </p:grpSpPr>
        <p:grpSp>
          <p:nvGrpSpPr>
            <p:cNvPr id="2" name="Skupina 1"/>
            <p:cNvGrpSpPr/>
            <p:nvPr/>
          </p:nvGrpSpPr>
          <p:grpSpPr>
            <a:xfrm>
              <a:off x="805433" y="3961755"/>
              <a:ext cx="5004556" cy="1153594"/>
              <a:chOff x="1043608" y="5506994"/>
              <a:chExt cx="5004556" cy="1153594"/>
            </a:xfrm>
          </p:grpSpPr>
          <p:pic>
            <p:nvPicPr>
              <p:cNvPr id="42" name="Obrázek 41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490016" y="5506994"/>
                <a:ext cx="819251" cy="645763"/>
              </a:xfrm>
              <a:prstGeom prst="rect">
                <a:avLst/>
              </a:prstGeom>
            </p:spPr>
          </p:pic>
          <p:pic>
            <p:nvPicPr>
              <p:cNvPr id="44" name="Obrázek 43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96036" y="5506994"/>
                <a:ext cx="810090" cy="638541"/>
              </a:xfrm>
              <a:prstGeom prst="rect">
                <a:avLst/>
              </a:prstGeom>
            </p:spPr>
          </p:pic>
          <p:sp>
            <p:nvSpPr>
              <p:cNvPr id="50" name="TextovéPole 49"/>
              <p:cNvSpPr txBox="1"/>
              <p:nvPr/>
            </p:nvSpPr>
            <p:spPr>
              <a:xfrm>
                <a:off x="1043608" y="5644925"/>
                <a:ext cx="5004556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P:       </a:t>
                </a:r>
                <a:r>
                  <a:rPr lang="cs-CZ" sz="2000" dirty="0" err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AArr</a:t>
                </a:r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             x     </a:t>
                </a:r>
                <a:r>
                  <a:rPr lang="cs-CZ" sz="2000" dirty="0" err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aaRR</a:t>
                </a:r>
                <a:endParaRPr lang="cs-CZ" sz="20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cs-CZ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F1:                        </a:t>
                </a:r>
                <a:r>
                  <a:rPr lang="cs-CZ" sz="2000" dirty="0" err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AaRr</a:t>
                </a:r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        100%</a:t>
                </a:r>
                <a:endParaRPr lang="cs-CZ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52" name="Obdélník 51"/>
            <p:cNvSpPr/>
            <p:nvPr/>
          </p:nvSpPr>
          <p:spPr>
            <a:xfrm>
              <a:off x="647564" y="3861048"/>
              <a:ext cx="5652628" cy="172819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6035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81369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SOKOLOVSKAJA, B. Ch. a Petr PIKÁLEK.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 v příkladech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3.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Státní pedagogické nakladatelství, 1979. ISBN 14-147-79.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Fortuna, 2003, 143 s. ISBN 80-716-8851-7.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1525</TotalTime>
  <Words>995</Words>
  <Application>Microsoft Office PowerPoint</Application>
  <PresentationFormat>Předvádění na obrazovce (4:3)</PresentationFormat>
  <Paragraphs>222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User</cp:lastModifiedBy>
  <cp:revision>191</cp:revision>
  <dcterms:created xsi:type="dcterms:W3CDTF">2013-09-11T07:00:04Z</dcterms:created>
  <dcterms:modified xsi:type="dcterms:W3CDTF">2014-01-23T12:20:31Z</dcterms:modified>
</cp:coreProperties>
</file>