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4"/>
  </p:notesMasterIdLst>
  <p:sldIdLst>
    <p:sldId id="278" r:id="rId2"/>
    <p:sldId id="279" r:id="rId3"/>
    <p:sldId id="256" r:id="rId4"/>
    <p:sldId id="257" r:id="rId5"/>
    <p:sldId id="260" r:id="rId6"/>
    <p:sldId id="258" r:id="rId7"/>
    <p:sldId id="261" r:id="rId8"/>
    <p:sldId id="262" r:id="rId9"/>
    <p:sldId id="263" r:id="rId10"/>
    <p:sldId id="264" r:id="rId11"/>
    <p:sldId id="280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D33722-34E9-495B-82F2-2474785E3D61}" type="datetimeFigureOut">
              <a:rPr lang="cs-CZ" smtClean="0"/>
              <a:t>23.1.2014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BEEE1F-A895-45DE-8437-26AF701574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84743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82326-B53C-4DDD-8DE1-C816F78F22EC}" type="datetimeFigureOut">
              <a:rPr lang="cs-CZ" smtClean="0"/>
              <a:t>23.1.2014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F7A54-0D73-43FF-893D-48ECB8059E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82326-B53C-4DDD-8DE1-C816F78F22EC}" type="datetimeFigureOut">
              <a:rPr lang="cs-CZ" smtClean="0"/>
              <a:t>23.1.2014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F7A54-0D73-43FF-893D-48ECB8059E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82326-B53C-4DDD-8DE1-C816F78F22EC}" type="datetimeFigureOut">
              <a:rPr lang="cs-CZ" smtClean="0"/>
              <a:t>23.1.2014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F7A54-0D73-43FF-893D-48ECB8059E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82326-B53C-4DDD-8DE1-C816F78F22EC}" type="datetimeFigureOut">
              <a:rPr lang="cs-CZ" smtClean="0"/>
              <a:t>23.1.2014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F7A54-0D73-43FF-893D-48ECB8059E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82326-B53C-4DDD-8DE1-C816F78F22EC}" type="datetimeFigureOut">
              <a:rPr lang="cs-CZ" smtClean="0"/>
              <a:t>23.1.2014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F7A54-0D73-43FF-893D-48ECB8059E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82326-B53C-4DDD-8DE1-C816F78F22EC}" type="datetimeFigureOut">
              <a:rPr lang="cs-CZ" smtClean="0"/>
              <a:t>23.1.2014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F7A54-0D73-43FF-893D-48ECB8059E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82326-B53C-4DDD-8DE1-C816F78F22EC}" type="datetimeFigureOut">
              <a:rPr lang="cs-CZ" smtClean="0"/>
              <a:t>23.1.2014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F7A54-0D73-43FF-893D-48ECB8059E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82326-B53C-4DDD-8DE1-C816F78F22EC}" type="datetimeFigureOut">
              <a:rPr lang="cs-CZ" smtClean="0"/>
              <a:t>23.1.2014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F7A54-0D73-43FF-893D-48ECB8059E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82326-B53C-4DDD-8DE1-C816F78F22EC}" type="datetimeFigureOut">
              <a:rPr lang="cs-CZ" smtClean="0"/>
              <a:t>23.1.2014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F7A54-0D73-43FF-893D-48ECB8059EDD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82326-B53C-4DDD-8DE1-C816F78F22EC}" type="datetimeFigureOut">
              <a:rPr lang="cs-CZ" smtClean="0"/>
              <a:t>23.1.2014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F7A54-0D73-43FF-893D-48ECB8059E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82326-B53C-4DDD-8DE1-C816F78F22EC}" type="datetimeFigureOut">
              <a:rPr lang="cs-CZ" smtClean="0"/>
              <a:t>23.1.2014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F7A54-0D73-43FF-893D-48ECB8059E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tint val="100000"/>
                <a:shade val="100000"/>
                <a:hueMod val="100000"/>
                <a:satMod val="106000"/>
                <a:lumMod val="84000"/>
                <a:lumOff val="16000"/>
                <a:alpha val="79000"/>
              </a:schemeClr>
            </a:gs>
            <a:gs pos="88000">
              <a:schemeClr val="bg2">
                <a:tint val="90000"/>
                <a:shade val="68000"/>
                <a:hueMod val="100000"/>
                <a:satMod val="114000"/>
                <a:lumMod val="92000"/>
                <a:alpha val="78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9982326-B53C-4DDD-8DE1-C816F78F22EC}" type="datetimeFigureOut">
              <a:rPr lang="cs-CZ" smtClean="0"/>
              <a:t>23.1.2014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26F7A54-0D73-43FF-893D-48ECB8059ED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f/f7/Nuremberg_chronicles_-_Male_Siamese_twins_(CCXVIIr)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gif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yden.cz/rubriky/media/stolety-kuryr/srostla-dvojcata-se-soudi-s-drahami-staci-jim-jeden-listek_191388.html#.Usmxz9LuKxo" TargetMode="External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youtube.com/watch?v=aNQc4NziUWc#t=112" TargetMode="External"/><Relationship Id="rId4" Type="http://schemas.openxmlformats.org/officeDocument/2006/relationships/hyperlink" Target="http://www.tyden.cz/rubriky/zahranici/evropa/na-slovensku-prisla-na-svet-siamcata_150489.html#.Usm0VdLuKxo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tn.nova.cz/bin/mobile/index.php?article_id=206568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esmir.cz/clanek/mikrochimerismus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yden.cz/rubriky/zahranici/evropa/na-slovensku-prisla-na-svet-siamcata_150489.html#.Usm0VdLuKxo" TargetMode="External"/><Relationship Id="rId3" Type="http://schemas.openxmlformats.org/officeDocument/2006/relationships/hyperlink" Target="http://upload.wikimedia.org/wikipedia/commons/thumb/c/c2/James_and_Oliver_Phelps_-_Lucca_Comics_and_Games_2011_-_2.jpg/640px-James_and_Oliver_Phelps_-_Lucca_Comics_and_Games_2011_-_2.jpg" TargetMode="External"/><Relationship Id="rId7" Type="http://schemas.openxmlformats.org/officeDocument/2006/relationships/hyperlink" Target="http://www.tyden.cz/rubriky/media/stolety-kuryr/srostla-dvojcata-se-soudi-s-drahami-staci-jim-jeden-listek_191388.html#.Usmxz9LuKxo" TargetMode="External"/><Relationship Id="rId12" Type="http://schemas.openxmlformats.org/officeDocument/2006/relationships/hyperlink" Target="http://www.vesmir.cz/clanek/mikrochimerismus" TargetMode="External"/><Relationship Id="rId2" Type="http://schemas.openxmlformats.org/officeDocument/2006/relationships/hyperlink" Target="http://upload.wikimedia.org/wikipedia/commons/7/7a/Emofilia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7/7c/BunkerFamilies(1865).jpg/640px-BunkerFamilies(1865).jpg" TargetMode="External"/><Relationship Id="rId11" Type="http://schemas.openxmlformats.org/officeDocument/2006/relationships/hyperlink" Target="http://upload.wikimedia.org/wikipedia/commons/2/2f/Microchimerism.jpg" TargetMode="External"/><Relationship Id="rId5" Type="http://schemas.openxmlformats.org/officeDocument/2006/relationships/hyperlink" Target="http://upload.wikimedia.org/wikipedia/commons/f/f7/Nuremberg_chronicles_-_Male_Siamese_twins_(CCXVIIr).jpg?uselang=cs" TargetMode="External"/><Relationship Id="rId10" Type="http://schemas.openxmlformats.org/officeDocument/2006/relationships/hyperlink" Target="http://tn.nova.cz/bin/mobile/index.php?article_id=206568" TargetMode="External"/><Relationship Id="rId4" Type="http://schemas.openxmlformats.org/officeDocument/2006/relationships/hyperlink" Target="http://www.wikiskripta.eu/index.php/Genealogie" TargetMode="External"/><Relationship Id="rId9" Type="http://schemas.openxmlformats.org/officeDocument/2006/relationships/hyperlink" Target="http://www.youtube.com/watch?v=aNQc4NziUWc#t=11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646906"/>
            <a:ext cx="5759450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088" y="2447131"/>
            <a:ext cx="7489825" cy="156966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33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Genetika člověka – genealogie a </a:t>
            </a:r>
            <a:r>
              <a:rPr lang="cs-CZ" sz="4800" dirty="0" err="1" smtClean="0">
                <a:solidFill>
                  <a:srgbClr val="33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gemelilogie</a:t>
            </a:r>
            <a:endParaRPr lang="cs-CZ" sz="4800" dirty="0">
              <a:solidFill>
                <a:srgbClr val="33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 descr="GT-COL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5183981"/>
            <a:ext cx="1152525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00112" y="4642643"/>
            <a:ext cx="309562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dirty="0"/>
              <a:t>Autor</a:t>
            </a:r>
            <a:r>
              <a:rPr lang="cs-CZ" dirty="0" smtClean="0"/>
              <a:t>: Mgr. Jitka Mašková</a:t>
            </a:r>
            <a:endParaRPr lang="cs-CZ" dirty="0"/>
          </a:p>
        </p:txBody>
      </p:sp>
      <p:sp>
        <p:nvSpPr>
          <p:cNvPr id="8" name="TextovéPole 8"/>
          <p:cNvSpPr txBox="1">
            <a:spLocks noChangeArrowheads="1"/>
          </p:cNvSpPr>
          <p:nvPr/>
        </p:nvSpPr>
        <p:spPr bwMode="auto">
          <a:xfrm>
            <a:off x="5940152" y="4642643"/>
            <a:ext cx="230373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r"/>
            <a:r>
              <a:rPr lang="cs-CZ" dirty="0"/>
              <a:t>Datum</a:t>
            </a:r>
            <a:r>
              <a:rPr lang="cs-CZ" dirty="0" smtClean="0"/>
              <a:t>: 3. 9. 2013</a:t>
            </a:r>
            <a:endParaRPr lang="cs-CZ" dirty="0"/>
          </a:p>
        </p:txBody>
      </p:sp>
      <p:sp>
        <p:nvSpPr>
          <p:cNvPr id="9" name="TextovéPole 9"/>
          <p:cNvSpPr txBox="1">
            <a:spLocks noChangeArrowheads="1"/>
          </p:cNvSpPr>
          <p:nvPr/>
        </p:nvSpPr>
        <p:spPr bwMode="auto">
          <a:xfrm>
            <a:off x="1692275" y="5903118"/>
            <a:ext cx="6048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/>
              <a:t>Gymnázium, Třeboň, Na Sadech 308</a:t>
            </a:r>
          </a:p>
        </p:txBody>
      </p:sp>
    </p:spTree>
    <p:extLst>
      <p:ext uri="{BB962C8B-B14F-4D97-AF65-F5344CB8AC3E}">
        <p14:creationId xmlns:p14="http://schemas.microsoft.com/office/powerpoint/2010/main" val="1128462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1537743"/>
              </p:ext>
            </p:extLst>
          </p:nvPr>
        </p:nvGraphicFramePr>
        <p:xfrm>
          <a:off x="1475656" y="908720"/>
          <a:ext cx="6696744" cy="4157007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036938"/>
                <a:gridCol w="4659806"/>
              </a:tblGrid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CZ.1.07/1.5.00/34.0702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VY_32_INOVACE_BIO.oktava </a:t>
                      </a:r>
                      <a:r>
                        <a:rPr lang="cs-CZ" sz="1100" smtClean="0">
                          <a:effectLst/>
                        </a:rPr>
                        <a:t>–</a:t>
                      </a:r>
                      <a:r>
                        <a:rPr lang="cs-CZ" sz="1100" baseline="0" smtClean="0">
                          <a:effectLst/>
                        </a:rPr>
                        <a:t> 38_genetika </a:t>
                      </a:r>
                      <a:r>
                        <a:rPr lang="cs-CZ" sz="1100" baseline="0" dirty="0" smtClean="0">
                          <a:effectLst/>
                        </a:rPr>
                        <a:t>člověka 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Škola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Gymnázium, Třeboň, Na Sadech 308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Jitka Mašková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Genetika člověka – genealogie, </a:t>
                      </a: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gemelilogie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Biologie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2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Tematická oblast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genetika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15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Šablona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III/2 </a:t>
                      </a:r>
                      <a:r>
                        <a:rPr lang="cs-CZ" sz="1000" dirty="0">
                          <a:effectLst/>
                        </a:rPr>
                        <a:t>- Inovace a zkvalitnění výuky prostřednictvím </a:t>
                      </a:r>
                      <a:r>
                        <a:rPr lang="cs-CZ" sz="1000" dirty="0" smtClean="0">
                          <a:effectLst/>
                        </a:rPr>
                        <a:t>ICT</a:t>
                      </a:r>
                      <a:endParaRPr lang="cs-CZ" sz="1100" dirty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oktáva, 4. 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Metodický list/Anotace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Materiál  má formu výkladu s poznámkami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. Obsahuje několik odkazů na články a videa z internetu.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Pokud není uvedeno jinak, použitý materiál je z vlastních zdrojů autora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50807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692696"/>
            <a:ext cx="7772400" cy="1470025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Genetika člověka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683568" y="1531769"/>
            <a:ext cx="8064500" cy="4103688"/>
          </a:xfrm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Genealogické metody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dirty="0" err="1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Gemelilogické</a:t>
            </a:r>
            <a:r>
              <a:rPr lang="cs-CZ" sz="28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metody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Cytogenetické metody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Molekulární metody</a:t>
            </a:r>
            <a:endParaRPr lang="cs-CZ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572000" y="2708920"/>
            <a:ext cx="3204356" cy="626876"/>
            <a:chOff x="4932040" y="2564904"/>
            <a:chExt cx="3204356" cy="626876"/>
          </a:xfrm>
        </p:grpSpPr>
        <p:sp>
          <p:nvSpPr>
            <p:cNvPr id="4" name="Pravá složená závorka 3"/>
            <p:cNvSpPr/>
            <p:nvPr/>
          </p:nvSpPr>
          <p:spPr>
            <a:xfrm>
              <a:off x="4932040" y="2564904"/>
              <a:ext cx="252028" cy="626876"/>
            </a:xfrm>
            <a:prstGeom prst="rightBrac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5184068" y="2647509"/>
              <a:ext cx="295232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pozorování fenotypů</a:t>
              </a:r>
              <a:endParaRPr lang="cs-CZ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52823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08720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Genealogie = výzkum rodokmenů</a:t>
            </a:r>
            <a:endParaRPr lang="cs-CZ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8040" y="850212"/>
            <a:ext cx="6235204" cy="5904656"/>
          </a:xfrm>
        </p:spPr>
        <p:txBody>
          <a:bodyPr>
            <a:noAutofit/>
          </a:bodyPr>
          <a:lstStyle/>
          <a:p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schémata s mezinárodně uznávanými značkami</a:t>
            </a:r>
          </a:p>
          <a:p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proband = zájmová osoba</a:t>
            </a:r>
          </a:p>
          <a:p>
            <a:pPr marL="457200" lvl="1" indent="0">
              <a:buNone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 nevýhody: 5 – 10% otců není biologických</a:t>
            </a:r>
          </a:p>
          <a:p>
            <a:pPr marL="1314450" lvl="3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 ? určení diagnózy v minulosti</a:t>
            </a:r>
          </a:p>
          <a:p>
            <a:pPr marL="1314450" lvl="3" indent="0">
              <a:buNone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: informační šum ve starých pramenech</a:t>
            </a:r>
          </a:p>
          <a:p>
            <a:pPr lvl="1">
              <a:buFontTx/>
              <a:buChar char="-"/>
            </a:pPr>
            <a:endParaRPr lang="cs-CZ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7150" indent="0">
              <a:buNone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Př.: šlechtické rodokmeny </a:t>
            </a:r>
          </a:p>
          <a:p>
            <a:pPr marL="457200" lvl="1" indent="0">
              <a:buNone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Královna Viktorie – hemofilie</a:t>
            </a:r>
          </a:p>
          <a:p>
            <a:pPr marL="457200" lvl="1" indent="0">
              <a:buNone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Johana Šílená – duševní poruchy</a:t>
            </a:r>
          </a:p>
          <a:p>
            <a:pPr marL="457200" lvl="1" indent="0">
              <a:buNone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Přemyslovci – srůst lebečních švů</a:t>
            </a:r>
          </a:p>
          <a:p>
            <a:pPr marL="457200" lvl="1" indent="0">
              <a:buNone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Habsburkové – psychické poruchy</a:t>
            </a:r>
          </a:p>
          <a:p>
            <a:pPr>
              <a:buFontTx/>
              <a:buChar char="-"/>
            </a:pPr>
            <a:endParaRPr lang="cs-CZ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089237" y="792802"/>
            <a:ext cx="2005501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muž</a:t>
            </a:r>
          </a:p>
          <a:p>
            <a:pPr>
              <a:spcAft>
                <a:spcPts val="1200"/>
              </a:spcAft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žena</a:t>
            </a:r>
          </a:p>
          <a:p>
            <a:pPr>
              <a:spcAft>
                <a:spcPts val="1200"/>
              </a:spcAft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neurčeného pohlaví</a:t>
            </a:r>
          </a:p>
          <a:p>
            <a:pPr>
              <a:spcAft>
                <a:spcPts val="1200"/>
              </a:spcAft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nemocný muž</a:t>
            </a:r>
          </a:p>
          <a:p>
            <a:pPr>
              <a:spcAft>
                <a:spcPts val="1200"/>
              </a:spcAft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nemocná žena</a:t>
            </a:r>
          </a:p>
          <a:p>
            <a:pPr>
              <a:spcAft>
                <a:spcPts val="1200"/>
              </a:spcAft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sňatek</a:t>
            </a:r>
          </a:p>
          <a:p>
            <a:pPr>
              <a:spcAft>
                <a:spcPts val="1200"/>
              </a:spcAft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příbuzenský sňatek</a:t>
            </a:r>
          </a:p>
          <a:p>
            <a:pPr>
              <a:spcAft>
                <a:spcPts val="1200"/>
              </a:spcAft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jednovaječná dvojčata</a:t>
            </a:r>
          </a:p>
          <a:p>
            <a:pPr>
              <a:spcAft>
                <a:spcPts val="1200"/>
              </a:spcAft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dvouvaječná dvojčata</a:t>
            </a:r>
          </a:p>
          <a:p>
            <a:pPr>
              <a:spcAft>
                <a:spcPts val="1200"/>
              </a:spcAft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sourozenci</a:t>
            </a:r>
          </a:p>
          <a:p>
            <a:pPr>
              <a:spcAft>
                <a:spcPts val="1200"/>
              </a:spcAft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proband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286134" y="908720"/>
            <a:ext cx="1802389" cy="5335944"/>
            <a:chOff x="5286134" y="908720"/>
            <a:chExt cx="1802389" cy="5335944"/>
          </a:xfrm>
        </p:grpSpPr>
        <p:sp>
          <p:nvSpPr>
            <p:cNvPr id="4" name="Obdélník 3"/>
            <p:cNvSpPr/>
            <p:nvPr/>
          </p:nvSpPr>
          <p:spPr>
            <a:xfrm>
              <a:off x="6574166" y="908720"/>
              <a:ext cx="271770" cy="28803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vál 4"/>
            <p:cNvSpPr/>
            <p:nvPr/>
          </p:nvSpPr>
          <p:spPr>
            <a:xfrm>
              <a:off x="6566035" y="1385368"/>
              <a:ext cx="288032" cy="28803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 rot="2849950">
              <a:off x="6625134" y="1891726"/>
              <a:ext cx="226591" cy="22581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6620576" y="2420888"/>
              <a:ext cx="271770" cy="288032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6637240" y="2894088"/>
              <a:ext cx="288032" cy="288032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4" name="Skupina 43"/>
            <p:cNvGrpSpPr/>
            <p:nvPr/>
          </p:nvGrpSpPr>
          <p:grpSpPr>
            <a:xfrm>
              <a:off x="6265810" y="3315950"/>
              <a:ext cx="802811" cy="293016"/>
              <a:chOff x="6228184" y="4149080"/>
              <a:chExt cx="802811" cy="293016"/>
            </a:xfrm>
          </p:grpSpPr>
          <p:sp>
            <p:nvSpPr>
              <p:cNvPr id="11" name="Ovál 10"/>
              <p:cNvSpPr/>
              <p:nvPr/>
            </p:nvSpPr>
            <p:spPr>
              <a:xfrm>
                <a:off x="6742963" y="4149080"/>
                <a:ext cx="288032" cy="28803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Obdélník 11"/>
              <p:cNvSpPr/>
              <p:nvPr/>
            </p:nvSpPr>
            <p:spPr>
              <a:xfrm>
                <a:off x="6228184" y="4149080"/>
                <a:ext cx="276315" cy="29301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7" name="Přímá spojnice 6"/>
              <p:cNvCxnSpPr/>
              <p:nvPr/>
            </p:nvCxnSpPr>
            <p:spPr>
              <a:xfrm flipV="1">
                <a:off x="6504499" y="4290604"/>
                <a:ext cx="238464" cy="249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5" name="Skupina 44"/>
            <p:cNvGrpSpPr/>
            <p:nvPr/>
          </p:nvGrpSpPr>
          <p:grpSpPr>
            <a:xfrm>
              <a:off x="6285712" y="3728040"/>
              <a:ext cx="802811" cy="293016"/>
              <a:chOff x="6242567" y="4869160"/>
              <a:chExt cx="802811" cy="293016"/>
            </a:xfrm>
          </p:grpSpPr>
          <p:sp>
            <p:nvSpPr>
              <p:cNvPr id="25" name="Ovál 24"/>
              <p:cNvSpPr/>
              <p:nvPr/>
            </p:nvSpPr>
            <p:spPr>
              <a:xfrm>
                <a:off x="6757346" y="4869160"/>
                <a:ext cx="288032" cy="28803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>
                <a:off x="6242567" y="4869160"/>
                <a:ext cx="276315" cy="29301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7" name="Přímá spojnice 26"/>
              <p:cNvCxnSpPr/>
              <p:nvPr/>
            </p:nvCxnSpPr>
            <p:spPr>
              <a:xfrm flipV="1">
                <a:off x="6518882" y="4941168"/>
                <a:ext cx="238464" cy="249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Přímá spojnice 27"/>
              <p:cNvCxnSpPr/>
              <p:nvPr/>
            </p:nvCxnSpPr>
            <p:spPr>
              <a:xfrm flipV="1">
                <a:off x="6518882" y="5015668"/>
                <a:ext cx="238464" cy="249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6" name="Skupina 45"/>
            <p:cNvGrpSpPr/>
            <p:nvPr/>
          </p:nvGrpSpPr>
          <p:grpSpPr>
            <a:xfrm>
              <a:off x="6257265" y="4149080"/>
              <a:ext cx="823053" cy="504056"/>
              <a:chOff x="6222325" y="5373216"/>
              <a:chExt cx="823053" cy="504056"/>
            </a:xfrm>
          </p:grpSpPr>
          <p:sp>
            <p:nvSpPr>
              <p:cNvPr id="29" name="Ovál 28"/>
              <p:cNvSpPr/>
              <p:nvPr/>
            </p:nvSpPr>
            <p:spPr>
              <a:xfrm>
                <a:off x="6222325" y="5589240"/>
                <a:ext cx="288032" cy="28803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Ovál 29"/>
              <p:cNvSpPr/>
              <p:nvPr/>
            </p:nvSpPr>
            <p:spPr>
              <a:xfrm>
                <a:off x="6757346" y="5589240"/>
                <a:ext cx="288032" cy="28803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4" name="Přímá spojnice 23"/>
              <p:cNvCxnSpPr>
                <a:endCxn id="29" idx="7"/>
              </p:cNvCxnSpPr>
              <p:nvPr/>
            </p:nvCxnSpPr>
            <p:spPr>
              <a:xfrm flipH="1">
                <a:off x="6468176" y="5373216"/>
                <a:ext cx="156052" cy="258205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nice 34"/>
              <p:cNvCxnSpPr>
                <a:endCxn id="30" idx="1"/>
              </p:cNvCxnSpPr>
              <p:nvPr/>
            </p:nvCxnSpPr>
            <p:spPr>
              <a:xfrm>
                <a:off x="6624228" y="5373216"/>
                <a:ext cx="175299" cy="258205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Přímá spojnice 37"/>
              <p:cNvCxnSpPr>
                <a:stCxn id="30" idx="2"/>
                <a:endCxn id="29" idx="6"/>
              </p:cNvCxnSpPr>
              <p:nvPr/>
            </p:nvCxnSpPr>
            <p:spPr>
              <a:xfrm flipH="1">
                <a:off x="6510357" y="5733256"/>
                <a:ext cx="246989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7" name="Skupina 46"/>
            <p:cNvGrpSpPr/>
            <p:nvPr/>
          </p:nvGrpSpPr>
          <p:grpSpPr>
            <a:xfrm>
              <a:off x="6269812" y="4725144"/>
              <a:ext cx="811120" cy="546237"/>
              <a:chOff x="6260571" y="5979107"/>
              <a:chExt cx="811120" cy="546237"/>
            </a:xfrm>
          </p:grpSpPr>
          <p:sp>
            <p:nvSpPr>
              <p:cNvPr id="31" name="Ovál 30"/>
              <p:cNvSpPr/>
              <p:nvPr/>
            </p:nvSpPr>
            <p:spPr>
              <a:xfrm>
                <a:off x="6260571" y="6237312"/>
                <a:ext cx="288032" cy="28803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" name="Obdélník 31"/>
              <p:cNvSpPr/>
              <p:nvPr/>
            </p:nvSpPr>
            <p:spPr>
              <a:xfrm>
                <a:off x="6799921" y="6237312"/>
                <a:ext cx="271770" cy="288032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41" name="Přímá spojnice 40"/>
              <p:cNvCxnSpPr/>
              <p:nvPr/>
            </p:nvCxnSpPr>
            <p:spPr>
              <a:xfrm flipH="1">
                <a:off x="6464524" y="5979107"/>
                <a:ext cx="156052" cy="258205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Přímá spojnice 41"/>
              <p:cNvCxnSpPr/>
              <p:nvPr/>
            </p:nvCxnSpPr>
            <p:spPr>
              <a:xfrm>
                <a:off x="6620576" y="5979107"/>
                <a:ext cx="178951" cy="258205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6" name="Skupina 55"/>
            <p:cNvGrpSpPr/>
            <p:nvPr/>
          </p:nvGrpSpPr>
          <p:grpSpPr>
            <a:xfrm>
              <a:off x="5286134" y="5432171"/>
              <a:ext cx="1782487" cy="440432"/>
              <a:chOff x="4932040" y="6165304"/>
              <a:chExt cx="1782487" cy="440432"/>
            </a:xfrm>
          </p:grpSpPr>
          <p:sp>
            <p:nvSpPr>
              <p:cNvPr id="50" name="Ovál 49"/>
              <p:cNvSpPr/>
              <p:nvPr/>
            </p:nvSpPr>
            <p:spPr>
              <a:xfrm>
                <a:off x="5436096" y="6309320"/>
                <a:ext cx="288032" cy="28803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1" name="Ovál 50"/>
              <p:cNvSpPr/>
              <p:nvPr/>
            </p:nvSpPr>
            <p:spPr>
              <a:xfrm>
                <a:off x="5972539" y="6309320"/>
                <a:ext cx="288032" cy="28803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" name="Obdélník 51"/>
              <p:cNvSpPr/>
              <p:nvPr/>
            </p:nvSpPr>
            <p:spPr>
              <a:xfrm>
                <a:off x="6442757" y="6317704"/>
                <a:ext cx="271770" cy="288032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Obdélník 52"/>
              <p:cNvSpPr/>
              <p:nvPr/>
            </p:nvSpPr>
            <p:spPr>
              <a:xfrm>
                <a:off x="4932040" y="6309320"/>
                <a:ext cx="271770" cy="288032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49" name="Přímá spojnice 48"/>
              <p:cNvCxnSpPr/>
              <p:nvPr/>
            </p:nvCxnSpPr>
            <p:spPr>
              <a:xfrm>
                <a:off x="5067925" y="6165304"/>
                <a:ext cx="1510717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" name="Přímá spojnice 54"/>
              <p:cNvCxnSpPr>
                <a:endCxn id="53" idx="0"/>
              </p:cNvCxnSpPr>
              <p:nvPr/>
            </p:nvCxnSpPr>
            <p:spPr>
              <a:xfrm>
                <a:off x="5067925" y="6165304"/>
                <a:ext cx="0" cy="144016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Přímá spojnice 57"/>
              <p:cNvCxnSpPr/>
              <p:nvPr/>
            </p:nvCxnSpPr>
            <p:spPr>
              <a:xfrm>
                <a:off x="5580112" y="6173688"/>
                <a:ext cx="0" cy="144016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9" name="Přímá spojnice 58"/>
              <p:cNvCxnSpPr/>
              <p:nvPr/>
            </p:nvCxnSpPr>
            <p:spPr>
              <a:xfrm>
                <a:off x="6116555" y="6173688"/>
                <a:ext cx="0" cy="144016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Přímá spojnice 59"/>
              <p:cNvCxnSpPr/>
              <p:nvPr/>
            </p:nvCxnSpPr>
            <p:spPr>
              <a:xfrm>
                <a:off x="6586887" y="6165304"/>
                <a:ext cx="0" cy="144016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7" name="Šipka doprava 56"/>
            <p:cNvSpPr/>
            <p:nvPr/>
          </p:nvSpPr>
          <p:spPr>
            <a:xfrm rot="19462613">
              <a:off x="6614951" y="6165338"/>
              <a:ext cx="354094" cy="79326"/>
            </a:xfrm>
            <a:prstGeom prst="rightArrow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423897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392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Rodokmen královny Viktorie</a:t>
            </a:r>
            <a:endParaRPr lang="cs-CZ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50" name="Picture 2" descr="http://upload.wikimedia.org/wikipedia/commons/7/7a/Emofilia.png?uselang=cs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90126"/>
            <a:ext cx="9057616" cy="3442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8100392" y="4795107"/>
            <a:ext cx="288032" cy="2160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216617" y="3195417"/>
            <a:ext cx="288032" cy="2160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716534" y="3195417"/>
            <a:ext cx="288032" cy="2160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7102801" y="3195417"/>
            <a:ext cx="288032" cy="2160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072601" y="3937579"/>
            <a:ext cx="288032" cy="2160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699792" y="3921132"/>
            <a:ext cx="288032" cy="2160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094994" y="3921132"/>
            <a:ext cx="288032" cy="2160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802373" y="4797152"/>
            <a:ext cx="288032" cy="2160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763688" y="4797152"/>
            <a:ext cx="288032" cy="2160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499992" y="3922532"/>
            <a:ext cx="288032" cy="2160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6925065" y="4113076"/>
            <a:ext cx="288032" cy="2160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8244408" y="3937579"/>
            <a:ext cx="288032" cy="2160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8735065" y="3937579"/>
            <a:ext cx="288032" cy="2160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3995936" y="4795107"/>
            <a:ext cx="288032" cy="2160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4788024" y="4795107"/>
            <a:ext cx="288032" cy="2160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5148064" y="4795107"/>
            <a:ext cx="288032" cy="2160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6084168" y="4795107"/>
            <a:ext cx="288032" cy="2160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3383026" y="2501280"/>
            <a:ext cx="288032" cy="2160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2744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Gemelilogie</a:t>
            </a:r>
            <a:r>
              <a:rPr lang="cs-CZ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= výzkum dvojčat</a:t>
            </a:r>
            <a:endParaRPr lang="cs-CZ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9208" y="1196752"/>
            <a:ext cx="8229600" cy="26928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frekvence vícečetných porodů - 1 : 80 (1,25 % porodů)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-  z toho dizygotní dvojčata </a:t>
            </a:r>
            <a:r>
              <a:rPr lang="cs-CZ" sz="20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monozygotní dvojčata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3   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1</a:t>
            </a:r>
          </a:p>
          <a:p>
            <a:pPr marL="0" indent="0">
              <a:buNone/>
            </a:pP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s-CZ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dědivost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znaku = </a:t>
            </a:r>
            <a:r>
              <a:rPr lang="cs-CZ" sz="2000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heritabilita</a:t>
            </a:r>
            <a:endParaRPr lang="cs-CZ" sz="2000" b="1" dirty="0" smtClean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1430558" y="3529524"/>
            <a:ext cx="2520280" cy="1292662"/>
            <a:chOff x="323528" y="3645024"/>
            <a:chExt cx="2304256" cy="1292662"/>
          </a:xfrm>
        </p:grpSpPr>
        <p:sp>
          <p:nvSpPr>
            <p:cNvPr id="4" name="TextovéPole 3"/>
            <p:cNvSpPr txBox="1"/>
            <p:nvPr/>
          </p:nvSpPr>
          <p:spPr>
            <a:xfrm>
              <a:off x="1043608" y="3645024"/>
              <a:ext cx="158417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K</a:t>
              </a:r>
              <a:r>
                <a:rPr lang="cs-CZ" sz="2400" baseline="-25000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MZ</a:t>
              </a:r>
              <a:r>
                <a:rPr lang="cs-CZ" sz="2400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 - K</a:t>
              </a:r>
              <a:r>
                <a:rPr lang="cs-CZ" sz="2400" baseline="-25000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DZ</a:t>
              </a:r>
              <a:endParaRPr lang="cs-CZ" sz="2400" baseline="-250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1043608" y="4106689"/>
              <a:ext cx="1584176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100% - K</a:t>
              </a:r>
              <a:r>
                <a:rPr lang="cs-CZ" sz="2400" baseline="-25000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DZ</a:t>
              </a:r>
              <a:endParaRPr lang="cs-CZ" sz="2400" baseline="-250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323528" y="3875856"/>
              <a:ext cx="72008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H =</a:t>
              </a:r>
              <a:endParaRPr lang="cs-CZ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cxnSp>
          <p:nvCxnSpPr>
            <p:cNvPr id="8" name="Přímá spojnice 7"/>
            <p:cNvCxnSpPr/>
            <p:nvPr/>
          </p:nvCxnSpPr>
          <p:spPr>
            <a:xfrm>
              <a:off x="1043608" y="4106689"/>
              <a:ext cx="1368152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0" name="TextovéPole 9"/>
          <p:cNvSpPr txBox="1"/>
          <p:nvPr/>
        </p:nvSpPr>
        <p:spPr>
          <a:xfrm>
            <a:off x="4644008" y="3534309"/>
            <a:ext cx="41764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  - konkordance = shoda  vyjádřená v %)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MZ – monozygotní dvojčata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DZ – dizygotní dvojčata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03919" y="5013176"/>
            <a:ext cx="66967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možné hodnoty </a:t>
            </a:r>
            <a:r>
              <a:rPr lang="cs-CZ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heritability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jsou v rozmezí 0 - 1 </a:t>
            </a:r>
          </a:p>
          <a:p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 = 1 …….. vlastnost je zcela geneticky daná</a:t>
            </a:r>
          </a:p>
          <a:p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 = 0 …….. Vlastnost není vůbec geneticky podmíněná</a:t>
            </a: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7254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Monozygotní dvojčata</a:t>
            </a:r>
            <a:endParaRPr lang="cs-CZ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615608" y="1181529"/>
            <a:ext cx="3528392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0,3 % porodů</a:t>
            </a:r>
          </a:p>
          <a:p>
            <a:endParaRPr lang="cs-CZ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vznik rozpadem zygoty</a:t>
            </a:r>
          </a:p>
          <a:p>
            <a:endParaRPr lang="cs-CZ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totožná DNA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společné plodové obaly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stejné pohlaví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velká fyzická podobnost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siamská dvojčata</a:t>
            </a:r>
          </a:p>
          <a:p>
            <a:endParaRPr lang="cs-CZ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Šipka dolů 6"/>
          <p:cNvSpPr/>
          <p:nvPr/>
        </p:nvSpPr>
        <p:spPr>
          <a:xfrm>
            <a:off x="6440207" y="2313676"/>
            <a:ext cx="288032" cy="28803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>
            <a:off x="6406783" y="4149080"/>
            <a:ext cx="288032" cy="28803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http://upload.wikimedia.org/wikipedia/commons/thumb/c/c2/James_and_Oliver_Phelps_-_Lucca_Comics_and_Games_2011_-_2.jpg/640px-James_and_Oliver_Phelps_-_Lucca_Comics_and_Games_2011_-_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560862"/>
            <a:ext cx="5294756" cy="3524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8120" y="5194238"/>
            <a:ext cx="4752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James a Oliver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Phelps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6412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ile:Nuremberg chronicles - Male Siamese twins (CCXVIIr)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1423" y="2473255"/>
            <a:ext cx="2734482" cy="3377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580112" y="5857948"/>
            <a:ext cx="331674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600" dirty="0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Illustrations from the Nuremberg Chronicle, by Hartmann </a:t>
            </a:r>
            <a:r>
              <a:rPr lang="en-US" sz="1600" dirty="0" err="1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Schedel</a:t>
            </a:r>
            <a:r>
              <a:rPr lang="en-US" sz="1600" dirty="0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(1440-1514)</a:t>
            </a:r>
            <a:endParaRPr lang="en-US" sz="16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100" name="Picture 4" descr="http://upload.wikimedia.org/wikipedia/commons/thumb/7/7c/BunkerFamilies%281865%29.jpg/640px-BunkerFamilies%281865%29.jpg?uselang=c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900" y="1124744"/>
            <a:ext cx="5150235" cy="3782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57200" y="4874033"/>
            <a:ext cx="493666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Bungs</a:t>
            </a:r>
            <a:r>
              <a:rPr lang="cs-CZ" dirty="0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err="1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family</a:t>
            </a:r>
            <a:endParaRPr lang="cs-CZ" dirty="0" smtClean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1865</a:t>
            </a:r>
            <a:r>
              <a:rPr lang="cs-CZ" dirty="0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-</a:t>
            </a:r>
            <a:r>
              <a:rPr lang="en-US" dirty="0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On the right is Chang, his wife Adelaide, and their son Patrick Henry; on the left is </a:t>
            </a:r>
            <a:r>
              <a:rPr lang="en-US" dirty="0" err="1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Eng</a:t>
            </a:r>
            <a:r>
              <a:rPr lang="en-US" dirty="0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his wife Sarah, and their son Albert.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102" name="Picture 6" descr="Siamská dvojčata Abby a Brittany Henselovy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-1676400"/>
            <a:ext cx="6219825" cy="3495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Siamská dvojčata Abby a Brittany Henselovy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900" y="-1524000"/>
            <a:ext cx="6219825" cy="3495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Siamská dvojčata Abby a Brittany Henselovy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-1714500"/>
            <a:ext cx="6381750" cy="358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5220072" y="293244"/>
            <a:ext cx="3466728" cy="850106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Siamská dvojčata</a:t>
            </a:r>
            <a:endParaRPr lang="cs-CZ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2000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Operace siamských dvojčat na Slovensku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-1317625"/>
            <a:ext cx="3743325" cy="275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483768" y="1601505"/>
            <a:ext cx="3787353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Nejznámější siamská dvojčata z území Čech jsou </a:t>
            </a:r>
            <a:r>
              <a:rPr lang="cs-CZ" sz="2000" dirty="0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Josefína a Růžena Blažkovy</a:t>
            </a:r>
            <a:r>
              <a:rPr lang="cs-CZ" sz="2000" dirty="0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které žily v letech 1878 až 1922. </a:t>
            </a:r>
            <a:endParaRPr lang="cs-CZ" sz="20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87081" y="3041665"/>
            <a:ext cx="4104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Poslední případ narození živých siamských dvojčat je z 3. 12. 2009 na Slovensku. Chlapci dostali jména 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Marek a Michal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27784" y="4719047"/>
            <a:ext cx="41044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Velmi zajímavý osud mají i sestry </a:t>
            </a:r>
            <a:r>
              <a:rPr lang="cs-CZ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Abigail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 a </a:t>
            </a:r>
            <a:r>
              <a:rPr lang="cs-CZ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Brittany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 </a:t>
            </a:r>
            <a:r>
              <a:rPr lang="cs-CZ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Lee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 </a:t>
            </a:r>
            <a:r>
              <a:rPr lang="cs-CZ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Henselovy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6899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Parazitická dvojčata, chiméry, </a:t>
            </a:r>
            <a:r>
              <a:rPr lang="cs-CZ" sz="36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mikrochiméry</a:t>
            </a:r>
            <a:endParaRPr lang="cs-CZ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chiméry</a:t>
            </a:r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 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jednom </a:t>
            </a:r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těle se vyskytují dvě buněčné populace, každá od jiného 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jedince</a:t>
            </a:r>
          </a:p>
          <a:p>
            <a:pPr marL="400050" lvl="1" indent="0">
              <a:buNone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přirozené – např. parazitická dvojčata (nemusí být jednovaječná)</a:t>
            </a:r>
          </a:p>
          <a:p>
            <a:pPr marL="400050" lvl="1" indent="0">
              <a:buNone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umělé – např. po transplantaci kostní dřeně</a:t>
            </a:r>
          </a:p>
          <a:p>
            <a:pPr marL="400050" lvl="1" indent="0">
              <a:buNone/>
            </a:pP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parazitická dvojčata 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= vznik z dvojčat, kdy se plně vyvine jen jedno a druhé je součástí jeho těla                             </a:t>
            </a:r>
          </a:p>
          <a:p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539552" y="2492896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539552" y="2492896"/>
            <a:ext cx="36004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9728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upload.wikimedia.org/wikipedia/commons/2/2f/Microchimeris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700808"/>
            <a:ext cx="2705100" cy="4562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1"/>
            <a:ext cx="6059016" cy="2476871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Mikrochiméry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- dochází k migraci buněk z jednoho těla do druhého, a to buď z embrya do matky, z matky do embrya nebo vzájemně mezi embryi</a:t>
            </a:r>
          </a:p>
          <a:p>
            <a:pPr lvl="1" indent="-342900">
              <a:buFont typeface="Times New Roman" panose="02020603050405020304" pitchFamily="18" charset="0"/>
              <a:buChar char="–"/>
            </a:pPr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ž 85% těhotných žen má v krvi buňky plodu</a:t>
            </a:r>
          </a:p>
          <a:p>
            <a:pPr lvl="1" indent="-342900">
              <a:buFont typeface="Times New Roman" panose="02020603050405020304" pitchFamily="18" charset="0"/>
              <a:buChar char="–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 50% přetrvávají tyto buňky v krvi i po desetiletí </a:t>
            </a:r>
          </a:p>
          <a:p>
            <a:pPr lvl="1" indent="-342900">
              <a:buFont typeface="Times New Roman" panose="02020603050405020304" pitchFamily="18" charset="0"/>
              <a:buChar char="–"/>
            </a:pPr>
            <a:r>
              <a:rPr lang="cs-CZ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chimérismus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byl zjištěn </a:t>
            </a:r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mezi plody 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 přibližně 10% vícečetných těhotenství</a:t>
            </a:r>
            <a:endParaRPr lang="cs-CZ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Parazitická dvojčata, chiméry, </a:t>
            </a:r>
            <a:r>
              <a:rPr lang="cs-CZ" sz="36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mikrochiméry</a:t>
            </a:r>
            <a:endParaRPr lang="cs-CZ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18356" y="5097269"/>
            <a:ext cx="670191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Několik teorií proč buňky plodu přecházejí do matčina těla …</a:t>
            </a:r>
          </a:p>
          <a:p>
            <a:pPr marL="285750" indent="-285750"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Nastavení tolerance imunitního systému matky vůči plodu?</a:t>
            </a:r>
          </a:p>
          <a:p>
            <a:pPr marL="285750" indent="-285750">
              <a:buFontTx/>
              <a:buChar char="-"/>
            </a:pP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Oprava opotřebených orgánů mladými kmenovými buňkami?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více na .....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07704" y="4221088"/>
            <a:ext cx="36775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proč???</a:t>
            </a:r>
            <a:endParaRPr lang="cs-CZ" sz="24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5895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640960" cy="6336704"/>
          </a:xfrm>
        </p:spPr>
        <p:txBody>
          <a:bodyPr>
            <a:normAutofit/>
          </a:bodyPr>
          <a:lstStyle/>
          <a:p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upload.wikimedia.org/wikipedia/commons/7/7a/Emofilia.png</a:t>
            </a:r>
            <a:endParaRPr lang="cs-CZ" sz="1400" dirty="0" smtClean="0"/>
          </a:p>
          <a:p>
            <a:r>
              <a:rPr lang="cs-CZ" sz="1400" dirty="0">
                <a:hlinkClick r:id="rId3"/>
              </a:rPr>
              <a:t>http://upload.wikimedia.org/wikipedia/commons/thumb/c/c2/James_and_Oliver_Phelps_-_Lucca_Comics_and_Games_2011_-_2.jpg/640px-James_and_Oliver_Phelps_-_Lucca_Comics_and_Games_2011_-_2.jpg</a:t>
            </a:r>
            <a:endParaRPr lang="cs-CZ" sz="1400" dirty="0" smtClean="0">
              <a:hlinkClick r:id="rId4"/>
            </a:endParaRPr>
          </a:p>
          <a:p>
            <a:r>
              <a:rPr lang="cs-CZ" sz="1400" dirty="0">
                <a:hlinkClick r:id="rId5"/>
              </a:rPr>
              <a:t>http://upload.wikimedia.org/wikipedia/commons/f/f7/Nuremberg_chronicles_-_Male_Siamese_twins_%</a:t>
            </a:r>
            <a:r>
              <a:rPr lang="cs-CZ" sz="1400" dirty="0" smtClean="0">
                <a:hlinkClick r:id="rId5"/>
              </a:rPr>
              <a:t>28CCXVIIr%29.jpg?uselang=cs</a:t>
            </a:r>
            <a:endParaRPr lang="cs-CZ" sz="1400" dirty="0" smtClean="0"/>
          </a:p>
          <a:p>
            <a:r>
              <a:rPr lang="cs-CZ" sz="1400" dirty="0">
                <a:hlinkClick r:id="rId6"/>
              </a:rPr>
              <a:t>http://upload.wikimedia.org/wikipedia/commons/thumb/7/7c/BunkerFamilies%281865%29.jpg/640px-BunkerFamilies%281865%29.jpg</a:t>
            </a:r>
            <a:endParaRPr lang="cs-CZ" sz="1400" dirty="0">
              <a:hlinkClick r:id="rId4"/>
            </a:endParaRPr>
          </a:p>
          <a:p>
            <a:r>
              <a:rPr lang="cs-CZ" sz="1400" dirty="0">
                <a:hlinkClick r:id="rId7"/>
              </a:rPr>
              <a:t>http://www.tyden.cz/rubriky/media/stolety-kuryr/srostla-dvojcata-se-soudi-s-drahami-staci-jim-jeden-listek_191388.html#.</a:t>
            </a:r>
            <a:r>
              <a:rPr lang="cs-CZ" sz="1400" dirty="0" smtClean="0">
                <a:hlinkClick r:id="rId7"/>
              </a:rPr>
              <a:t>Usmxz9LuKxo</a:t>
            </a:r>
            <a:endParaRPr lang="cs-CZ" sz="1400" dirty="0" smtClean="0"/>
          </a:p>
          <a:p>
            <a:r>
              <a:rPr lang="cs-CZ" sz="1400" dirty="0">
                <a:hlinkClick r:id="rId8"/>
              </a:rPr>
              <a:t>http://www.tyden.cz/rubriky/zahranici/evropa/na-slovensku-prisla-na-svet-siamcata_150489.html#.</a:t>
            </a:r>
            <a:r>
              <a:rPr lang="cs-CZ" sz="1400" dirty="0" smtClean="0">
                <a:hlinkClick r:id="rId8"/>
              </a:rPr>
              <a:t>Usm0VdLuKxo</a:t>
            </a:r>
            <a:endParaRPr lang="cs-CZ" sz="1400" dirty="0" smtClean="0"/>
          </a:p>
          <a:p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www.youtube.com/watch?v=aNQc4NziUWc#t=112</a:t>
            </a:r>
            <a:endParaRPr lang="cs-CZ" sz="1400" dirty="0" smtClean="0"/>
          </a:p>
          <a:p>
            <a:r>
              <a:rPr lang="cs-CZ" sz="1400" dirty="0">
                <a:hlinkClick r:id="rId10"/>
              </a:rPr>
              <a:t>http://tn.nova.cz/bin/mobile/index.php?article_id=206568</a:t>
            </a:r>
            <a:endParaRPr lang="cs-CZ" sz="1400" dirty="0" smtClean="0"/>
          </a:p>
          <a:p>
            <a:r>
              <a:rPr lang="cs-CZ" sz="1400" dirty="0">
                <a:hlinkClick r:id="rId11"/>
              </a:rPr>
              <a:t>http://</a:t>
            </a:r>
            <a:r>
              <a:rPr lang="cs-CZ" sz="1400" dirty="0" smtClean="0">
                <a:hlinkClick r:id="rId11"/>
              </a:rPr>
              <a:t>upload.wikimedia.org/wikipedia/commons/2/2f/Microchimerism.jpg</a:t>
            </a:r>
            <a:endParaRPr lang="cs-CZ" sz="1400" dirty="0" smtClean="0"/>
          </a:p>
          <a:p>
            <a:r>
              <a:rPr lang="cs-CZ" sz="1400" dirty="0">
                <a:hlinkClick r:id="rId4"/>
              </a:rPr>
              <a:t>http://commons.wikimedia.org/wiki/File:AlbrechtD%C3%BCrer-TheErlingenSiameseTwins%281512%29.jpg</a:t>
            </a:r>
            <a:endParaRPr lang="cs-CZ" sz="1400" dirty="0" smtClean="0">
              <a:hlinkClick r:id="rId4"/>
            </a:endParaRPr>
          </a:p>
          <a:p>
            <a:endParaRPr lang="cs-CZ" sz="1400" dirty="0">
              <a:hlinkClick r:id="rId4"/>
            </a:endParaRPr>
          </a:p>
          <a:p>
            <a:pPr marL="0" indent="0">
              <a:buNone/>
            </a:pPr>
            <a:r>
              <a:rPr lang="cs-CZ" sz="1400" dirty="0" smtClean="0"/>
              <a:t>Zdroje:</a:t>
            </a: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ŠMARDA, Jan. </a:t>
            </a:r>
            <a:r>
              <a:rPr lang="cs-CZ" sz="1400" i="1" dirty="0">
                <a:latin typeface="Times New Roman" pitchFamily="18" charset="0"/>
                <a:cs typeface="Times New Roman" pitchFamily="18" charset="0"/>
              </a:rPr>
              <a:t>Genetika: pro gymnázia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. 1. vyd. Praha: Fortuna, 2003, 143 s. ISBN 80-716-8851-7.</a:t>
            </a:r>
          </a:p>
          <a:p>
            <a:pPr marL="0" indent="0">
              <a:buNone/>
            </a:pPr>
            <a:r>
              <a:rPr lang="cs-CZ" sz="1400" smtClean="0">
                <a:hlinkClick r:id="rId12"/>
              </a:rPr>
              <a:t>http</a:t>
            </a:r>
            <a:r>
              <a:rPr lang="cs-CZ" sz="1400" dirty="0">
                <a:hlinkClick r:id="rId12"/>
              </a:rPr>
              <a:t>://www.vesmir.cz/clanek/mikrochimerismus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03280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396</TotalTime>
  <Words>638</Words>
  <Application>Microsoft Office PowerPoint</Application>
  <PresentationFormat>Předvádění na obrazovce (4:3)</PresentationFormat>
  <Paragraphs>121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Spring</vt:lpstr>
      <vt:lpstr>Prezentace aplikace PowerPoint</vt:lpstr>
      <vt:lpstr>Prezentace aplikace PowerPoint</vt:lpstr>
      <vt:lpstr>Genetika člověka</vt:lpstr>
      <vt:lpstr>Genealogie = výzkum rodokmenů</vt:lpstr>
      <vt:lpstr>Rodokmen královny Viktorie</vt:lpstr>
      <vt:lpstr>Gemelilogie = výzkum dvojčat</vt:lpstr>
      <vt:lpstr>Monozygotní dvojčata</vt:lpstr>
      <vt:lpstr>Prezentace aplikace PowerPoint</vt:lpstr>
      <vt:lpstr>Prezentace aplikace PowerPoint</vt:lpstr>
      <vt:lpstr>Parazitická dvojčata, chiméry, mikrochiméry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Genetika člověka</dc:title>
  <dc:creator>jitka maskova</dc:creator>
  <cp:lastModifiedBy>User</cp:lastModifiedBy>
  <cp:revision>36</cp:revision>
  <dcterms:created xsi:type="dcterms:W3CDTF">2013-02-05T20:03:12Z</dcterms:created>
  <dcterms:modified xsi:type="dcterms:W3CDTF">2014-01-23T12:49:38Z</dcterms:modified>
</cp:coreProperties>
</file>