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3" r:id="rId3"/>
    <p:sldId id="264" r:id="rId4"/>
    <p:sldId id="257" r:id="rId5"/>
    <p:sldId id="258" r:id="rId6"/>
    <p:sldId id="265" r:id="rId7"/>
    <p:sldId id="259" r:id="rId8"/>
    <p:sldId id="260" r:id="rId9"/>
    <p:sldId id="261" r:id="rId10"/>
    <p:sldId id="266" r:id="rId11"/>
    <p:sldId id="267" r:id="rId12"/>
    <p:sldId id="269" r:id="rId13"/>
    <p:sldId id="270" r:id="rId14"/>
    <p:sldId id="271" r:id="rId15"/>
    <p:sldId id="272" r:id="rId16"/>
    <p:sldId id="262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02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81000">
              <a:srgbClr val="9CB86E"/>
            </a:gs>
            <a:gs pos="100000">
              <a:srgbClr val="156B13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e/Vrko%C4%8D,_rybn%C3%ADk_u_Poho%C5%99elic,_v%C3%BDlov_2011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VY_32_INOVACE_ČS.5.54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17.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9. 2013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Přírodověda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buNone/>
            </a:pPr>
            <a:endParaRPr lang="cs-CZ" sz="2000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80920" cy="5544616"/>
          </a:xfrm>
        </p:spPr>
        <p:txBody>
          <a:bodyPr>
            <a:noAutofit/>
          </a:bodyPr>
          <a:lstStyle/>
          <a:p>
            <a:pPr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Výlov rybníka, sádky, býložravé ryby,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t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dravé ryby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Prezentace slouží k výuce a k zápisu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do sešitu. 			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 fontAlgn="t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výstup:                   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Žáci se seznámí s nejvýznamnějšími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jihočeskými rybníky, s postupem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při výlovu rybníka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Poznají některé ryby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místních vod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RYBNÍKÁŘSTVÍ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Rybníky zakládány již ve středověku</a:t>
            </a:r>
          </a:p>
          <a:p>
            <a:r>
              <a:rPr lang="cs-CZ" dirty="0" smtClean="0"/>
              <a:t>nejvýznamnější rybníkářské oblasti: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Třeboňsko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Jindřichohradecko 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    Českobudějovicko</a:t>
            </a:r>
            <a:r>
              <a:rPr lang="cs-CZ" b="1" dirty="0" smtClean="0"/>
              <a:t> </a:t>
            </a:r>
          </a:p>
          <a:p>
            <a:r>
              <a:rPr lang="cs-CZ" dirty="0"/>
              <a:t>Známí čeští </a:t>
            </a:r>
            <a:r>
              <a:rPr lang="cs-CZ" dirty="0" smtClean="0"/>
              <a:t>rybníkáři: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Josef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Štěpánek Netolický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 Jakub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Krčín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b="1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JIHOČESKÉ RYBNÍKY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3993307"/>
          </a:xfrm>
        </p:spPr>
        <p:txBody>
          <a:bodyPr/>
          <a:lstStyle/>
          <a:p>
            <a:r>
              <a:rPr lang="cs-CZ" b="1" dirty="0" smtClean="0"/>
              <a:t>Dvořiště</a:t>
            </a:r>
            <a:r>
              <a:rPr lang="cs-CZ" dirty="0" smtClean="0"/>
              <a:t> - nejstarší jihočeský rybník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- vznikl za vlády Karla IV.</a:t>
            </a:r>
          </a:p>
        </p:txBody>
      </p:sp>
      <p:pic>
        <p:nvPicPr>
          <p:cNvPr id="3076" name="Picture 4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36911"/>
            <a:ext cx="6705600" cy="3901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b="1" dirty="0"/>
              <a:t>Rožmberk </a:t>
            </a:r>
            <a:r>
              <a:rPr lang="cs-CZ" dirty="0"/>
              <a:t>– největší rybník v ČR</a:t>
            </a:r>
            <a:r>
              <a:rPr lang="cs-CZ" b="1" dirty="0"/>
              <a:t> </a:t>
            </a:r>
          </a:p>
          <a:p>
            <a:pPr marL="0" indent="0">
              <a:buNone/>
            </a:pPr>
            <a:r>
              <a:rPr lang="cs-CZ" dirty="0"/>
              <a:t>                       - rozloha 489 ha</a:t>
            </a:r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32856"/>
            <a:ext cx="586740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b="1" dirty="0"/>
              <a:t>Bezdrev </a:t>
            </a:r>
            <a:r>
              <a:rPr lang="cs-CZ" dirty="0"/>
              <a:t>– největší rybník na Českobudějovicku</a:t>
            </a:r>
          </a:p>
          <a:p>
            <a:pPr marL="0" indent="0">
              <a:buNone/>
            </a:pPr>
            <a:r>
              <a:rPr lang="cs-CZ" b="1" dirty="0"/>
              <a:t>                      </a:t>
            </a:r>
            <a:r>
              <a:rPr lang="cs-CZ" dirty="0"/>
              <a:t>rozloha 450 ha  </a:t>
            </a:r>
            <a:r>
              <a:rPr lang="cs-CZ" b="1" dirty="0"/>
              <a:t> 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04864"/>
            <a:ext cx="5867400" cy="4180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VÝLOV RYBNÍKA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196752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Den před výlovem se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položí  na dno sítě</a:t>
            </a:r>
          </a:p>
          <a:p>
            <a:r>
              <a:rPr lang="cs-CZ" sz="2800" dirty="0" smtClean="0"/>
              <a:t>Druhý den se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provede zátah</a:t>
            </a:r>
            <a:endParaRPr lang="cs-CZ" sz="28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15" b="-12590"/>
          <a:stretch/>
        </p:blipFill>
        <p:spPr bwMode="auto">
          <a:xfrm>
            <a:off x="611560" y="3573016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40768"/>
            <a:ext cx="4800600" cy="32884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08912" cy="5904656"/>
          </a:xfrm>
        </p:spPr>
        <p:txBody>
          <a:bodyPr/>
          <a:lstStyle/>
          <a:p>
            <a:r>
              <a:rPr lang="cs-CZ" dirty="0" smtClean="0"/>
              <a:t>Ryby se třídí podle druhu, velikosti</a:t>
            </a:r>
          </a:p>
          <a:p>
            <a:r>
              <a:rPr lang="cs-CZ" dirty="0" smtClean="0"/>
              <a:t>Poté se přemisťují do kádí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3102388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 descr="File:Vrkoč, rybník u Pohořelic, výlov 201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86304"/>
            <a:ext cx="4511040" cy="322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136904" cy="5760640"/>
          </a:xfrm>
        </p:spPr>
        <p:txBody>
          <a:bodyPr/>
          <a:lstStyle/>
          <a:p>
            <a:r>
              <a:rPr lang="cs-CZ" dirty="0" smtClean="0"/>
              <a:t>Ryby se převezou na sádky</a:t>
            </a:r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895" y="1268760"/>
            <a:ext cx="7391400" cy="4924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9448775"/>
      </p:ext>
    </p:extLst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BÝLOŽRAVÉ RYBY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572" y="1268760"/>
            <a:ext cx="8229600" cy="4525963"/>
          </a:xfrm>
        </p:spPr>
        <p:txBody>
          <a:bodyPr/>
          <a:lstStyle/>
          <a:p>
            <a:r>
              <a:rPr lang="cs-CZ" dirty="0" smtClean="0"/>
              <a:t>Kapr obecný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44824"/>
            <a:ext cx="586740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2059738"/>
      </p:ext>
    </p:extLst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8572" y="980728"/>
            <a:ext cx="8229600" cy="4525963"/>
          </a:xfrm>
        </p:spPr>
        <p:txBody>
          <a:bodyPr/>
          <a:lstStyle/>
          <a:p>
            <a:r>
              <a:rPr lang="cs-CZ" dirty="0" smtClean="0"/>
              <a:t>Plotice obecná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245" y="1700808"/>
            <a:ext cx="586740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6516654"/>
      </p:ext>
    </p:extLst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/>
          <a:lstStyle/>
          <a:p>
            <a:r>
              <a:rPr lang="cs-CZ" dirty="0" smtClean="0"/>
              <a:t>Cejn velký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628800"/>
            <a:ext cx="586740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3461299"/>
      </p:ext>
    </p:extLst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DRAVÉ RYBY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Štika obecná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064" y="2348880"/>
            <a:ext cx="7620000" cy="358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2825022"/>
      </p:ext>
    </p:extLst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25963"/>
          </a:xfrm>
        </p:spPr>
        <p:txBody>
          <a:bodyPr/>
          <a:lstStyle/>
          <a:p>
            <a:r>
              <a:rPr lang="cs-CZ" dirty="0" smtClean="0"/>
              <a:t>Sumec velký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6248400" cy="468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4786415"/>
      </p:ext>
    </p:extLst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dirty="0" smtClean="0"/>
              <a:t> 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738200" y="1196752"/>
            <a:ext cx="747057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</a:p>
          <a:p>
            <a:endParaRPr lang="cs-CZ" sz="1600" dirty="0" smtClean="0"/>
          </a:p>
          <a:p>
            <a:r>
              <a:rPr lang="cs-CZ" sz="1600" b="1" dirty="0" smtClean="0"/>
              <a:t>Obr. č.1:</a:t>
            </a:r>
            <a:r>
              <a:rPr lang="cs-CZ" sz="1600" b="1" dirty="0"/>
              <a:t> </a:t>
            </a:r>
            <a:r>
              <a:rPr lang="cs-CZ" sz="1600" dirty="0" smtClean="0"/>
              <a:t>ATRIPLEXMEDIA</a:t>
            </a:r>
            <a:r>
              <a:rPr lang="cs-CZ" sz="1600" dirty="0"/>
              <a:t>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http://commons.wikimedia.org/wiki/File:Kveten_pr_dvoriste_07.jpg </a:t>
            </a:r>
            <a:endParaRPr lang="cs-CZ" sz="1600" b="1" dirty="0" smtClean="0"/>
          </a:p>
          <a:p>
            <a:r>
              <a:rPr lang="cs-CZ" sz="1600" b="1" dirty="0" smtClean="0"/>
              <a:t>Obr</a:t>
            </a:r>
            <a:r>
              <a:rPr lang="cs-CZ" sz="1600" b="1" dirty="0"/>
              <a:t>. </a:t>
            </a:r>
            <a:r>
              <a:rPr lang="cs-CZ" sz="1600" b="1" dirty="0" smtClean="0"/>
              <a:t>č.2:</a:t>
            </a:r>
            <a:r>
              <a:rPr lang="cs-CZ" sz="1600" dirty="0"/>
              <a:t>VESELÝ, Pavel.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http://commons.wikimedia.org/wiki/File:Rozmberk4.jpg </a:t>
            </a:r>
            <a:endParaRPr lang="cs-CZ" sz="1600" b="1" dirty="0" smtClean="0"/>
          </a:p>
          <a:p>
            <a:r>
              <a:rPr lang="cs-CZ" sz="1600" b="1" dirty="0" smtClean="0"/>
              <a:t>Obr. č.3:</a:t>
            </a:r>
            <a:r>
              <a:rPr lang="cs-CZ" sz="1600" dirty="0"/>
              <a:t>CHMEE2.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http://commons.wikimedia.org/wiki/File:Bezdrev(1).jpg </a:t>
            </a:r>
            <a:endParaRPr lang="cs-CZ" sz="1600" b="1" dirty="0" smtClean="0"/>
          </a:p>
          <a:p>
            <a:r>
              <a:rPr lang="cs-CZ" sz="1600" b="1" dirty="0" smtClean="0"/>
              <a:t>Obr. č.4: </a:t>
            </a:r>
            <a:r>
              <a:rPr lang="cs-CZ" sz="1600" dirty="0"/>
              <a:t>PODZEMNIK.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http://commons.wikimedia.org/wiki/File:Vrko%C4%8D,_rybn%C3%ADk_u_Poho%C5%99elic,_v%C3%BDlov_2011_(2).JPG?uselang=cs </a:t>
            </a:r>
            <a:endParaRPr lang="cs-CZ" sz="1600" dirty="0" smtClean="0"/>
          </a:p>
          <a:p>
            <a:r>
              <a:rPr lang="cs-CZ" sz="1600" b="1" dirty="0" smtClean="0"/>
              <a:t>Obr. č.5:</a:t>
            </a:r>
            <a:r>
              <a:rPr lang="cs-CZ" sz="1600" dirty="0" smtClean="0"/>
              <a:t> DEZIDOR</a:t>
            </a:r>
            <a:r>
              <a:rPr lang="cs-CZ" sz="1600" dirty="0"/>
              <a:t>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http://commons.wikimedia.org/wiki/File:V%C3%BDlov_v_roce_1994.jpg?uselang=cs </a:t>
            </a:r>
            <a:endParaRPr lang="cs-CZ" sz="1600" dirty="0" smtClean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600" b="1" dirty="0" err="1"/>
              <a:t>Obr.č</a:t>
            </a:r>
            <a:r>
              <a:rPr lang="cs-CZ" sz="1600" b="1" dirty="0"/>
              <a:t>. 6: </a:t>
            </a:r>
            <a:r>
              <a:rPr lang="cs-CZ" sz="1600" dirty="0"/>
              <a:t>DEZIDOR.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http://commons.wikimedia.org/wiki/File:V%C3%BDlov_v_roce_1994_(2).jpg?uselang=cs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Obr. č. 7: </a:t>
            </a:r>
            <a:r>
              <a:rPr lang="cs-CZ" sz="1600" dirty="0"/>
              <a:t>PODZEMNÍK.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10.11.2013]. Dostupný na WWW: http://commons.wikimedia.org/wiki/File:Vrko%C4%8D,_rybn%C3%ADk_u_Poho%C5%99elic,_v%C3%BDlov_2011.JPG?uselang=cs </a:t>
            </a:r>
            <a:endParaRPr lang="cs-CZ" sz="1600" b="1" dirty="0" smtClean="0"/>
          </a:p>
          <a:p>
            <a:pPr marL="0" indent="0">
              <a:buNone/>
            </a:pPr>
            <a:r>
              <a:rPr lang="cs-CZ" sz="1600" b="1" dirty="0" smtClean="0"/>
              <a:t>Obr. č. 8:</a:t>
            </a:r>
            <a:r>
              <a:rPr lang="cs-CZ" sz="1600" dirty="0" smtClean="0"/>
              <a:t>ZÁKUPÁK</a:t>
            </a:r>
            <a:r>
              <a:rPr lang="cs-CZ" sz="1600" dirty="0"/>
              <a:t>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http://commons.wikimedia.org/wiki/File:S%C3%A1dky_Doksy.jpg?uselang=cs </a:t>
            </a:r>
            <a:endParaRPr lang="cs-CZ" sz="1600" b="1" dirty="0" smtClean="0"/>
          </a:p>
          <a:p>
            <a:pPr marL="0" indent="0">
              <a:buNone/>
            </a:pPr>
            <a:r>
              <a:rPr lang="cs-CZ" sz="1600" b="1" dirty="0" smtClean="0"/>
              <a:t>Obr. č. 9:</a:t>
            </a:r>
            <a:r>
              <a:rPr lang="cs-CZ" sz="1600" dirty="0" smtClean="0"/>
              <a:t>DEZIDOR</a:t>
            </a:r>
            <a:r>
              <a:rPr lang="cs-CZ" sz="1600" dirty="0"/>
              <a:t>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•commons.wikimedia.org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Obr, č. 10:</a:t>
            </a:r>
            <a:r>
              <a:rPr lang="cs-CZ" sz="1600" dirty="0" smtClean="0"/>
              <a:t>VTIPÁLEK</a:t>
            </a:r>
            <a:r>
              <a:rPr lang="cs-CZ" sz="1600" dirty="0"/>
              <a:t>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http://commons.wikimedia.org/wiki/File:Plotice_44.jpg?uselang=cs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Obr. č. 11: </a:t>
            </a:r>
            <a:r>
              <a:rPr lang="cs-CZ" sz="1600" dirty="0"/>
              <a:t>REAPERMAN.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29.10.2013]. Dostupný na WWW: http://commons.wikimedia.org/wiki/File:Abramis_brama_by_RpM.JPG?uselang=cs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Obr. č. 12: </a:t>
            </a:r>
            <a:r>
              <a:rPr lang="cs-CZ" sz="1600" dirty="0"/>
              <a:t>KARELJ.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29.10.2013]. Dostupný na WWW: http://commons.wikimedia.org/wiki/File:Esox_lucius_Prague_Vltava_1.jpg?uselang=cs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Obr. č. 13: </a:t>
            </a:r>
            <a:r>
              <a:rPr lang="cs-CZ" sz="1600" dirty="0"/>
              <a:t>VESPALCOVA, Renata.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29.10.2013]. Dostupný na WWW: http://commons.wikimedia.org/wiki/File:Sumci.JPG?uselang=cs </a:t>
            </a:r>
            <a:endParaRPr lang="cs-CZ" sz="1600" dirty="0" smtClean="0"/>
          </a:p>
          <a:p>
            <a:pPr marL="0" indent="0">
              <a:buNone/>
            </a:pPr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3621371573"/>
      </p:ext>
    </p:extLst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349</Words>
  <Application>Microsoft Office PowerPoint</Application>
  <PresentationFormat>Předvádění na obrazovce (4:3)</PresentationFormat>
  <Paragraphs>82</Paragraphs>
  <Slides>17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RYBNÍKÁŘSTVÍ</vt:lpstr>
      <vt:lpstr>JIHOČESKÉ RYBNÍKY</vt:lpstr>
      <vt:lpstr>Prezentace aplikace PowerPoint</vt:lpstr>
      <vt:lpstr>Prezentace aplikace PowerPoint</vt:lpstr>
      <vt:lpstr>VÝLOV RYBNÍKA</vt:lpstr>
      <vt:lpstr>Prezentace aplikace PowerPoint</vt:lpstr>
      <vt:lpstr>Prezentace aplikace PowerPoint</vt:lpstr>
      <vt:lpstr>BÝLOŽRAVÉ RYBY</vt:lpstr>
      <vt:lpstr>Prezentace aplikace PowerPoint</vt:lpstr>
      <vt:lpstr>Prezentace aplikace PowerPoint</vt:lpstr>
      <vt:lpstr>DRAVÉ RYBY</vt:lpstr>
      <vt:lpstr>Prezentace aplikace PowerPoint</vt:lpstr>
      <vt:lpstr>CITACE A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49</cp:revision>
  <dcterms:modified xsi:type="dcterms:W3CDTF">2014-01-23T16:54:12Z</dcterms:modified>
</cp:coreProperties>
</file>