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Default Extension="gif" ContentType="image/gif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56" r:id="rId1"/>
  </p:sldMasterIdLst>
  <p:sldIdLst>
    <p:sldId id="276" r:id="rId2"/>
    <p:sldId id="277" r:id="rId3"/>
    <p:sldId id="278" r:id="rId4"/>
    <p:sldId id="279" r:id="rId5"/>
    <p:sldId id="265" r:id="rId6"/>
    <p:sldId id="259" r:id="rId7"/>
    <p:sldId id="261" r:id="rId8"/>
    <p:sldId id="262" r:id="rId9"/>
    <p:sldId id="263" r:id="rId10"/>
    <p:sldId id="280" r:id="rId11"/>
    <p:sldId id="281" r:id="rId12"/>
    <p:sldId id="267" r:id="rId13"/>
    <p:sldId id="283" r:id="rId14"/>
    <p:sldId id="275" r:id="rId15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FABFCF23-3B69-468F-B69F-88F6DE6A72F2}" styleName="Střední styl 1 – zvýraznění 5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5"/>
              </a:solidFill>
            </a:ln>
          </a:left>
          <a:right>
            <a:ln w="12700" cmpd="sng">
              <a:solidFill>
                <a:schemeClr val="accent5"/>
              </a:solidFill>
            </a:ln>
          </a:right>
          <a:top>
            <a:ln w="12700" cmpd="sng">
              <a:solidFill>
                <a:schemeClr val="accent5"/>
              </a:solidFill>
            </a:ln>
          </a:top>
          <a:bottom>
            <a:ln w="12700" cmpd="sng">
              <a:solidFill>
                <a:schemeClr val="accent5"/>
              </a:solidFill>
            </a:ln>
          </a:bottom>
          <a:insideH>
            <a:ln w="12700" cmpd="sng">
              <a:solidFill>
                <a:schemeClr val="accent5"/>
              </a:solidFill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accent5">
              <a:tint val="20000"/>
            </a:schemeClr>
          </a:solidFill>
        </a:fill>
      </a:tcStyle>
    </a:band1H>
    <a:band1V>
      <a:tcStyle>
        <a:tcBdr/>
        <a:fill>
          <a:solidFill>
            <a:schemeClr val="accent5">
              <a:tint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5"/>
              </a:solidFill>
            </a:ln>
          </a:top>
        </a:tcBdr>
        <a:fill>
          <a:solidFill>
            <a:schemeClr val="lt1"/>
          </a:solidFill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5"/>
          </a:solidFill>
        </a:fill>
      </a:tcStyle>
    </a:firstRow>
  </a:tblStyle>
  <a:tblStyle styleId="{10A1B5D5-9B99-4C35-A422-299274C87663}" styleName="Střední styl 1 – zvýraznění 6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6"/>
              </a:solidFill>
            </a:ln>
          </a:left>
          <a:right>
            <a:ln w="12700" cmpd="sng">
              <a:solidFill>
                <a:schemeClr val="accent6"/>
              </a:solidFill>
            </a:ln>
          </a:right>
          <a:top>
            <a:ln w="12700" cmpd="sng">
              <a:solidFill>
                <a:schemeClr val="accent6"/>
              </a:solidFill>
            </a:ln>
          </a:top>
          <a:bottom>
            <a:ln w="12700" cmpd="sng">
              <a:solidFill>
                <a:schemeClr val="accent6"/>
              </a:solidFill>
            </a:ln>
          </a:bottom>
          <a:insideH>
            <a:ln w="12700" cmpd="sng">
              <a:solidFill>
                <a:schemeClr val="accent6"/>
              </a:solidFill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accent6">
              <a:tint val="20000"/>
            </a:schemeClr>
          </a:solidFill>
        </a:fill>
      </a:tcStyle>
    </a:band1H>
    <a:band1V>
      <a:tcStyle>
        <a:tcBdr/>
        <a:fill>
          <a:solidFill>
            <a:schemeClr val="accent6">
              <a:tint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6"/>
              </a:solidFill>
            </a:ln>
          </a:top>
        </a:tcBdr>
        <a:fill>
          <a:solidFill>
            <a:schemeClr val="lt1"/>
          </a:solidFill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6"/>
          </a:solidFill>
        </a:fill>
      </a:tcStyle>
    </a:firstRow>
  </a:tblStyle>
  <a:tblStyle styleId="{00A15C55-8517-42AA-B614-E9B94910E393}" styleName="Střední styl 2 – zvýraznění 4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4">
              <a:tint val="20000"/>
            </a:schemeClr>
          </a:solidFill>
        </a:fill>
      </a:tcStyle>
    </a:wholeTbl>
    <a:band1H>
      <a:tcStyle>
        <a:tcBdr/>
        <a:fill>
          <a:solidFill>
            <a:schemeClr val="accent4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4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4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4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4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4"/>
          </a:solidFill>
        </a:fill>
      </a:tcStyle>
    </a:firstRow>
  </a:tblStyle>
  <a:tblStyle styleId="{2D5ABB26-0587-4C30-8999-92F81FD0307C}" styleName="Bez stylu, bez mřížky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19" autoAdjust="0"/>
    <p:restoredTop sz="94709" autoAdjust="0"/>
  </p:normalViewPr>
  <p:slideViewPr>
    <p:cSldViewPr>
      <p:cViewPr varScale="1">
        <p:scale>
          <a:sx n="103" d="100"/>
          <a:sy n="103" d="100"/>
        </p:scale>
        <p:origin x="-204" y="-102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5349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9" name="Nadpis 28"/>
          <p:cNvSpPr>
            <a:spLocks noGrp="1"/>
          </p:cNvSpPr>
          <p:nvPr>
            <p:ph type="ctrTitle"/>
          </p:nvPr>
        </p:nvSpPr>
        <p:spPr>
          <a:xfrm>
            <a:off x="381000" y="4853411"/>
            <a:ext cx="8458200" cy="1222375"/>
          </a:xfrm>
        </p:spPr>
        <p:txBody>
          <a:bodyPr anchor="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381000" y="3886200"/>
            <a:ext cx="8458200" cy="914400"/>
          </a:xfrm>
        </p:spPr>
        <p:txBody>
          <a:bodyPr anchor="b"/>
          <a:lstStyle>
            <a:lvl1pPr marL="0" indent="0" algn="l">
              <a:buNone/>
              <a:defRPr sz="2400">
                <a:solidFill>
                  <a:schemeClr val="tx2">
                    <a:shade val="75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16" name="Zástupný symbol pro datum 15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42DB5B3-22EF-44E9-8DBE-0BC41DA88626}" type="datetimeFigureOut">
              <a:rPr lang="cs-CZ" smtClean="0"/>
              <a:pPr/>
              <a:t>30.1.2014</a:t>
            </a:fld>
            <a:endParaRPr lang="cs-CZ"/>
          </a:p>
        </p:txBody>
      </p:sp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2604BD09-275F-48EE-984D-061B15275E4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Nadpis 2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7" name="Zástupný symbol pro obsah 26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42DB5B3-22EF-44E9-8DBE-0BC41DA88626}" type="datetimeFigureOut">
              <a:rPr lang="cs-CZ" smtClean="0"/>
              <a:pPr/>
              <a:t>30.1.2014</a:t>
            </a:fld>
            <a:endParaRPr lang="cs-CZ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>
          <a:xfrm>
            <a:off x="3581400" y="76200"/>
            <a:ext cx="2895600" cy="288925"/>
          </a:xfrm>
        </p:spPr>
        <p:txBody>
          <a:bodyPr/>
          <a:lstStyle/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2604BD09-275F-48EE-984D-061B15275E4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3444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6" name="Zástupný symbol pro text 5"/>
          <p:cNvSpPr>
            <a:spLocks noGrp="1"/>
          </p:cNvSpPr>
          <p:nvPr>
            <p:ph type="body" idx="1"/>
          </p:nvPr>
        </p:nvSpPr>
        <p:spPr>
          <a:xfrm>
            <a:off x="381000" y="1676400"/>
            <a:ext cx="8458200" cy="1219200"/>
          </a:xfrm>
        </p:spPr>
        <p:txBody>
          <a:bodyPr anchor="b"/>
          <a:lstStyle>
            <a:lvl1pPr marL="0" indent="0" algn="r">
              <a:buNone/>
              <a:defRPr sz="2000">
                <a:solidFill>
                  <a:schemeClr val="tx2">
                    <a:shade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9" name="Zástupný symbol pro datum 18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42DB5B3-22EF-44E9-8DBE-0BC41DA88626}" type="datetimeFigureOut">
              <a:rPr lang="cs-CZ" smtClean="0"/>
              <a:pPr/>
              <a:t>30.1.2014</a:t>
            </a:fld>
            <a:endParaRPr lang="cs-CZ"/>
          </a:p>
        </p:txBody>
      </p:sp>
      <p:sp>
        <p:nvSpPr>
          <p:cNvPr id="11" name="Zástupný symbol pro zápatí 1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604BD09-275F-48EE-984D-061B15275E48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Nadpis 7"/>
          <p:cNvSpPr>
            <a:spLocks noGrp="1"/>
          </p:cNvSpPr>
          <p:nvPr>
            <p:ph type="title"/>
          </p:nvPr>
        </p:nvSpPr>
        <p:spPr>
          <a:xfrm>
            <a:off x="180475" y="2947085"/>
            <a:ext cx="8686800" cy="1184825"/>
          </a:xfrm>
        </p:spPr>
        <p:txBody>
          <a:bodyPr rtlCol="0" anchor="t"/>
          <a:lstStyle>
            <a:lvl1pPr algn="r"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Nadpis 1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04800" y="1600200"/>
            <a:ext cx="41910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3434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1" name="Zástupný symbol pro datum 20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42DB5B3-22EF-44E9-8DBE-0BC41DA88626}" type="datetimeFigureOut">
              <a:rPr lang="cs-CZ" smtClean="0"/>
              <a:pPr/>
              <a:t>30.1.2014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604BD09-275F-48EE-984D-061B15275E4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" name="Nadpis 28"/>
          <p:cNvSpPr>
            <a:spLocks noGrp="1"/>
          </p:cNvSpPr>
          <p:nvPr>
            <p:ph type="title"/>
          </p:nvPr>
        </p:nvSpPr>
        <p:spPr>
          <a:xfrm>
            <a:off x="304800" y="5410200"/>
            <a:ext cx="8610600" cy="88265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281444" y="666750"/>
            <a:ext cx="4290556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25" name="Zástupný symbol pro text 24"/>
          <p:cNvSpPr>
            <a:spLocks noGrp="1"/>
          </p:cNvSpPr>
          <p:nvPr>
            <p:ph type="body" sz="half" idx="3"/>
          </p:nvPr>
        </p:nvSpPr>
        <p:spPr>
          <a:xfrm>
            <a:off x="4645025" y="666750"/>
            <a:ext cx="4292241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2"/>
          </p:nvPr>
        </p:nvSpPr>
        <p:spPr>
          <a:xfrm>
            <a:off x="281444" y="1316037"/>
            <a:ext cx="429055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8" name="Zástupný symbol pro obsah 27"/>
          <p:cNvSpPr>
            <a:spLocks noGrp="1"/>
          </p:cNvSpPr>
          <p:nvPr>
            <p:ph sz="quarter" idx="4"/>
          </p:nvPr>
        </p:nvSpPr>
        <p:spPr>
          <a:xfrm>
            <a:off x="4648730" y="1316037"/>
            <a:ext cx="428853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42DB5B3-22EF-44E9-8DBE-0BC41DA88626}" type="datetimeFigureOut">
              <a:rPr lang="cs-CZ" smtClean="0"/>
              <a:pPr/>
              <a:t>30.1.2014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229600" y="6477000"/>
            <a:ext cx="762000" cy="246888"/>
          </a:xfrm>
        </p:spPr>
        <p:txBody>
          <a:bodyPr/>
          <a:lstStyle/>
          <a:p>
            <a:fld id="{2604BD09-275F-48EE-984D-061B15275E48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514350" y="6019800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Nadpis 2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2" name="Zástupný symbol pro datum 1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42DB5B3-22EF-44E9-8DBE-0BC41DA88626}" type="datetimeFigureOut">
              <a:rPr lang="cs-CZ" smtClean="0"/>
              <a:pPr/>
              <a:t>30.1.2014</a:t>
            </a:fld>
            <a:endParaRPr lang="cs-CZ"/>
          </a:p>
        </p:txBody>
      </p:sp>
      <p:sp>
        <p:nvSpPr>
          <p:cNvPr id="21" name="Zástupný symbol pro zápatí 2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604BD09-275F-48EE-984D-061B15275E4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42DB5B3-22EF-44E9-8DBE-0BC41DA88626}" type="datetimeFigureOut">
              <a:rPr lang="cs-CZ" smtClean="0"/>
              <a:pPr/>
              <a:t>30.1.2014</a:t>
            </a:fld>
            <a:endParaRPr lang="cs-CZ"/>
          </a:p>
        </p:txBody>
      </p:sp>
      <p:sp>
        <p:nvSpPr>
          <p:cNvPr id="24" name="Zástupný symbol pro zápatí 2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604BD09-275F-48EE-984D-061B15275E4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Přímá spojnice 7"/>
          <p:cNvSpPr>
            <a:spLocks noChangeShapeType="1"/>
          </p:cNvSpPr>
          <p:nvPr/>
        </p:nvSpPr>
        <p:spPr bwMode="auto">
          <a:xfrm>
            <a:off x="514350" y="5849117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Nadpis 11"/>
          <p:cNvSpPr>
            <a:spLocks noGrp="1"/>
          </p:cNvSpPr>
          <p:nvPr>
            <p:ph type="title"/>
          </p:nvPr>
        </p:nvSpPr>
        <p:spPr>
          <a:xfrm>
            <a:off x="457200" y="5486400"/>
            <a:ext cx="8458200" cy="520700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idx="2"/>
          </p:nvPr>
        </p:nvSpPr>
        <p:spPr>
          <a:xfrm>
            <a:off x="457200" y="609600"/>
            <a:ext cx="3008313" cy="4800600"/>
          </a:xfrm>
        </p:spPr>
        <p:txBody>
          <a:bodyPr/>
          <a:lstStyle>
            <a:lvl1pPr marL="0" indent="0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575050" y="609600"/>
            <a:ext cx="5340350" cy="48006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42DB5B3-22EF-44E9-8DBE-0BC41DA88626}" type="datetimeFigureOut">
              <a:rPr lang="cs-CZ" smtClean="0"/>
              <a:pPr/>
              <a:t>30.1.2014</a:t>
            </a:fld>
            <a:endParaRPr lang="cs-CZ"/>
          </a:p>
        </p:txBody>
      </p:sp>
      <p:sp>
        <p:nvSpPr>
          <p:cNvPr id="29" name="Zástupný symbol pro zápatí 2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604BD09-275F-48EE-984D-061B15275E4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Zástupný symbol pro obrázek 12"/>
          <p:cNvSpPr>
            <a:spLocks noGrp="1"/>
          </p:cNvSpPr>
          <p:nvPr>
            <p:ph type="pic" idx="1"/>
          </p:nvPr>
        </p:nvSpPr>
        <p:spPr>
          <a:xfrm>
            <a:off x="3505200" y="616634"/>
            <a:ext cx="5029200" cy="3657600"/>
          </a:xfrm>
          <a:solidFill>
            <a:schemeClr val="bg1"/>
          </a:solidFill>
          <a:ln w="6350">
            <a:solidFill>
              <a:schemeClr val="accent1"/>
            </a:solidFill>
          </a:ln>
          <a:effectLst>
            <a:reflection blurRad="1000" stA="49000" endA="500" endPos="10000" dist="900" dir="5400000" sy="-90000" algn="bl" rotWithShape="0"/>
          </a:effectLst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42DB5B3-22EF-44E9-8DBE-0BC41DA88626}" type="datetimeFigureOut">
              <a:rPr lang="cs-CZ" smtClean="0"/>
              <a:pPr/>
              <a:t>30.1.2014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604BD09-275F-48EE-984D-061B15275E48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7" name="Nadpis 16"/>
          <p:cNvSpPr>
            <a:spLocks noGrp="1"/>
          </p:cNvSpPr>
          <p:nvPr>
            <p:ph type="title"/>
          </p:nvPr>
        </p:nvSpPr>
        <p:spPr>
          <a:xfrm>
            <a:off x="381000" y="4993760"/>
            <a:ext cx="5867400" cy="522288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sz="half" idx="2"/>
          </p:nvPr>
        </p:nvSpPr>
        <p:spPr>
          <a:xfrm>
            <a:off x="381000" y="5533218"/>
            <a:ext cx="5867400" cy="768350"/>
          </a:xfrm>
        </p:spPr>
        <p:txBody>
          <a:bodyPr lIns="109728" tIns="0"/>
          <a:lstStyle>
            <a:lvl1pPr marL="0" indent="0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42DB5B3-22EF-44E9-8DBE-0BC41DA88626}" type="datetimeFigureOut">
              <a:rPr lang="cs-CZ" smtClean="0"/>
              <a:pPr/>
              <a:t>30.1.2014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604BD09-275F-48EE-984D-061B15275E4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58000" y="549276"/>
            <a:ext cx="1828800" cy="5851525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549276"/>
            <a:ext cx="62484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42DB5B3-22EF-44E9-8DBE-0BC41DA88626}" type="datetimeFigureOut">
              <a:rPr lang="cs-CZ" smtClean="0"/>
              <a:pPr/>
              <a:t>30.1.2014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604BD09-275F-48EE-984D-061B15275E4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8" name="Zástupný symbol pro text 7"/>
          <p:cNvSpPr>
            <a:spLocks noGrp="1"/>
          </p:cNvSpPr>
          <p:nvPr>
            <p:ph type="body" idx="1"/>
          </p:nvPr>
        </p:nvSpPr>
        <p:spPr>
          <a:xfrm>
            <a:off x="304800" y="1554162"/>
            <a:ext cx="8686800" cy="4525963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datum 10"/>
          <p:cNvSpPr>
            <a:spLocks noGrp="1"/>
          </p:cNvSpPr>
          <p:nvPr>
            <p:ph type="dt" sz="half" idx="2"/>
          </p:nvPr>
        </p:nvSpPr>
        <p:spPr>
          <a:xfrm>
            <a:off x="6477000" y="76200"/>
            <a:ext cx="2514600" cy="288925"/>
          </a:xfrm>
          <a:prstGeom prst="rect">
            <a:avLst/>
          </a:prstGeom>
        </p:spPr>
        <p:txBody>
          <a:bodyPr vert="horz"/>
          <a:lstStyle>
            <a:lvl1pPr algn="l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242DB5B3-22EF-44E9-8DBE-0BC41DA88626}" type="datetimeFigureOut">
              <a:rPr lang="cs-CZ" smtClean="0"/>
              <a:pPr/>
              <a:t>30.1.2014</a:t>
            </a:fld>
            <a:endParaRPr lang="cs-CZ"/>
          </a:p>
        </p:txBody>
      </p:sp>
      <p:sp>
        <p:nvSpPr>
          <p:cNvPr id="28" name="Zástupný symbol pro zápatí 27"/>
          <p:cNvSpPr>
            <a:spLocks noGrp="1"/>
          </p:cNvSpPr>
          <p:nvPr>
            <p:ph type="ftr" sz="quarter" idx="3"/>
          </p:nvPr>
        </p:nvSpPr>
        <p:spPr>
          <a:xfrm>
            <a:off x="3124200" y="76200"/>
            <a:ext cx="3352800" cy="28892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4"/>
          </p:nvPr>
        </p:nvSpPr>
        <p:spPr>
          <a:xfrm>
            <a:off x="8229600" y="6477000"/>
            <a:ext cx="762000" cy="24447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2604BD09-275F-48EE-984D-061B15275E48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Zástupný symbol pro nadpis 9"/>
          <p:cNvSpPr>
            <a:spLocks noGrp="1"/>
          </p:cNvSpPr>
          <p:nvPr>
            <p:ph type="title"/>
          </p:nvPr>
        </p:nvSpPr>
        <p:spPr>
          <a:xfrm>
            <a:off x="304800" y="457200"/>
            <a:ext cx="8686800" cy="838200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Přímá spojnice 11"/>
          <p:cNvSpPr>
            <a:spLocks noChangeShapeType="1"/>
          </p:cNvSpPr>
          <p:nvPr/>
        </p:nvSpPr>
        <p:spPr bwMode="auto">
          <a:xfrm>
            <a:off x="514350" y="1057986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57" r:id="rId1"/>
    <p:sldLayoutId id="2147483758" r:id="rId2"/>
    <p:sldLayoutId id="2147483759" r:id="rId3"/>
    <p:sldLayoutId id="2147483760" r:id="rId4"/>
    <p:sldLayoutId id="2147483761" r:id="rId5"/>
    <p:sldLayoutId id="2147483762" r:id="rId6"/>
    <p:sldLayoutId id="2147483763" r:id="rId7"/>
    <p:sldLayoutId id="2147483764" r:id="rId8"/>
    <p:sldLayoutId id="2147483765" r:id="rId9"/>
    <p:sldLayoutId id="2147483766" r:id="rId10"/>
    <p:sldLayoutId id="2147483767" r:id="rId11"/>
  </p:sldLayoutIdLst>
  <p:txStyles>
    <p:titleStyle>
      <a:lvl1pPr algn="l" rtl="0" eaLnBrk="1" latinLnBrk="0" hangingPunct="1">
        <a:spcBef>
          <a:spcPct val="0"/>
        </a:spcBef>
        <a:buNone/>
        <a:defRPr kumimoji="0" sz="3600" kern="1200" cap="all" baseline="0">
          <a:solidFill>
            <a:schemeClr val="tx2"/>
          </a:solidFill>
          <a:effectLst>
            <a:reflection blurRad="12700" stA="48000" endA="300" endPos="55000" dir="5400000" sy="-90000" algn="bl" rotWithShape="0"/>
          </a:effectLst>
          <a:latin typeface="+mj-lt"/>
          <a:ea typeface="+mj-ea"/>
          <a:cs typeface="+mj-cs"/>
        </a:defRPr>
      </a:lvl1pPr>
    </p:titleStyle>
    <p:bodyStyle>
      <a:lvl1pPr marL="342900" indent="-3429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"/>
        <a:defRPr kumimoji="0" sz="3200" kern="1200">
          <a:solidFill>
            <a:schemeClr val="tx2"/>
          </a:solidFill>
          <a:latin typeface="+mn-lt"/>
          <a:ea typeface="+mn-ea"/>
          <a:cs typeface="+mn-cs"/>
        </a:defRPr>
      </a:lvl1pPr>
      <a:lvl2pPr marL="742950" indent="-28575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"/>
        <a:defRPr kumimoji="0" sz="2800" kern="1200">
          <a:solidFill>
            <a:schemeClr val="tx2"/>
          </a:solidFill>
          <a:latin typeface="+mn-lt"/>
          <a:ea typeface="+mn-ea"/>
          <a:cs typeface="+mn-cs"/>
        </a:defRPr>
      </a:lvl2pPr>
      <a:lvl3pPr marL="11430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"/>
        <a:defRPr kumimoji="0" sz="2400" kern="1200">
          <a:solidFill>
            <a:schemeClr val="tx2"/>
          </a:solidFill>
          <a:latin typeface="+mn-lt"/>
          <a:ea typeface="+mn-ea"/>
          <a:cs typeface="+mn-cs"/>
        </a:defRPr>
      </a:lvl3pPr>
      <a:lvl4pPr marL="16002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"/>
        <a:defRPr kumimoji="0" sz="2000" kern="1200">
          <a:solidFill>
            <a:schemeClr val="tx2"/>
          </a:solidFill>
          <a:latin typeface="+mn-lt"/>
          <a:ea typeface="+mn-ea"/>
          <a:cs typeface="+mn-cs"/>
        </a:defRPr>
      </a:lvl4pPr>
      <a:lvl5pPr marL="20574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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5pPr>
      <a:lvl6pPr marL="25146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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6pPr>
      <a:lvl7pPr marL="29718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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7pPr>
      <a:lvl8pPr marL="34290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"/>
        <a:defRPr kumimoji="0" sz="1600" kern="1200" baseline="0">
          <a:solidFill>
            <a:schemeClr val="tx2"/>
          </a:solidFill>
          <a:latin typeface="+mn-lt"/>
          <a:ea typeface="+mn-ea"/>
          <a:cs typeface="+mn-cs"/>
        </a:defRPr>
      </a:lvl8pPr>
      <a:lvl9pPr marL="38862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gif"/><Relationship Id="rId1" Type="http://schemas.openxmlformats.org/officeDocument/2006/relationships/slideLayout" Target="../slideLayouts/slideLayout9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gif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gif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4.xml.rels><?xml version="1.0" encoding="UTF-8" standalone="yes"?>
<Relationships xmlns="http://schemas.openxmlformats.org/package/2006/relationships"><Relationship Id="rId8" Type="http://schemas.openxmlformats.org/officeDocument/2006/relationships/hyperlink" Target="http://www.vesmir.cz/clanek/co-vsechno-se-da-z-nasich-bunek-vycist" TargetMode="External"/><Relationship Id="rId3" Type="http://schemas.openxmlformats.org/officeDocument/2006/relationships/hyperlink" Target="http://upload.wikimedia.org/wikipedia/commons/f/f1/Map_of_blood_group_b.gif?uselang=cs" TargetMode="External"/><Relationship Id="rId7" Type="http://schemas.openxmlformats.org/officeDocument/2006/relationships/hyperlink" Target="http://bloodjournal.hematologylibrary.org/content/115/23/4635.full.html" TargetMode="External"/><Relationship Id="rId2" Type="http://schemas.openxmlformats.org/officeDocument/2006/relationships/hyperlink" Target="http://upload.wikimedia.org/wikipedia/commons/8/8c/Map_of_blood_group_a.gif?uselang=cs" TargetMode="External"/><Relationship Id="rId1" Type="http://schemas.openxmlformats.org/officeDocument/2006/relationships/slideLayout" Target="../slideLayouts/slideLayout7.xml"/><Relationship Id="rId6" Type="http://schemas.openxmlformats.org/officeDocument/2006/relationships/hyperlink" Target="http://upload.wikimedia.org/wikipedia/commons/thumb/4/41/Spreading_homo_sapiens.svg/1024px-Spreading_homo_sapiens.svg.png" TargetMode="External"/><Relationship Id="rId5" Type="http://schemas.openxmlformats.org/officeDocument/2006/relationships/hyperlink" Target="http://upload.wikimedia.org/wikipedia/commons/8/82/Blood_types.png?uselang=cs" TargetMode="External"/><Relationship Id="rId4" Type="http://schemas.openxmlformats.org/officeDocument/2006/relationships/hyperlink" Target="http://upload.wikimedia.org/wikipedia/commons/5/59/Map_of_blood_group_o.gif?uselang=cs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Obrázek 3" descr="OPVK_hor_zakladni_logolink_RGB_cz.jpg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692275" y="646906"/>
            <a:ext cx="5759450" cy="12588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827088" y="2447131"/>
            <a:ext cx="7489825" cy="830997"/>
          </a:xfrm>
          <a:prstGeom prst="rect">
            <a:avLst/>
          </a:prstGeom>
          <a:noFill/>
        </p:spPr>
        <p:txBody>
          <a:bodyPr>
            <a:spAutoFit/>
          </a:bodyPr>
          <a:lstStyle>
            <a:defPPr>
              <a:defRPr lang="cs-CZ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9pPr>
          </a:lstStyle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4800" dirty="0" smtClean="0">
                <a:solidFill>
                  <a:srgbClr val="0070C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Populace a krevní skupiny</a:t>
            </a:r>
            <a:endParaRPr lang="cs-CZ" sz="4800" dirty="0">
              <a:solidFill>
                <a:srgbClr val="0070C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6" name="Obrázek 5" descr="GT-COL.GI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995738" y="5183981"/>
            <a:ext cx="1152525" cy="7239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7" name="TextovéPole 6"/>
          <p:cNvSpPr txBox="1">
            <a:spLocks noChangeArrowheads="1"/>
          </p:cNvSpPr>
          <p:nvPr/>
        </p:nvSpPr>
        <p:spPr bwMode="auto">
          <a:xfrm>
            <a:off x="900112" y="4642643"/>
            <a:ext cx="3095626" cy="36933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defPPr>
              <a:defRPr lang="cs-CZ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9pPr>
          </a:lstStyle>
          <a:p>
            <a:r>
              <a:rPr lang="cs-CZ" dirty="0"/>
              <a:t>Autor</a:t>
            </a:r>
            <a:r>
              <a:rPr lang="cs-CZ" dirty="0" smtClean="0"/>
              <a:t>: Mgr. Jitka Mašková</a:t>
            </a:r>
            <a:endParaRPr lang="cs-CZ" dirty="0"/>
          </a:p>
        </p:txBody>
      </p:sp>
      <p:sp>
        <p:nvSpPr>
          <p:cNvPr id="8" name="TextovéPole 8"/>
          <p:cNvSpPr txBox="1">
            <a:spLocks noChangeArrowheads="1"/>
          </p:cNvSpPr>
          <p:nvPr/>
        </p:nvSpPr>
        <p:spPr bwMode="auto">
          <a:xfrm>
            <a:off x="5940152" y="4642643"/>
            <a:ext cx="2303736" cy="36933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defPPr>
              <a:defRPr lang="cs-CZ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9pPr>
          </a:lstStyle>
          <a:p>
            <a:pPr algn="r"/>
            <a:r>
              <a:rPr lang="cs-CZ" dirty="0"/>
              <a:t>Datum</a:t>
            </a:r>
            <a:r>
              <a:rPr lang="cs-CZ" dirty="0" smtClean="0"/>
              <a:t>: 3. 9. 2013</a:t>
            </a:r>
            <a:endParaRPr lang="cs-CZ" dirty="0"/>
          </a:p>
        </p:txBody>
      </p:sp>
      <p:sp>
        <p:nvSpPr>
          <p:cNvPr id="9" name="TextovéPole 9"/>
          <p:cNvSpPr txBox="1">
            <a:spLocks noChangeArrowheads="1"/>
          </p:cNvSpPr>
          <p:nvPr/>
        </p:nvSpPr>
        <p:spPr bwMode="auto">
          <a:xfrm>
            <a:off x="1692275" y="5903118"/>
            <a:ext cx="6048375" cy="3079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defPPr>
              <a:defRPr lang="cs-CZ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9pPr>
          </a:lstStyle>
          <a:p>
            <a:pPr algn="ctr"/>
            <a:r>
              <a:rPr lang="cs-CZ" sz="1400"/>
              <a:t>Gymnázium, Třeboň, Na Sadech 308</a:t>
            </a:r>
          </a:p>
        </p:txBody>
      </p:sp>
    </p:spTree>
    <p:extLst>
      <p:ext uri="{BB962C8B-B14F-4D97-AF65-F5344CB8AC3E}">
        <p14:creationId xmlns:p14="http://schemas.microsoft.com/office/powerpoint/2010/main" xmlns="" val="374560642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xmlns="" val="354056354"/>
              </p:ext>
            </p:extLst>
          </p:nvPr>
        </p:nvGraphicFramePr>
        <p:xfrm>
          <a:off x="1475656" y="908720"/>
          <a:ext cx="6696744" cy="4349793"/>
        </p:xfrm>
        <a:graphic>
          <a:graphicData uri="http://schemas.openxmlformats.org/drawingml/2006/table">
            <a:tbl>
              <a:tblPr firstRow="1" firstCol="1" bandRow="1">
                <a:tableStyleId>{2D5ABB26-0587-4C30-8999-92F81FD0307C}</a:tableStyleId>
              </a:tblPr>
              <a:tblGrid>
                <a:gridCol w="2036938"/>
                <a:gridCol w="4659806"/>
              </a:tblGrid>
              <a:tr h="283297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100" dirty="0">
                          <a:effectLst/>
                        </a:rPr>
                        <a:t>Číslo projektu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100">
                          <a:effectLst/>
                        </a:rPr>
                        <a:t>CZ.1.07/1.5.00/34.0702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283297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100">
                          <a:effectLst/>
                        </a:rPr>
                        <a:t>Číslo materiálu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100" dirty="0" smtClean="0">
                          <a:effectLst/>
                        </a:rPr>
                        <a:t>VY_32_INOVACE_</a:t>
                      </a:r>
                      <a:r>
                        <a:rPr lang="cs-CZ" sz="1100" dirty="0" err="1" smtClean="0">
                          <a:effectLst/>
                        </a:rPr>
                        <a:t>BIO</a:t>
                      </a:r>
                      <a:r>
                        <a:rPr lang="cs-CZ" sz="1100" dirty="0" smtClean="0">
                          <a:effectLst/>
                        </a:rPr>
                        <a:t>.</a:t>
                      </a:r>
                      <a:r>
                        <a:rPr lang="cs-CZ" sz="1100" dirty="0" err="1" smtClean="0">
                          <a:effectLst/>
                        </a:rPr>
                        <a:t>oktava</a:t>
                      </a:r>
                      <a:r>
                        <a:rPr lang="cs-CZ" sz="1100" dirty="0" smtClean="0">
                          <a:effectLst/>
                        </a:rPr>
                        <a:t> </a:t>
                      </a:r>
                      <a:r>
                        <a:rPr lang="cs-CZ" sz="1100" smtClean="0">
                          <a:effectLst/>
                        </a:rPr>
                        <a:t>–</a:t>
                      </a:r>
                      <a:r>
                        <a:rPr lang="cs-CZ" sz="1100" baseline="0" smtClean="0">
                          <a:effectLst/>
                        </a:rPr>
                        <a:t> 34_populace </a:t>
                      </a:r>
                      <a:r>
                        <a:rPr lang="cs-CZ" sz="1100" baseline="0" dirty="0" smtClean="0">
                          <a:effectLst/>
                        </a:rPr>
                        <a:t>a krevní skupiny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283297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100" dirty="0">
                          <a:effectLst/>
                        </a:rPr>
                        <a:t>Škola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100" dirty="0">
                          <a:effectLst/>
                        </a:rPr>
                        <a:t>Gymnázium, Třeboň, Na Sadech 308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283297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100">
                          <a:effectLst/>
                        </a:rPr>
                        <a:t>Autor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100" dirty="0" smtClean="0">
                          <a:effectLst/>
                          <a:latin typeface="+mn-lt"/>
                          <a:ea typeface="+mn-ea"/>
                          <a:cs typeface="+mn-cs"/>
                        </a:rPr>
                        <a:t>Mgr.</a:t>
                      </a:r>
                      <a:r>
                        <a:rPr lang="cs-CZ" sz="1100" baseline="0" dirty="0" smtClean="0">
                          <a:effectLst/>
                          <a:latin typeface="+mn-lt"/>
                          <a:ea typeface="+mn-ea"/>
                          <a:cs typeface="+mn-cs"/>
                        </a:rPr>
                        <a:t> Jitka Mašková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283297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100">
                          <a:effectLst/>
                        </a:rPr>
                        <a:t>Název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100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100" dirty="0" smtClean="0">
                          <a:effectLst/>
                          <a:latin typeface="Calibri"/>
                          <a:ea typeface="Calibri"/>
                          <a:cs typeface="Times New Roman"/>
                        </a:rPr>
                        <a:t>Populace a krevní skupiny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283297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100">
                          <a:effectLst/>
                        </a:rPr>
                        <a:t>Předmět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100" dirty="0" smtClean="0">
                          <a:effectLst/>
                        </a:rPr>
                        <a:t>Biologie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592905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100" dirty="0">
                          <a:effectLst/>
                        </a:rPr>
                        <a:t>Tematická oblast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100" dirty="0" smtClean="0">
                          <a:effectLst/>
                          <a:latin typeface="Calibri"/>
                          <a:ea typeface="Calibri"/>
                          <a:cs typeface="Times New Roman"/>
                        </a:rPr>
                        <a:t>genetika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515625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100">
                          <a:effectLst/>
                        </a:rPr>
                        <a:t>Šablona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000" dirty="0" smtClean="0">
                          <a:effectLst/>
                        </a:rPr>
                        <a:t>III/2 </a:t>
                      </a:r>
                      <a:r>
                        <a:rPr lang="cs-CZ" sz="1000" dirty="0">
                          <a:effectLst/>
                        </a:rPr>
                        <a:t>- Inovace a zkvalitnění výuky prostřednictvím </a:t>
                      </a:r>
                      <a:r>
                        <a:rPr lang="cs-CZ" sz="1000" dirty="0" smtClean="0">
                          <a:effectLst/>
                        </a:rPr>
                        <a:t>ICT</a:t>
                      </a:r>
                      <a:endParaRPr lang="cs-CZ" sz="1100" dirty="0">
                        <a:effectLst/>
                      </a:endParaRPr>
                    </a:p>
                  </a:txBody>
                  <a:tcPr marL="68580" marR="68580" marT="0" marB="0"/>
                </a:tc>
              </a:tr>
              <a:tr h="36004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100">
                          <a:effectLst/>
                        </a:rPr>
                        <a:t>Ročník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100" dirty="0">
                          <a:effectLst/>
                        </a:rPr>
                        <a:t> </a:t>
                      </a:r>
                      <a:r>
                        <a:rPr lang="cs-CZ" sz="1100" dirty="0" smtClean="0">
                          <a:effectLst/>
                        </a:rPr>
                        <a:t>oktáva, 4. ročník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283297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100">
                          <a:effectLst/>
                        </a:rPr>
                        <a:t>Metodický list/Anotace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just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100" dirty="0" smtClean="0">
                          <a:effectLst/>
                          <a:latin typeface="Calibri"/>
                          <a:ea typeface="Calibri"/>
                          <a:cs typeface="Times New Roman"/>
                        </a:rPr>
                        <a:t> V úvodu je </a:t>
                      </a:r>
                      <a:r>
                        <a:rPr lang="cs-CZ" sz="1100" smtClean="0">
                          <a:effectLst/>
                          <a:latin typeface="Calibri"/>
                          <a:ea typeface="Calibri"/>
                          <a:cs typeface="Times New Roman"/>
                        </a:rPr>
                        <a:t>zařazena</a:t>
                      </a:r>
                      <a:r>
                        <a:rPr lang="cs-CZ" sz="1100" baseline="0" smtClean="0">
                          <a:effectLst/>
                          <a:latin typeface="Calibri"/>
                          <a:ea typeface="Calibri"/>
                          <a:cs typeface="Times New Roman"/>
                        </a:rPr>
                        <a:t> úloha </a:t>
                      </a:r>
                      <a:r>
                        <a:rPr lang="cs-CZ" sz="1100" baseline="0" dirty="0" smtClean="0">
                          <a:effectLst/>
                          <a:latin typeface="Calibri"/>
                          <a:ea typeface="Calibri"/>
                          <a:cs typeface="Times New Roman"/>
                        </a:rPr>
                        <a:t>na určení zastoupení alel krevního </a:t>
                      </a:r>
                      <a:r>
                        <a:rPr lang="cs-CZ" sz="1100" baseline="0" smtClean="0">
                          <a:effectLst/>
                          <a:latin typeface="Calibri"/>
                          <a:ea typeface="Calibri"/>
                          <a:cs typeface="Times New Roman"/>
                        </a:rPr>
                        <a:t>systému AB0 v ČR. Dále </a:t>
                      </a:r>
                      <a:r>
                        <a:rPr lang="cs-CZ" sz="1100" baseline="0" dirty="0" smtClean="0">
                          <a:effectLst/>
                          <a:latin typeface="Calibri"/>
                          <a:ea typeface="Calibri"/>
                          <a:cs typeface="Times New Roman"/>
                        </a:rPr>
                        <a:t>se materiál věnuje nerovnoměrnému rozložení krevních skupin v populaci ve světě a možným příčinám této skutečnosti. </a:t>
                      </a: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283297">
                <a:tc gridSpan="2"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100" dirty="0">
                          <a:effectLst/>
                        </a:rPr>
                        <a:t>Pokud není uvedeno jinak, použitý materiál je z vlastních zdrojů autora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xmlns="" val="345241027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/>
        </p:nvGraphicFramePr>
        <p:xfrm>
          <a:off x="1475656" y="1628800"/>
          <a:ext cx="6096000" cy="1981200"/>
        </p:xfrm>
        <a:graphic>
          <a:graphicData uri="http://schemas.openxmlformats.org/drawingml/2006/table">
            <a:tbl>
              <a:tblPr firstRow="1" bandRow="1">
                <a:tableStyleId>{00A15C55-8517-42AA-B614-E9B94910E393}</a:tableStyleId>
              </a:tblPr>
              <a:tblGrid>
                <a:gridCol w="3048000"/>
                <a:gridCol w="3048000"/>
              </a:tblGrid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sz="2000" dirty="0" smtClean="0">
                          <a:latin typeface="Times New Roman" pitchFamily="18" charset="0"/>
                          <a:cs typeface="Times New Roman" pitchFamily="18" charset="0"/>
                        </a:rPr>
                        <a:t>krevní skupina</a:t>
                      </a:r>
                      <a:endParaRPr lang="cs-CZ" sz="20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dirty="0" smtClean="0">
                          <a:latin typeface="Times New Roman" pitchFamily="18" charset="0"/>
                          <a:cs typeface="Times New Roman" pitchFamily="18" charset="0"/>
                        </a:rPr>
                        <a:t>zastoupení v populaci</a:t>
                      </a:r>
                      <a:endParaRPr lang="cs-CZ" sz="20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sz="2000" dirty="0" smtClean="0">
                          <a:latin typeface="Times New Roman" pitchFamily="18" charset="0"/>
                          <a:cs typeface="Times New Roman" pitchFamily="18" charset="0"/>
                        </a:rPr>
                        <a:t>0</a:t>
                      </a:r>
                      <a:endParaRPr lang="cs-CZ" sz="20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dirty="0" smtClean="0">
                          <a:latin typeface="Times New Roman" pitchFamily="18" charset="0"/>
                          <a:cs typeface="Times New Roman" pitchFamily="18" charset="0"/>
                        </a:rPr>
                        <a:t>32 %</a:t>
                      </a:r>
                      <a:endParaRPr lang="cs-CZ" sz="20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sz="2000" dirty="0" smtClean="0">
                          <a:latin typeface="Times New Roman" pitchFamily="18" charset="0"/>
                          <a:cs typeface="Times New Roman" pitchFamily="18" charset="0"/>
                        </a:rPr>
                        <a:t>A</a:t>
                      </a:r>
                      <a:endParaRPr lang="cs-CZ" sz="20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dirty="0" smtClean="0">
                          <a:latin typeface="Times New Roman" pitchFamily="18" charset="0"/>
                          <a:cs typeface="Times New Roman" pitchFamily="18" charset="0"/>
                        </a:rPr>
                        <a:t>42 %</a:t>
                      </a:r>
                      <a:endParaRPr lang="cs-CZ" sz="20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sz="2000" dirty="0" smtClean="0">
                          <a:latin typeface="Times New Roman" pitchFamily="18" charset="0"/>
                          <a:cs typeface="Times New Roman" pitchFamily="18" charset="0"/>
                        </a:rPr>
                        <a:t>B</a:t>
                      </a:r>
                      <a:endParaRPr lang="cs-CZ" sz="20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dirty="0" smtClean="0">
                          <a:latin typeface="Times New Roman" pitchFamily="18" charset="0"/>
                          <a:cs typeface="Times New Roman" pitchFamily="18" charset="0"/>
                        </a:rPr>
                        <a:t>18 %</a:t>
                      </a:r>
                      <a:endParaRPr lang="cs-CZ" sz="20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sz="2000" dirty="0" smtClean="0">
                          <a:latin typeface="Times New Roman" pitchFamily="18" charset="0"/>
                          <a:cs typeface="Times New Roman" pitchFamily="18" charset="0"/>
                        </a:rPr>
                        <a:t>AB</a:t>
                      </a:r>
                      <a:endParaRPr lang="cs-CZ" sz="20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dirty="0" smtClean="0">
                          <a:latin typeface="Times New Roman" pitchFamily="18" charset="0"/>
                          <a:cs typeface="Times New Roman" pitchFamily="18" charset="0"/>
                        </a:rPr>
                        <a:t>8 %</a:t>
                      </a:r>
                      <a:endParaRPr lang="cs-CZ" sz="20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/>
                </a:tc>
              </a:tr>
            </a:tbl>
          </a:graphicData>
        </a:graphic>
      </p:graphicFrame>
      <p:sp>
        <p:nvSpPr>
          <p:cNvPr id="3" name="Nadpis 1"/>
          <p:cNvSpPr txBox="1">
            <a:spLocks/>
          </p:cNvSpPr>
          <p:nvPr/>
        </p:nvSpPr>
        <p:spPr>
          <a:xfrm>
            <a:off x="428596" y="571480"/>
            <a:ext cx="8229600" cy="1143000"/>
          </a:xfrm>
          <a:prstGeom prst="rect">
            <a:avLst/>
          </a:prstGeom>
        </p:spPr>
        <p:txBody>
          <a:bodyPr>
            <a:norm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40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Times New Roman" pitchFamily="18" charset="0"/>
                <a:ea typeface="+mj-ea"/>
                <a:cs typeface="Times New Roman" pitchFamily="18" charset="0"/>
              </a:rPr>
              <a:t>Zastoupení krevních skupin v ČR</a:t>
            </a:r>
            <a:endParaRPr kumimoji="0" lang="cs-CZ" sz="4000" b="0" i="0" u="none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uLnTx/>
              <a:uFillTx/>
              <a:latin typeface="Times New Roman" pitchFamily="18" charset="0"/>
              <a:ea typeface="+mj-ea"/>
              <a:cs typeface="Times New Roman" pitchFamily="18" charset="0"/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785786" y="5786454"/>
            <a:ext cx="7786742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 smtClean="0"/>
              <a:t>Oxford University Press.  From A. E. </a:t>
            </a:r>
            <a:r>
              <a:rPr lang="en-US" dirty="0" err="1" smtClean="0"/>
              <a:t>Mourant</a:t>
            </a:r>
            <a:r>
              <a:rPr lang="en-US" dirty="0" smtClean="0"/>
              <a:t> et.al., </a:t>
            </a:r>
            <a:r>
              <a:rPr lang="en-US" i="1" dirty="0" smtClean="0"/>
              <a:t>The Distribution of the Human Blood Groups and Other Polymorphisms</a:t>
            </a:r>
            <a:r>
              <a:rPr lang="en-US" dirty="0" smtClean="0"/>
              <a:t>, 2nd ed. (1976)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 txBox="1">
            <a:spLocks/>
          </p:cNvSpPr>
          <p:nvPr/>
        </p:nvSpPr>
        <p:spPr>
          <a:xfrm>
            <a:off x="914400" y="260648"/>
            <a:ext cx="8229600" cy="864096"/>
          </a:xfrm>
          <a:prstGeom prst="rect">
            <a:avLst/>
          </a:prstGeom>
        </p:spPr>
        <p:txBody>
          <a:bodyPr>
            <a:normAutofit fontScale="90000"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36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Times New Roman" pitchFamily="18" charset="0"/>
                <a:ea typeface="+mj-ea"/>
                <a:cs typeface="Times New Roman" pitchFamily="18" charset="0"/>
              </a:rPr>
              <a:t>Jaké jsou frekvence alel systému ABO v ČR?</a:t>
            </a:r>
            <a:endParaRPr kumimoji="0" lang="cs-CZ" sz="3600" b="0" i="0" u="none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uLnTx/>
              <a:uFillTx/>
              <a:latin typeface="Times New Roman" pitchFamily="18" charset="0"/>
              <a:ea typeface="+mj-ea"/>
              <a:cs typeface="Times New Roman" pitchFamily="18" charset="0"/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785786" y="1214422"/>
            <a:ext cx="3066134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Frekvence alely I</a:t>
            </a:r>
            <a:r>
              <a:rPr lang="cs-CZ" sz="2000" baseline="30000" dirty="0" smtClean="0">
                <a:latin typeface="Times New Roman" pitchFamily="18" charset="0"/>
                <a:cs typeface="Times New Roman" pitchFamily="18" charset="0"/>
              </a:rPr>
              <a:t> A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 …….. </a:t>
            </a:r>
            <a:r>
              <a:rPr lang="cs-CZ" sz="2000" dirty="0" smtClean="0">
                <a:solidFill>
                  <a:srgbClr val="C00000"/>
                </a:solidFill>
                <a:latin typeface="Times New Roman" pitchFamily="18" charset="0"/>
                <a:cs typeface="Times New Roman" pitchFamily="18" charset="0"/>
              </a:rPr>
              <a:t>p</a:t>
            </a:r>
          </a:p>
          <a:p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Frekvence alely I</a:t>
            </a:r>
            <a:r>
              <a:rPr lang="cs-CZ" sz="2000" baseline="30000" dirty="0" smtClean="0">
                <a:latin typeface="Times New Roman" pitchFamily="18" charset="0"/>
                <a:cs typeface="Times New Roman" pitchFamily="18" charset="0"/>
              </a:rPr>
              <a:t>B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 …….. </a:t>
            </a:r>
            <a:r>
              <a:rPr lang="cs-CZ" sz="2000" dirty="0" smtClean="0">
                <a:solidFill>
                  <a:srgbClr val="C00000"/>
                </a:solidFill>
                <a:latin typeface="Times New Roman" pitchFamily="18" charset="0"/>
                <a:cs typeface="Times New Roman" pitchFamily="18" charset="0"/>
              </a:rPr>
              <a:t>q</a:t>
            </a:r>
          </a:p>
          <a:p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Frekvence alely i  ……… </a:t>
            </a:r>
            <a:r>
              <a:rPr lang="cs-CZ" sz="2000" dirty="0" smtClean="0">
                <a:solidFill>
                  <a:srgbClr val="C00000"/>
                </a:solidFill>
                <a:latin typeface="Times New Roman" pitchFamily="18" charset="0"/>
                <a:cs typeface="Times New Roman" pitchFamily="18" charset="0"/>
              </a:rPr>
              <a:t>r</a:t>
            </a:r>
            <a:endParaRPr lang="cs-CZ" sz="2000" dirty="0">
              <a:solidFill>
                <a:srgbClr val="C0000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graphicFrame>
        <p:nvGraphicFramePr>
          <p:cNvPr id="4" name="Tabulka 3"/>
          <p:cNvGraphicFramePr>
            <a:graphicFrameLocks noGrp="1"/>
          </p:cNvGraphicFramePr>
          <p:nvPr/>
        </p:nvGraphicFramePr>
        <p:xfrm>
          <a:off x="714348" y="2714620"/>
          <a:ext cx="3000396" cy="2199640"/>
        </p:xfrm>
        <a:graphic>
          <a:graphicData uri="http://schemas.openxmlformats.org/drawingml/2006/table">
            <a:tbl>
              <a:tblPr firstRow="1" bandRow="1">
                <a:tableStyleId>{2D5ABB26-0587-4C30-8999-92F81FD0307C}</a:tableStyleId>
              </a:tblPr>
              <a:tblGrid>
                <a:gridCol w="1285884"/>
                <a:gridCol w="1714512"/>
              </a:tblGrid>
              <a:tr h="370840">
                <a:tc>
                  <a:txBody>
                    <a:bodyPr/>
                    <a:lstStyle/>
                    <a:p>
                      <a:r>
                        <a:rPr lang="cs-CZ" dirty="0" smtClean="0">
                          <a:latin typeface="Times New Roman" pitchFamily="18" charset="0"/>
                          <a:cs typeface="Times New Roman" pitchFamily="18" charset="0"/>
                        </a:rPr>
                        <a:t>krevní </a:t>
                      </a:r>
                      <a:r>
                        <a:rPr lang="cs-CZ" dirty="0" err="1" smtClean="0">
                          <a:latin typeface="Times New Roman" pitchFamily="18" charset="0"/>
                          <a:cs typeface="Times New Roman" pitchFamily="18" charset="0"/>
                        </a:rPr>
                        <a:t>sk</a:t>
                      </a:r>
                      <a:r>
                        <a:rPr lang="cs-CZ" dirty="0" smtClean="0">
                          <a:latin typeface="Times New Roman" pitchFamily="18" charset="0"/>
                          <a:cs typeface="Times New Roman" pitchFamily="18" charset="0"/>
                        </a:rPr>
                        <a:t>.</a:t>
                      </a:r>
                      <a:endParaRPr lang="cs-CZ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latin typeface="Times New Roman" pitchFamily="18" charset="0"/>
                          <a:cs typeface="Times New Roman" pitchFamily="18" charset="0"/>
                        </a:rPr>
                        <a:t>možný genotyp</a:t>
                      </a:r>
                      <a:endParaRPr lang="cs-CZ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400" dirty="0" smtClean="0">
                          <a:latin typeface="Times New Roman" pitchFamily="18" charset="0"/>
                          <a:cs typeface="Times New Roman" pitchFamily="18" charset="0"/>
                        </a:rPr>
                        <a:t>O </a:t>
                      </a:r>
                      <a:r>
                        <a:rPr lang="cs-CZ" sz="1800" dirty="0" smtClean="0">
                          <a:latin typeface="Times New Roman" pitchFamily="18" charset="0"/>
                          <a:cs typeface="Times New Roman" pitchFamily="18" charset="0"/>
                        </a:rPr>
                        <a:t>(32%)</a:t>
                      </a:r>
                      <a:endParaRPr lang="cs-CZ" sz="18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dirty="0" err="1" smtClean="0">
                          <a:latin typeface="Times New Roman" pitchFamily="18" charset="0"/>
                          <a:cs typeface="Times New Roman" pitchFamily="18" charset="0"/>
                        </a:rPr>
                        <a:t>ii</a:t>
                      </a:r>
                      <a:endParaRPr lang="cs-CZ" sz="24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400" dirty="0" smtClean="0">
                          <a:latin typeface="Times New Roman" pitchFamily="18" charset="0"/>
                          <a:cs typeface="Times New Roman" pitchFamily="18" charset="0"/>
                        </a:rPr>
                        <a:t>A </a:t>
                      </a:r>
                      <a:r>
                        <a:rPr lang="cs-CZ" sz="1800" dirty="0" smtClean="0">
                          <a:latin typeface="Times New Roman" pitchFamily="18" charset="0"/>
                          <a:cs typeface="Times New Roman" pitchFamily="18" charset="0"/>
                        </a:rPr>
                        <a:t>(42 %)</a:t>
                      </a:r>
                      <a:endParaRPr lang="cs-CZ" sz="18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dirty="0" smtClean="0">
                          <a:latin typeface="Times New Roman" pitchFamily="18" charset="0"/>
                          <a:cs typeface="Times New Roman" pitchFamily="18" charset="0"/>
                        </a:rPr>
                        <a:t>I</a:t>
                      </a:r>
                      <a:r>
                        <a:rPr lang="cs-CZ" sz="2400" baseline="30000" dirty="0" smtClean="0">
                          <a:latin typeface="Times New Roman" pitchFamily="18" charset="0"/>
                          <a:cs typeface="Times New Roman" pitchFamily="18" charset="0"/>
                        </a:rPr>
                        <a:t>A</a:t>
                      </a:r>
                      <a:r>
                        <a:rPr lang="cs-CZ" sz="2400" dirty="0" smtClean="0">
                          <a:latin typeface="Times New Roman" pitchFamily="18" charset="0"/>
                          <a:cs typeface="Times New Roman" pitchFamily="18" charset="0"/>
                        </a:rPr>
                        <a:t>I</a:t>
                      </a:r>
                      <a:r>
                        <a:rPr lang="cs-CZ" sz="2400" baseline="30000" dirty="0" smtClean="0">
                          <a:latin typeface="Times New Roman" pitchFamily="18" charset="0"/>
                          <a:cs typeface="Times New Roman" pitchFamily="18" charset="0"/>
                        </a:rPr>
                        <a:t>A</a:t>
                      </a:r>
                      <a:r>
                        <a:rPr lang="cs-CZ" sz="2400" dirty="0" smtClean="0">
                          <a:latin typeface="Times New Roman" pitchFamily="18" charset="0"/>
                          <a:cs typeface="Times New Roman" pitchFamily="18" charset="0"/>
                        </a:rPr>
                        <a:t>, </a:t>
                      </a:r>
                      <a:r>
                        <a:rPr lang="cs-CZ" sz="2400" dirty="0" err="1" smtClean="0">
                          <a:latin typeface="Times New Roman" pitchFamily="18" charset="0"/>
                          <a:cs typeface="Times New Roman" pitchFamily="18" charset="0"/>
                        </a:rPr>
                        <a:t>I</a:t>
                      </a:r>
                      <a:r>
                        <a:rPr lang="cs-CZ" sz="2400" baseline="30000" dirty="0" err="1" smtClean="0">
                          <a:latin typeface="Times New Roman" pitchFamily="18" charset="0"/>
                          <a:cs typeface="Times New Roman" pitchFamily="18" charset="0"/>
                        </a:rPr>
                        <a:t>A</a:t>
                      </a:r>
                      <a:r>
                        <a:rPr lang="cs-CZ" sz="2400" dirty="0" err="1" smtClean="0">
                          <a:latin typeface="Times New Roman" pitchFamily="18" charset="0"/>
                          <a:cs typeface="Times New Roman" pitchFamily="18" charset="0"/>
                        </a:rPr>
                        <a:t>i</a:t>
                      </a:r>
                      <a:endParaRPr lang="cs-CZ" sz="24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400" dirty="0" smtClean="0">
                          <a:latin typeface="Times New Roman" pitchFamily="18" charset="0"/>
                          <a:cs typeface="Times New Roman" pitchFamily="18" charset="0"/>
                        </a:rPr>
                        <a:t>B </a:t>
                      </a:r>
                      <a:r>
                        <a:rPr lang="cs-CZ" sz="1800" dirty="0" smtClean="0">
                          <a:latin typeface="Times New Roman" pitchFamily="18" charset="0"/>
                          <a:cs typeface="Times New Roman" pitchFamily="18" charset="0"/>
                        </a:rPr>
                        <a:t>(18 %)</a:t>
                      </a:r>
                      <a:endParaRPr lang="cs-CZ" sz="18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dirty="0" smtClean="0">
                          <a:latin typeface="Times New Roman" pitchFamily="18" charset="0"/>
                          <a:cs typeface="Times New Roman" pitchFamily="18" charset="0"/>
                        </a:rPr>
                        <a:t>I</a:t>
                      </a:r>
                      <a:r>
                        <a:rPr lang="cs-CZ" sz="2400" baseline="30000" dirty="0" smtClean="0">
                          <a:latin typeface="Times New Roman" pitchFamily="18" charset="0"/>
                          <a:cs typeface="Times New Roman" pitchFamily="18" charset="0"/>
                        </a:rPr>
                        <a:t>B</a:t>
                      </a:r>
                      <a:r>
                        <a:rPr lang="cs-CZ" sz="2400" dirty="0" smtClean="0">
                          <a:latin typeface="Times New Roman" pitchFamily="18" charset="0"/>
                          <a:cs typeface="Times New Roman" pitchFamily="18" charset="0"/>
                        </a:rPr>
                        <a:t>I</a:t>
                      </a:r>
                      <a:r>
                        <a:rPr lang="cs-CZ" sz="2400" baseline="30000" dirty="0" smtClean="0">
                          <a:latin typeface="Times New Roman" pitchFamily="18" charset="0"/>
                          <a:cs typeface="Times New Roman" pitchFamily="18" charset="0"/>
                        </a:rPr>
                        <a:t>B</a:t>
                      </a:r>
                      <a:r>
                        <a:rPr lang="cs-CZ" sz="2400" dirty="0" smtClean="0">
                          <a:latin typeface="Times New Roman" pitchFamily="18" charset="0"/>
                          <a:cs typeface="Times New Roman" pitchFamily="18" charset="0"/>
                        </a:rPr>
                        <a:t>, </a:t>
                      </a:r>
                      <a:r>
                        <a:rPr lang="cs-CZ" sz="2400" dirty="0" err="1" smtClean="0">
                          <a:latin typeface="Times New Roman" pitchFamily="18" charset="0"/>
                          <a:cs typeface="Times New Roman" pitchFamily="18" charset="0"/>
                        </a:rPr>
                        <a:t>I</a:t>
                      </a:r>
                      <a:r>
                        <a:rPr lang="cs-CZ" sz="2400" baseline="30000" dirty="0" err="1" smtClean="0">
                          <a:latin typeface="Times New Roman" pitchFamily="18" charset="0"/>
                          <a:cs typeface="Times New Roman" pitchFamily="18" charset="0"/>
                        </a:rPr>
                        <a:t>B</a:t>
                      </a:r>
                      <a:r>
                        <a:rPr lang="cs-CZ" sz="2400" dirty="0" err="1" smtClean="0">
                          <a:latin typeface="Times New Roman" pitchFamily="18" charset="0"/>
                          <a:cs typeface="Times New Roman" pitchFamily="18" charset="0"/>
                        </a:rPr>
                        <a:t>i</a:t>
                      </a:r>
                      <a:endParaRPr lang="cs-CZ" sz="24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400" dirty="0" smtClean="0">
                          <a:latin typeface="Times New Roman" pitchFamily="18" charset="0"/>
                          <a:cs typeface="Times New Roman" pitchFamily="18" charset="0"/>
                        </a:rPr>
                        <a:t>AB </a:t>
                      </a:r>
                      <a:r>
                        <a:rPr lang="cs-CZ" sz="1800" dirty="0" smtClean="0">
                          <a:latin typeface="Times New Roman" pitchFamily="18" charset="0"/>
                          <a:cs typeface="Times New Roman" pitchFamily="18" charset="0"/>
                        </a:rPr>
                        <a:t>(8 %)</a:t>
                      </a:r>
                      <a:endParaRPr lang="cs-CZ" sz="18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dirty="0" smtClean="0">
                          <a:latin typeface="Times New Roman" pitchFamily="18" charset="0"/>
                          <a:cs typeface="Times New Roman" pitchFamily="18" charset="0"/>
                        </a:rPr>
                        <a:t>I</a:t>
                      </a:r>
                      <a:r>
                        <a:rPr lang="cs-CZ" sz="2400" baseline="30000" dirty="0" smtClean="0">
                          <a:latin typeface="Times New Roman" pitchFamily="18" charset="0"/>
                          <a:cs typeface="Times New Roman" pitchFamily="18" charset="0"/>
                        </a:rPr>
                        <a:t>A</a:t>
                      </a:r>
                      <a:r>
                        <a:rPr lang="cs-CZ" sz="2400" dirty="0" smtClean="0">
                          <a:latin typeface="Times New Roman" pitchFamily="18" charset="0"/>
                          <a:cs typeface="Times New Roman" pitchFamily="18" charset="0"/>
                        </a:rPr>
                        <a:t>I</a:t>
                      </a:r>
                      <a:r>
                        <a:rPr lang="cs-CZ" sz="2400" baseline="30000" dirty="0" smtClean="0">
                          <a:latin typeface="Times New Roman" pitchFamily="18" charset="0"/>
                          <a:cs typeface="Times New Roman" pitchFamily="18" charset="0"/>
                        </a:rPr>
                        <a:t>B</a:t>
                      </a:r>
                      <a:endParaRPr lang="cs-CZ" sz="2400" baseline="300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/>
                </a:tc>
              </a:tr>
            </a:tbl>
          </a:graphicData>
        </a:graphic>
      </p:graphicFrame>
      <p:sp>
        <p:nvSpPr>
          <p:cNvPr id="5" name="TextovéPole 4"/>
          <p:cNvSpPr txBox="1"/>
          <p:nvPr/>
        </p:nvSpPr>
        <p:spPr>
          <a:xfrm>
            <a:off x="3786182" y="1214422"/>
            <a:ext cx="5357818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      </a:t>
            </a:r>
            <a:r>
              <a:rPr lang="cs-CZ" sz="2400" dirty="0" err="1" smtClean="0">
                <a:latin typeface="Times New Roman" pitchFamily="18" charset="0"/>
                <a:cs typeface="Times New Roman" pitchFamily="18" charset="0"/>
              </a:rPr>
              <a:t>Hardyova-Weinbergova</a:t>
            </a: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 rovnováha:</a:t>
            </a:r>
          </a:p>
          <a:p>
            <a:r>
              <a:rPr lang="cs-CZ" sz="2400" b="1" dirty="0" smtClean="0">
                <a:latin typeface="Times New Roman" pitchFamily="18" charset="0"/>
                <a:cs typeface="Times New Roman" pitchFamily="18" charset="0"/>
              </a:rPr>
              <a:t>                   </a:t>
            </a: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(p+q+r)</a:t>
            </a:r>
            <a:r>
              <a:rPr lang="cs-CZ" sz="2400" baseline="30000" dirty="0" smtClean="0">
                <a:latin typeface="Times New Roman" pitchFamily="18" charset="0"/>
                <a:cs typeface="Times New Roman" pitchFamily="18" charset="0"/>
              </a:rPr>
              <a:t>2</a:t>
            </a: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=1</a:t>
            </a:r>
          </a:p>
          <a:p>
            <a:r>
              <a:rPr lang="cs-CZ" sz="2400" b="1" dirty="0" smtClean="0">
                <a:latin typeface="Times New Roman" pitchFamily="18" charset="0"/>
                <a:cs typeface="Times New Roman" pitchFamily="18" charset="0"/>
              </a:rPr>
              <a:t>       </a:t>
            </a: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p</a:t>
            </a:r>
            <a:r>
              <a:rPr lang="cs-CZ" sz="2400" baseline="30000" dirty="0" smtClean="0">
                <a:latin typeface="Times New Roman" pitchFamily="18" charset="0"/>
                <a:cs typeface="Times New Roman" pitchFamily="18" charset="0"/>
              </a:rPr>
              <a:t>2</a:t>
            </a: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+q</a:t>
            </a:r>
            <a:r>
              <a:rPr lang="cs-CZ" sz="2400" baseline="30000" dirty="0" smtClean="0">
                <a:latin typeface="Times New Roman" pitchFamily="18" charset="0"/>
                <a:cs typeface="Times New Roman" pitchFamily="18" charset="0"/>
              </a:rPr>
              <a:t>2</a:t>
            </a: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+r</a:t>
            </a:r>
            <a:r>
              <a:rPr lang="cs-CZ" sz="2400" baseline="30000" dirty="0" smtClean="0">
                <a:latin typeface="Times New Roman" pitchFamily="18" charset="0"/>
                <a:cs typeface="Times New Roman" pitchFamily="18" charset="0"/>
              </a:rPr>
              <a:t>2</a:t>
            </a: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+2pq+2pr+2qr=1</a:t>
            </a:r>
            <a:endParaRPr lang="cs-CZ" sz="24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4000496" y="2714620"/>
            <a:ext cx="3357586" cy="215443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spcAft>
                <a:spcPts val="600"/>
              </a:spcAft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odpovídající člen H-W rovnice</a:t>
            </a:r>
          </a:p>
          <a:p>
            <a:pPr>
              <a:spcAft>
                <a:spcPts val="600"/>
              </a:spcAft>
            </a:pP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r</a:t>
            </a:r>
            <a:r>
              <a:rPr lang="cs-CZ" sz="2400" baseline="30000" dirty="0" smtClean="0">
                <a:latin typeface="Times New Roman" pitchFamily="18" charset="0"/>
                <a:cs typeface="Times New Roman" pitchFamily="18" charset="0"/>
              </a:rPr>
              <a:t>2</a:t>
            </a:r>
          </a:p>
          <a:p>
            <a:pPr>
              <a:spcAft>
                <a:spcPts val="600"/>
              </a:spcAft>
            </a:pP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p</a:t>
            </a:r>
            <a:r>
              <a:rPr lang="cs-CZ" sz="2400" baseline="30000" dirty="0" smtClean="0">
                <a:latin typeface="Times New Roman" pitchFamily="18" charset="0"/>
                <a:cs typeface="Times New Roman" pitchFamily="18" charset="0"/>
              </a:rPr>
              <a:t>2</a:t>
            </a: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 + 2pr</a:t>
            </a:r>
          </a:p>
          <a:p>
            <a:pPr>
              <a:spcAft>
                <a:spcPts val="600"/>
              </a:spcAft>
            </a:pP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q</a:t>
            </a:r>
            <a:r>
              <a:rPr lang="cs-CZ" sz="2400" baseline="30000" dirty="0" smtClean="0">
                <a:latin typeface="Times New Roman" pitchFamily="18" charset="0"/>
                <a:cs typeface="Times New Roman" pitchFamily="18" charset="0"/>
              </a:rPr>
              <a:t>2</a:t>
            </a: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 + 2qr</a:t>
            </a:r>
          </a:p>
          <a:p>
            <a:pPr>
              <a:spcAft>
                <a:spcPts val="600"/>
              </a:spcAft>
            </a:pP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2pq</a:t>
            </a:r>
            <a:endParaRPr lang="cs-CZ" sz="24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467544" y="5301208"/>
            <a:ext cx="1143008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r</a:t>
            </a:r>
            <a:r>
              <a:rPr lang="cs-CZ" sz="2000" baseline="30000" dirty="0" smtClean="0">
                <a:latin typeface="Times New Roman" pitchFamily="18" charset="0"/>
                <a:cs typeface="Times New Roman" pitchFamily="18" charset="0"/>
              </a:rPr>
              <a:t>2 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= 0,32</a:t>
            </a:r>
          </a:p>
          <a:p>
            <a:r>
              <a:rPr lang="cs-CZ" sz="2000" u="sng" dirty="0" smtClean="0">
                <a:solidFill>
                  <a:srgbClr val="C00000"/>
                </a:solidFill>
                <a:latin typeface="Times New Roman" pitchFamily="18" charset="0"/>
                <a:cs typeface="Times New Roman" pitchFamily="18" charset="0"/>
              </a:rPr>
              <a:t>r = 0,566</a:t>
            </a:r>
            <a:endParaRPr lang="cs-CZ" sz="2000" u="sng" dirty="0">
              <a:solidFill>
                <a:srgbClr val="C0000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1979712" y="5229200"/>
            <a:ext cx="2572338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p</a:t>
            </a:r>
            <a:r>
              <a:rPr lang="cs-CZ" sz="2000" baseline="30000" dirty="0" smtClean="0">
                <a:latin typeface="Times New Roman" pitchFamily="18" charset="0"/>
                <a:cs typeface="Times New Roman" pitchFamily="18" charset="0"/>
              </a:rPr>
              <a:t>2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 + 2pr = 0,42</a:t>
            </a:r>
          </a:p>
          <a:p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p</a:t>
            </a:r>
            <a:r>
              <a:rPr lang="cs-CZ" sz="2000" baseline="30000" dirty="0" smtClean="0">
                <a:latin typeface="Times New Roman" pitchFamily="18" charset="0"/>
                <a:cs typeface="Times New Roman" pitchFamily="18" charset="0"/>
              </a:rPr>
              <a:t>2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 + 1,132p – 0,42 = 0</a:t>
            </a:r>
          </a:p>
          <a:p>
            <a:r>
              <a:rPr lang="cs-CZ" sz="2000" u="sng" dirty="0" smtClean="0">
                <a:solidFill>
                  <a:srgbClr val="C00000"/>
                </a:solidFill>
                <a:latin typeface="Times New Roman" pitchFamily="18" charset="0"/>
                <a:cs typeface="Times New Roman" pitchFamily="18" charset="0"/>
              </a:rPr>
              <a:t>p = 0,294</a:t>
            </a:r>
            <a:endParaRPr lang="cs-CZ" sz="2000" u="sng" dirty="0">
              <a:solidFill>
                <a:srgbClr val="C0000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4499992" y="5229200"/>
            <a:ext cx="1357322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2pq = 0,08</a:t>
            </a:r>
          </a:p>
          <a:p>
            <a:r>
              <a:rPr lang="cs-CZ" sz="2000" u="sng" dirty="0" smtClean="0">
                <a:solidFill>
                  <a:srgbClr val="C00000"/>
                </a:solidFill>
                <a:latin typeface="Times New Roman" pitchFamily="18" charset="0"/>
                <a:cs typeface="Times New Roman" pitchFamily="18" charset="0"/>
              </a:rPr>
              <a:t>q = 0,14</a:t>
            </a:r>
            <a:endParaRPr lang="cs-CZ" sz="2000" u="sng" dirty="0">
              <a:solidFill>
                <a:srgbClr val="C0000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0" name="Tlačítko akce: Nápověda 9">
            <a:hlinkClick r:id="" action="ppaction://noaction" highlightClick="1"/>
          </p:cNvPr>
          <p:cNvSpPr/>
          <p:nvPr/>
        </p:nvSpPr>
        <p:spPr>
          <a:xfrm>
            <a:off x="323528" y="332656"/>
            <a:ext cx="576064" cy="576064"/>
          </a:xfrm>
          <a:prstGeom prst="actionButtonHelp">
            <a:avLst/>
          </a:prstGeom>
          <a:solidFill>
            <a:srgbClr val="FF00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TextovéPole 10"/>
          <p:cNvSpPr txBox="1"/>
          <p:nvPr/>
        </p:nvSpPr>
        <p:spPr>
          <a:xfrm>
            <a:off x="6084168" y="4437112"/>
            <a:ext cx="2819744" cy="193899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rgbClr val="C00000"/>
                </a:solidFill>
                <a:latin typeface="Times New Roman" pitchFamily="18" charset="0"/>
                <a:cs typeface="Times New Roman" pitchFamily="18" charset="0"/>
              </a:rPr>
              <a:t>alela I</a:t>
            </a:r>
            <a:r>
              <a:rPr lang="cs-CZ" sz="2400" baseline="30000" dirty="0" smtClean="0">
                <a:solidFill>
                  <a:srgbClr val="C00000"/>
                </a:solidFill>
                <a:latin typeface="Times New Roman" pitchFamily="18" charset="0"/>
                <a:cs typeface="Times New Roman" pitchFamily="18" charset="0"/>
              </a:rPr>
              <a:t>A</a:t>
            </a:r>
            <a:r>
              <a:rPr lang="cs-CZ" sz="2400" dirty="0" smtClean="0">
                <a:solidFill>
                  <a:srgbClr val="C00000"/>
                </a:solidFill>
                <a:latin typeface="Times New Roman" pitchFamily="18" charset="0"/>
                <a:cs typeface="Times New Roman" pitchFamily="18" charset="0"/>
              </a:rPr>
              <a:t>     29,4 %</a:t>
            </a:r>
          </a:p>
          <a:p>
            <a:endParaRPr lang="cs-CZ" sz="2400" dirty="0" smtClean="0">
              <a:solidFill>
                <a:srgbClr val="C00000"/>
              </a:solidFill>
              <a:latin typeface="Times New Roman" pitchFamily="18" charset="0"/>
              <a:cs typeface="Times New Roman" pitchFamily="18" charset="0"/>
            </a:endParaRPr>
          </a:p>
          <a:p>
            <a:r>
              <a:rPr lang="cs-CZ" sz="2400" dirty="0" smtClean="0">
                <a:solidFill>
                  <a:srgbClr val="C00000"/>
                </a:solidFill>
                <a:latin typeface="Times New Roman" pitchFamily="18" charset="0"/>
                <a:cs typeface="Times New Roman" pitchFamily="18" charset="0"/>
              </a:rPr>
              <a:t>alela I</a:t>
            </a:r>
            <a:r>
              <a:rPr lang="cs-CZ" sz="2400" baseline="30000" dirty="0" smtClean="0">
                <a:solidFill>
                  <a:srgbClr val="C00000"/>
                </a:solidFill>
                <a:latin typeface="Times New Roman" pitchFamily="18" charset="0"/>
                <a:cs typeface="Times New Roman" pitchFamily="18" charset="0"/>
              </a:rPr>
              <a:t>B</a:t>
            </a:r>
            <a:r>
              <a:rPr lang="cs-CZ" sz="2400" dirty="0" smtClean="0">
                <a:solidFill>
                  <a:srgbClr val="C00000"/>
                </a:solidFill>
                <a:latin typeface="Times New Roman" pitchFamily="18" charset="0"/>
                <a:cs typeface="Times New Roman" pitchFamily="18" charset="0"/>
              </a:rPr>
              <a:t>     14 %</a:t>
            </a:r>
          </a:p>
          <a:p>
            <a:endParaRPr lang="cs-CZ" sz="2400" dirty="0" smtClean="0">
              <a:solidFill>
                <a:srgbClr val="C00000"/>
              </a:solidFill>
              <a:latin typeface="Times New Roman" pitchFamily="18" charset="0"/>
              <a:cs typeface="Times New Roman" pitchFamily="18" charset="0"/>
            </a:endParaRPr>
          </a:p>
          <a:p>
            <a:r>
              <a:rPr lang="cs-CZ" sz="2400" dirty="0" smtClean="0">
                <a:solidFill>
                  <a:srgbClr val="C00000"/>
                </a:solidFill>
                <a:latin typeface="Times New Roman" pitchFamily="18" charset="0"/>
                <a:cs typeface="Times New Roman" pitchFamily="18" charset="0"/>
              </a:rPr>
              <a:t>alela i      56,6 %</a:t>
            </a:r>
            <a:endParaRPr lang="cs-CZ" sz="2400" dirty="0">
              <a:solidFill>
                <a:srgbClr val="C00000"/>
              </a:solidFill>
              <a:latin typeface="Times New Roman" pitchFamily="18" charset="0"/>
              <a:cs typeface="Times New Roman" pitchFamily="18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10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10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1000" fill="hold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1000" fill="hold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1000" fill="hold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1000" fill="hold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1000" fill="hold"/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1000" fill="hold"/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1000" fill="hold"/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1000" fill="hold"/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1000" fill="hold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1000" fill="hold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1000" fill="hold"/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1000" fill="hold"/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1000" fill="hold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1000" fill="hold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1000" fill="hold"/>
                                        <p:tgtEl>
                                          <p:spTgt spid="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1000" fill="hold"/>
                                        <p:tgtEl>
                                          <p:spTgt spid="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1" dur="1000" fill="hold"/>
                                        <p:tgtEl>
                                          <p:spTgt spid="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2" dur="1000" fill="hold"/>
                                        <p:tgtEl>
                                          <p:spTgt spid="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7" dur="1000" fill="hold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8" dur="1000" fill="hold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9" fill="hold">
                      <p:stCondLst>
                        <p:cond delay="indefinite"/>
                      </p:stCondLst>
                      <p:childTnLst>
                        <p:par>
                          <p:cTn id="70" fill="hold">
                            <p:stCondLst>
                              <p:cond delay="0"/>
                            </p:stCondLst>
                            <p:childTnLst>
                              <p:par>
                                <p:cTn id="7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3" dur="1000" fill="hold"/>
                                        <p:tgtEl>
                                          <p:spTgt spid="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4" dur="1000" fill="hold"/>
                                        <p:tgtEl>
                                          <p:spTgt spid="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5" fill="hold">
                      <p:stCondLst>
                        <p:cond delay="indefinite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9" dur="1000" fill="hold"/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0" dur="1000" fill="hold"/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1" fill="hold">
                      <p:stCondLst>
                        <p:cond delay="indefinite"/>
                      </p:stCondLst>
                      <p:childTnLst>
                        <p:par>
                          <p:cTn id="82" fill="hold">
                            <p:stCondLst>
                              <p:cond delay="0"/>
                            </p:stCondLst>
                            <p:childTnLst>
                              <p:par>
                                <p:cTn id="83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5" dur="1000" fill="hold"/>
                                        <p:tgtEl>
                                          <p:spTgt spid="1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6" dur="1000" fill="hold"/>
                                        <p:tgtEl>
                                          <p:spTgt spid="1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7" fill="hold">
                      <p:stCondLst>
                        <p:cond delay="indefinite"/>
                      </p:stCondLst>
                      <p:childTnLst>
                        <p:par>
                          <p:cTn id="88" fill="hold">
                            <p:stCondLst>
                              <p:cond delay="0"/>
                            </p:stCondLst>
                            <p:childTnLst>
                              <p:par>
                                <p:cTn id="89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91" dur="1000" fill="hold"/>
                                        <p:tgtEl>
                                          <p:spTgt spid="11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2" dur="1000" fill="hold"/>
                                        <p:tgtEl>
                                          <p:spTgt spid="11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build="p"/>
      <p:bldP spid="7" grpId="0" build="allAtOnce"/>
      <p:bldP spid="8" grpId="0" build="allAtOnce"/>
      <p:bldP spid="9" grpId="0" build="allAtOnce"/>
      <p:bldP spid="11" grpId="0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Podnadpis 2"/>
          <p:cNvSpPr txBox="1">
            <a:spLocks/>
          </p:cNvSpPr>
          <p:nvPr/>
        </p:nvSpPr>
        <p:spPr>
          <a:xfrm>
            <a:off x="1115616" y="764704"/>
            <a:ext cx="7632848" cy="1368152"/>
          </a:xfrm>
          <a:prstGeom prst="rect">
            <a:avLst/>
          </a:prstGeom>
        </p:spPr>
        <p:txBody>
          <a:bodyPr/>
          <a:lstStyle/>
          <a:p>
            <a:pPr marL="342900" marR="0" lvl="0" indent="-342900" algn="ctr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tabLst/>
              <a:defRPr/>
            </a:pPr>
            <a:r>
              <a:rPr kumimoji="0" lang="cs-CZ" sz="360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Times New Roman" pitchFamily="18" charset="0"/>
                <a:cs typeface="Times New Roman" pitchFamily="18" charset="0"/>
              </a:rPr>
              <a:t>Jaké jsou frekvence alel a krevních typů systému AB0 ve světě?</a:t>
            </a:r>
            <a:endParaRPr kumimoji="0" lang="cs-CZ" sz="3600" i="0" u="none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uLnTx/>
              <a:uFillTx/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7" name="Tlačítko akce: Nápověda 6">
            <a:hlinkClick r:id="" action="ppaction://noaction" highlightClick="1"/>
          </p:cNvPr>
          <p:cNvSpPr/>
          <p:nvPr/>
        </p:nvSpPr>
        <p:spPr>
          <a:xfrm>
            <a:off x="323528" y="764704"/>
            <a:ext cx="576064" cy="576064"/>
          </a:xfrm>
          <a:prstGeom prst="actionButtonHelp">
            <a:avLst/>
          </a:prstGeom>
          <a:solidFill>
            <a:srgbClr val="FF00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TextovéPole 7"/>
          <p:cNvSpPr txBox="1"/>
          <p:nvPr/>
        </p:nvSpPr>
        <p:spPr>
          <a:xfrm>
            <a:off x="683568" y="2636912"/>
            <a:ext cx="7848872" cy="240065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150000"/>
              </a:lnSpc>
              <a:buFont typeface="Arial" pitchFamily="34" charset="0"/>
              <a:buChar char="•"/>
            </a:pP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 velmi nerovnoměrné</a:t>
            </a:r>
          </a:p>
          <a:p>
            <a:pPr>
              <a:lnSpc>
                <a:spcPct val="150000"/>
              </a:lnSpc>
              <a:buFont typeface="Arial" pitchFamily="34" charset="0"/>
              <a:buChar char="•"/>
            </a:pP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 Asii je velmi vysoce zastoupena alela I</a:t>
            </a:r>
            <a:r>
              <a:rPr lang="cs-CZ" sz="2000" baseline="30000" dirty="0" smtClean="0">
                <a:latin typeface="Times New Roman" pitchFamily="18" charset="0"/>
                <a:cs typeface="Times New Roman" pitchFamily="18" charset="0"/>
              </a:rPr>
              <a:t>B</a:t>
            </a:r>
          </a:p>
          <a:p>
            <a:pPr>
              <a:lnSpc>
                <a:spcPct val="150000"/>
              </a:lnSpc>
              <a:buFont typeface="Arial" pitchFamily="34" charset="0"/>
              <a:buChar char="•"/>
            </a:pP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 ve střední a jižní Americe se vyskytuje krevní skupina 0 až u 95 % obyvatelstva</a:t>
            </a:r>
          </a:p>
          <a:p>
            <a:pPr>
              <a:lnSpc>
                <a:spcPct val="150000"/>
              </a:lnSpc>
              <a:buFont typeface="Arial" pitchFamily="34" charset="0"/>
              <a:buChar char="•"/>
            </a:pPr>
            <a:endParaRPr lang="cs-CZ" sz="2000" dirty="0">
              <a:latin typeface="Times New Roman" pitchFamily="18" charset="0"/>
              <a:cs typeface="Times New Roman" pitchFamily="18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500166" y="5643578"/>
            <a:ext cx="6215106" cy="428628"/>
          </a:xfrm>
        </p:spPr>
        <p:txBody>
          <a:bodyPr>
            <a:noAutofit/>
          </a:bodyPr>
          <a:lstStyle/>
          <a:p>
            <a:r>
              <a:rPr lang="cs-CZ" sz="1800" dirty="0" smtClean="0"/>
              <a:t>         procentuální zastoupení alely I</a:t>
            </a:r>
            <a:r>
              <a:rPr lang="cs-CZ" sz="1800" baseline="30000" dirty="0" smtClean="0"/>
              <a:t>A</a:t>
            </a:r>
            <a:r>
              <a:rPr lang="cs-CZ" sz="1800" dirty="0" smtClean="0"/>
              <a:t> ve světové populaci</a:t>
            </a:r>
            <a:endParaRPr lang="cs-CZ" sz="1800" dirty="0"/>
          </a:p>
        </p:txBody>
      </p:sp>
      <p:pic>
        <p:nvPicPr>
          <p:cNvPr id="27650" name="Picture 2" descr="http://upload.wikimedia.org/wikipedia/commons/8/8c/Map_of_blood_group_a.gif?uselang=cs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27381" y="620688"/>
            <a:ext cx="8111548" cy="4464496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/>
        </p:nvSpPr>
        <p:spPr>
          <a:xfrm>
            <a:off x="1285852" y="5286388"/>
            <a:ext cx="614366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           procentuální zastoupení alely I</a:t>
            </a:r>
            <a:r>
              <a:rPr lang="cs-CZ" baseline="30000" dirty="0" smtClean="0"/>
              <a:t>B</a:t>
            </a:r>
            <a:r>
              <a:rPr lang="cs-CZ" dirty="0" smtClean="0"/>
              <a:t> ve světové populaci</a:t>
            </a:r>
            <a:endParaRPr lang="cs-CZ" dirty="0"/>
          </a:p>
        </p:txBody>
      </p:sp>
      <p:pic>
        <p:nvPicPr>
          <p:cNvPr id="26626" name="Picture 2" descr="http://upload.wikimedia.org/wikipedia/commons/f/f1/Map_of_blood_group_b.gif?uselang=cs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67544" y="489322"/>
            <a:ext cx="8412211" cy="4595862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/>
        </p:nvSpPr>
        <p:spPr>
          <a:xfrm>
            <a:off x="1043608" y="5643578"/>
            <a:ext cx="712879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procentuelní zastoupení krevní skupiny 0 (genotyp </a:t>
            </a:r>
            <a:r>
              <a:rPr lang="cs-CZ" dirty="0" err="1" smtClean="0"/>
              <a:t>ii</a:t>
            </a:r>
            <a:r>
              <a:rPr lang="cs-CZ" dirty="0" smtClean="0"/>
              <a:t>) ve světové populaci</a:t>
            </a:r>
            <a:endParaRPr lang="cs-CZ" dirty="0"/>
          </a:p>
        </p:txBody>
      </p:sp>
      <p:pic>
        <p:nvPicPr>
          <p:cNvPr id="25602" name="Picture 2" descr="http://upload.wikimedia.org/wikipedia/commons/5/59/Map_of_blood_group_o.gif?uselang=cs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23528" y="476672"/>
            <a:ext cx="8373212" cy="4608512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571472" y="571480"/>
            <a:ext cx="7715304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just"/>
            <a:r>
              <a:rPr lang="cs-CZ" sz="28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Jaká je příčina takto nerovnoměrného rozložení alel určujících krevní skupiny?</a:t>
            </a:r>
            <a:endParaRPr lang="cs-CZ" sz="28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539552" y="1785926"/>
            <a:ext cx="7992888" cy="172354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lvl="1" algn="just">
              <a:spcBef>
                <a:spcPts val="600"/>
              </a:spcBef>
              <a:buFont typeface="Arial" pitchFamily="34" charset="0"/>
              <a:buChar char="•"/>
            </a:pP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 Žádná není?</a:t>
            </a:r>
          </a:p>
          <a:p>
            <a:pPr lvl="1" algn="just">
              <a:spcBef>
                <a:spcPts val="600"/>
              </a:spcBef>
              <a:buFont typeface="Arial" pitchFamily="34" charset="0"/>
              <a:buChar char="•"/>
            </a:pP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 Náhodná migrace vybraných skupin lidí od západu na východ a od severu na jih?</a:t>
            </a:r>
          </a:p>
          <a:p>
            <a:pPr lvl="1" algn="just">
              <a:spcBef>
                <a:spcPts val="600"/>
              </a:spcBef>
              <a:buFont typeface="Arial" pitchFamily="34" charset="0"/>
              <a:buChar char="•"/>
            </a:pP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 Selekční výhoda proti některým patogenům?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10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10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1000" fill="hold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1000" fill="hold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1000" fill="hold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1000" fill="hold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uiExpand="1" build="p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539552" y="260648"/>
            <a:ext cx="803297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just"/>
            <a:r>
              <a:rPr lang="cs-CZ" sz="28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Evoluce krevních skupin</a:t>
            </a:r>
            <a:endParaRPr lang="cs-CZ" sz="28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45058" name="Picture 2" descr="http://upload.wikimedia.org/wikipedia/commons/8/82/Blood_types.png?uselang=cs"/>
          <p:cNvPicPr>
            <a:picLocks noChangeAspect="1" noChangeArrowheads="1"/>
          </p:cNvPicPr>
          <p:nvPr/>
        </p:nvPicPr>
        <p:blipFill>
          <a:blip r:embed="rId2" cstate="print"/>
          <a:srcRect t="7330"/>
          <a:stretch>
            <a:fillRect/>
          </a:stretch>
        </p:blipFill>
        <p:spPr bwMode="auto">
          <a:xfrm>
            <a:off x="1187624" y="980728"/>
            <a:ext cx="5633442" cy="3641639"/>
          </a:xfrm>
          <a:prstGeom prst="rect">
            <a:avLst/>
          </a:prstGeom>
          <a:noFill/>
        </p:spPr>
      </p:pic>
      <p:sp>
        <p:nvSpPr>
          <p:cNvPr id="5" name="TextovéPole 4"/>
          <p:cNvSpPr txBox="1"/>
          <p:nvPr/>
        </p:nvSpPr>
        <p:spPr>
          <a:xfrm>
            <a:off x="539552" y="4941168"/>
            <a:ext cx="7992888" cy="147732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150000"/>
              </a:lnSpc>
              <a:buFontTx/>
              <a:buChar char="-"/>
            </a:pP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 systém AB0 není vázán jen na erytrocyty, ale projevuje se i 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v plazmě 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a dalších tělních tekutinách a tkáních</a:t>
            </a:r>
          </a:p>
          <a:p>
            <a:pPr>
              <a:lnSpc>
                <a:spcPct val="150000"/>
              </a:lnSpc>
              <a:buFontTx/>
              <a:buChar char="-"/>
            </a:pP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 má souvislost s imunitním rozpoznáváním a srážlivostí krve</a:t>
            </a:r>
            <a:endParaRPr lang="cs-CZ" sz="2000" dirty="0">
              <a:latin typeface="Times New Roman" pitchFamily="18" charset="0"/>
              <a:cs typeface="Times New Roman" pitchFamily="18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505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4505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539552" y="836712"/>
            <a:ext cx="8280920" cy="424731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150000"/>
              </a:lnSpc>
            </a:pP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- zřejmě nejstarší variantou je I</a:t>
            </a:r>
            <a:r>
              <a:rPr lang="cs-CZ" sz="2000" baseline="30000" dirty="0" smtClean="0">
                <a:latin typeface="Times New Roman" pitchFamily="18" charset="0"/>
                <a:cs typeface="Times New Roman" pitchFamily="18" charset="0"/>
              </a:rPr>
              <a:t>A</a:t>
            </a:r>
          </a:p>
          <a:p>
            <a:pPr>
              <a:lnSpc>
                <a:spcPct val="150000"/>
              </a:lnSpc>
              <a:buFontTx/>
              <a:buChar char="-"/>
            </a:pP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 mutací v jednom nukleotidu vznikla alela i </a:t>
            </a:r>
          </a:p>
          <a:p>
            <a:pPr lvl="1">
              <a:lnSpc>
                <a:spcPct val="150000"/>
              </a:lnSpc>
              <a:buFont typeface="Arial" pitchFamily="34" charset="0"/>
              <a:buChar char="•"/>
            </a:pP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 nositeli poskytuje selekční výhodu proti malárii</a:t>
            </a:r>
          </a:p>
          <a:p>
            <a:pPr lvl="1">
              <a:lnSpc>
                <a:spcPct val="150000"/>
              </a:lnSpc>
              <a:buFont typeface="Arial" pitchFamily="34" charset="0"/>
              <a:buChar char="•"/>
            </a:pP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 obě varianty musely být už v Africe</a:t>
            </a:r>
          </a:p>
          <a:p>
            <a:pPr>
              <a:lnSpc>
                <a:spcPct val="150000"/>
              </a:lnSpc>
            </a:pP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- alela I</a:t>
            </a:r>
            <a:r>
              <a:rPr lang="cs-CZ" sz="2000" baseline="30000" dirty="0" smtClean="0">
                <a:latin typeface="Times New Roman" pitchFamily="18" charset="0"/>
                <a:cs typeface="Times New Roman" pitchFamily="18" charset="0"/>
              </a:rPr>
              <a:t>B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 je nejmladší a nejodvozenější </a:t>
            </a:r>
          </a:p>
          <a:p>
            <a:pPr lvl="1">
              <a:lnSpc>
                <a:spcPct val="150000"/>
              </a:lnSpc>
              <a:buFont typeface="Arial" pitchFamily="34" charset="0"/>
              <a:buChar char="•"/>
            </a:pP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 nositeli poskytuje odolnost proti choleře</a:t>
            </a:r>
          </a:p>
          <a:p>
            <a:pPr lvl="1">
              <a:lnSpc>
                <a:spcPct val="150000"/>
              </a:lnSpc>
              <a:buFont typeface="Arial" pitchFamily="34" charset="0"/>
              <a:buChar char="•"/>
            </a:pP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 objevuje se u skupiny lidí usazených v části Asie až poté, co část migrovala dále na sever a 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východ, 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a proto se téměř nevyskytuje u původních obyvatel Ameriky</a:t>
            </a:r>
          </a:p>
        </p:txBody>
      </p:sp>
      <p:sp>
        <p:nvSpPr>
          <p:cNvPr id="3" name="TextovéPole 2"/>
          <p:cNvSpPr txBox="1"/>
          <p:nvPr/>
        </p:nvSpPr>
        <p:spPr>
          <a:xfrm>
            <a:off x="539552" y="260648"/>
            <a:ext cx="803297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just"/>
            <a:r>
              <a:rPr lang="cs-CZ" sz="28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Evoluce krevních skupin</a:t>
            </a:r>
            <a:endParaRPr lang="cs-CZ" sz="28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395536" y="5301208"/>
            <a:ext cx="8280920" cy="1172629"/>
          </a:xfrm>
          <a:prstGeom prst="rect">
            <a:avLst/>
          </a:prstGeom>
          <a:solidFill>
            <a:schemeClr val="bg1">
              <a:lumMod val="85000"/>
            </a:schemeClr>
          </a:solidFill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just">
              <a:lnSpc>
                <a:spcPct val="130000"/>
              </a:lnSpc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Původce cholery má zřejmě domovinu v deltě Gangy v dnešním Bangladéši. Od nejstarších dob se cholera vyskytovala v Indii, odkud došlo k postupnému zavlečení i do Evropy a na další kontinenty. První zmínky jsou nejspíše už ze 7. stol. př. n. l.  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" dur="500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500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4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500"/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7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9" dur="500"/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482" name="Picture 2" descr="http://upload.wikimedia.org/wikipedia/commons/thumb/4/41/Spreading_homo_sapiens.svg/1024px-Spreading_homo_sapiens.svg.pn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51520" y="476672"/>
            <a:ext cx="8654883" cy="5105029"/>
          </a:xfrm>
          <a:prstGeom prst="rect">
            <a:avLst/>
          </a:prstGeom>
          <a:noFill/>
        </p:spPr>
      </p:pic>
      <p:sp>
        <p:nvSpPr>
          <p:cNvPr id="4" name="TextovéPole 3"/>
          <p:cNvSpPr txBox="1"/>
          <p:nvPr/>
        </p:nvSpPr>
        <p:spPr>
          <a:xfrm>
            <a:off x="251520" y="5661248"/>
            <a:ext cx="8640960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Migrace moderních lidí z Afriky do ostatních částí světa</a:t>
            </a:r>
          </a:p>
          <a:p>
            <a:endParaRPr lang="cs-CZ" sz="2000" dirty="0" smtClean="0">
              <a:latin typeface="Times New Roman" pitchFamily="18" charset="0"/>
              <a:cs typeface="Times New Roman" pitchFamily="18" charset="0"/>
            </a:endParaRPr>
          </a:p>
          <a:p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1 = homo sapiens     2 = homo </a:t>
            </a:r>
            <a:r>
              <a:rPr lang="cs-CZ" sz="2000" dirty="0" err="1" smtClean="0">
                <a:latin typeface="Times New Roman" pitchFamily="18" charset="0"/>
                <a:cs typeface="Times New Roman" pitchFamily="18" charset="0"/>
              </a:rPr>
              <a:t>neanderthalensis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      3 = homo </a:t>
            </a:r>
            <a:r>
              <a:rPr lang="cs-CZ" sz="2000" dirty="0" err="1" smtClean="0">
                <a:latin typeface="Times New Roman" pitchFamily="18" charset="0"/>
                <a:cs typeface="Times New Roman" pitchFamily="18" charset="0"/>
              </a:rPr>
              <a:t>erectus</a:t>
            </a:r>
            <a:endParaRPr lang="cs-CZ" sz="2000" dirty="0">
              <a:latin typeface="Times New Roman" pitchFamily="18" charset="0"/>
              <a:cs typeface="Times New Roman" pitchFamily="18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571472" y="571480"/>
            <a:ext cx="7715304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just"/>
            <a:r>
              <a:rPr lang="cs-CZ" sz="28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Jaká je tedy příčina nerovnoměrného rozložení alel určujících krevní skupiny?</a:t>
            </a:r>
            <a:endParaRPr lang="cs-CZ" sz="28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539552" y="1785926"/>
            <a:ext cx="7992888" cy="216982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lvl="1" algn="just">
              <a:spcBef>
                <a:spcPts val="600"/>
              </a:spcBef>
              <a:buFont typeface="Arial" pitchFamily="34" charset="0"/>
              <a:buChar char="•"/>
            </a:pP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 podle rozborů DNA současné populace a imunologických studií to byla kombinace několika faktorů:</a:t>
            </a:r>
          </a:p>
          <a:p>
            <a:pPr lvl="1" algn="just">
              <a:spcBef>
                <a:spcPts val="600"/>
              </a:spcBef>
              <a:buFont typeface="Arial" pitchFamily="34" charset="0"/>
              <a:buChar char="•"/>
            </a:pP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 odolnost proti patogenům (parazitům)</a:t>
            </a:r>
          </a:p>
          <a:p>
            <a:pPr lvl="1" algn="just">
              <a:spcBef>
                <a:spcPts val="600"/>
              </a:spcBef>
              <a:buFont typeface="Arial" pitchFamily="34" charset="0"/>
              <a:buChar char="•"/>
            </a:pP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 efekt zakladatele </a:t>
            </a:r>
          </a:p>
          <a:p>
            <a:pPr lvl="1" algn="just">
              <a:spcBef>
                <a:spcPts val="600"/>
              </a:spcBef>
              <a:buFont typeface="Arial" pitchFamily="34" charset="0"/>
              <a:buChar char="•"/>
            </a:pP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 genetický drift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539552" y="548680"/>
            <a:ext cx="8280920" cy="480131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Obrázky:</a:t>
            </a:r>
          </a:p>
          <a:p>
            <a:r>
              <a:rPr lang="cs-CZ" dirty="0" smtClean="0">
                <a:hlinkClick r:id="rId2"/>
              </a:rPr>
              <a:t>http://upload.wikimedia.org/wikipedia/commons/8/8c/Map_of_blood_group_a.gif?uselang=cs</a:t>
            </a:r>
            <a:endParaRPr lang="cs-CZ" dirty="0" smtClean="0"/>
          </a:p>
          <a:p>
            <a:r>
              <a:rPr lang="cs-CZ" dirty="0" smtClean="0">
                <a:hlinkClick r:id="rId3"/>
              </a:rPr>
              <a:t>http://upload.wikimedia.org/wikipedia/commons/f/f1/Map_of_blood_group_b.gif?uselang=cs</a:t>
            </a:r>
            <a:endParaRPr lang="cs-CZ" dirty="0" smtClean="0"/>
          </a:p>
          <a:p>
            <a:r>
              <a:rPr lang="cs-CZ" dirty="0" smtClean="0">
                <a:hlinkClick r:id="rId4"/>
              </a:rPr>
              <a:t>http://upload.wikimedia.org/wikipedia/commons/5/59/Map_of_blood_group_o.gif?uselang=cs</a:t>
            </a:r>
            <a:endParaRPr lang="cs-CZ" dirty="0" smtClean="0"/>
          </a:p>
          <a:p>
            <a:r>
              <a:rPr lang="cs-CZ" dirty="0" smtClean="0">
                <a:hlinkClick r:id="rId5"/>
              </a:rPr>
              <a:t>http://upload.wikimedia.org/wikipedia/commons/8/82/Blood_types.png?uselang=cs</a:t>
            </a:r>
            <a:endParaRPr lang="cs-CZ" dirty="0" smtClean="0"/>
          </a:p>
          <a:p>
            <a:r>
              <a:rPr lang="cs-CZ" dirty="0" smtClean="0">
                <a:hlinkClick r:id="rId6"/>
              </a:rPr>
              <a:t>http://upload.wikimedia.org/wikipedia/commons/thumb/4/41/Spreading_homo_sapiens.svg/1024px-Spreading_homo_sapiens.svg.png</a:t>
            </a:r>
            <a:endParaRPr lang="cs-CZ" dirty="0" smtClean="0"/>
          </a:p>
          <a:p>
            <a:endParaRPr lang="cs-CZ" dirty="0" smtClean="0"/>
          </a:p>
          <a:p>
            <a:r>
              <a:rPr lang="cs-CZ" dirty="0" smtClean="0"/>
              <a:t>Zdroje:</a:t>
            </a:r>
          </a:p>
          <a:p>
            <a:r>
              <a:rPr lang="cs-CZ" dirty="0" smtClean="0">
                <a:hlinkClick r:id="rId7"/>
              </a:rPr>
              <a:t>http://bloodjournal.hematologylibrary.org/content/115/23/4635.full.html</a:t>
            </a:r>
            <a:endParaRPr lang="cs-CZ" dirty="0" smtClean="0"/>
          </a:p>
          <a:p>
            <a:r>
              <a:rPr lang="cs-CZ" dirty="0" smtClean="0">
                <a:hlinkClick r:id="rId8"/>
              </a:rPr>
              <a:t>http://www.</a:t>
            </a:r>
            <a:r>
              <a:rPr lang="cs-CZ" dirty="0" err="1" smtClean="0">
                <a:hlinkClick r:id="rId8"/>
              </a:rPr>
              <a:t>vesmir.cz</a:t>
            </a:r>
            <a:r>
              <a:rPr lang="cs-CZ" dirty="0" smtClean="0">
                <a:hlinkClick r:id="rId8"/>
              </a:rPr>
              <a:t>/</a:t>
            </a:r>
            <a:r>
              <a:rPr lang="cs-CZ" dirty="0" err="1" smtClean="0">
                <a:hlinkClick r:id="rId8"/>
              </a:rPr>
              <a:t>clanek</a:t>
            </a:r>
            <a:r>
              <a:rPr lang="cs-CZ" dirty="0" smtClean="0">
                <a:hlinkClick r:id="rId8"/>
              </a:rPr>
              <a:t>/co-</a:t>
            </a:r>
            <a:r>
              <a:rPr lang="cs-CZ" dirty="0" err="1" smtClean="0">
                <a:hlinkClick r:id="rId8"/>
              </a:rPr>
              <a:t>vsechno</a:t>
            </a:r>
            <a:r>
              <a:rPr lang="cs-CZ" dirty="0" smtClean="0">
                <a:hlinkClick r:id="rId8"/>
              </a:rPr>
              <a:t>-se-</a:t>
            </a:r>
            <a:r>
              <a:rPr lang="cs-CZ" dirty="0" err="1" smtClean="0">
                <a:hlinkClick r:id="rId8"/>
              </a:rPr>
              <a:t>da</a:t>
            </a:r>
            <a:r>
              <a:rPr lang="cs-CZ" dirty="0" smtClean="0">
                <a:hlinkClick r:id="rId8"/>
              </a:rPr>
              <a:t>-z-</a:t>
            </a:r>
            <a:r>
              <a:rPr lang="cs-CZ" dirty="0" err="1" smtClean="0">
                <a:hlinkClick r:id="rId8"/>
              </a:rPr>
              <a:t>nasich</a:t>
            </a:r>
            <a:r>
              <a:rPr lang="cs-CZ" dirty="0" smtClean="0">
                <a:hlinkClick r:id="rId8"/>
              </a:rPr>
              <a:t>-</a:t>
            </a:r>
            <a:r>
              <a:rPr lang="cs-CZ" dirty="0" err="1" smtClean="0">
                <a:hlinkClick r:id="rId8"/>
              </a:rPr>
              <a:t>bunek</a:t>
            </a:r>
            <a:r>
              <a:rPr lang="cs-CZ" dirty="0" smtClean="0">
                <a:hlinkClick r:id="rId8"/>
              </a:rPr>
              <a:t>-</a:t>
            </a:r>
            <a:r>
              <a:rPr lang="cs-CZ" dirty="0" err="1" smtClean="0">
                <a:hlinkClick r:id="rId8"/>
              </a:rPr>
              <a:t>vycist</a:t>
            </a:r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Cesta">
  <a:themeElements>
    <a:clrScheme name="Cesta">
      <a:dk1>
        <a:sysClr val="windowText" lastClr="000000"/>
      </a:dk1>
      <a:lt1>
        <a:sysClr val="window" lastClr="FFFFFF"/>
      </a:lt1>
      <a:dk2>
        <a:srgbClr val="4E3B30"/>
      </a:dk2>
      <a:lt2>
        <a:srgbClr val="FBEEC9"/>
      </a:lt2>
      <a:accent1>
        <a:srgbClr val="F0A22E"/>
      </a:accent1>
      <a:accent2>
        <a:srgbClr val="A5644E"/>
      </a:accent2>
      <a:accent3>
        <a:srgbClr val="B58B80"/>
      </a:accent3>
      <a:accent4>
        <a:srgbClr val="C3986D"/>
      </a:accent4>
      <a:accent5>
        <a:srgbClr val="A19574"/>
      </a:accent5>
      <a:accent6>
        <a:srgbClr val="C17529"/>
      </a:accent6>
      <a:hlink>
        <a:srgbClr val="AD1F1F"/>
      </a:hlink>
      <a:folHlink>
        <a:srgbClr val="FFC42F"/>
      </a:folHlink>
    </a:clrScheme>
    <a:fontScheme name="Cesta">
      <a:majorFont>
        <a:latin typeface="Franklin Gothic Medium"/>
        <a:ea typeface=""/>
        <a:cs typeface=""/>
        <a:font script="Jpan" typeface="HG創英角ｺﾞｼｯｸUB"/>
        <a:font script="Hang" typeface="돋움"/>
        <a:font script="Hans" typeface="隶书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Franklin Gothic Book"/>
        <a:ea typeface=""/>
        <a:cs typeface=""/>
        <a:font script="Jpan" typeface="HGｺﾞｼｯｸE"/>
        <a:font script="Hang" typeface="돋움"/>
        <a:font script="Hans" typeface="华文楷体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Cesta">
      <a:fillStyleLst>
        <a:solidFill>
          <a:schemeClr val="phClr"/>
        </a:solidFill>
        <a:gradFill rotWithShape="1">
          <a:gsLst>
            <a:gs pos="0">
              <a:schemeClr val="phClr">
                <a:tint val="30000"/>
                <a:satMod val="250000"/>
              </a:schemeClr>
            </a:gs>
            <a:gs pos="72000">
              <a:schemeClr val="phClr">
                <a:tint val="75000"/>
                <a:satMod val="210000"/>
              </a:schemeClr>
            </a:gs>
            <a:gs pos="100000">
              <a:schemeClr val="phClr">
                <a:tint val="85000"/>
                <a:satMod val="21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75000"/>
                <a:shade val="85000"/>
                <a:satMod val="230000"/>
              </a:schemeClr>
            </a:gs>
            <a:gs pos="25000">
              <a:schemeClr val="phClr">
                <a:tint val="90000"/>
                <a:shade val="70000"/>
                <a:satMod val="220000"/>
              </a:schemeClr>
            </a:gs>
            <a:gs pos="50000">
              <a:schemeClr val="phClr">
                <a:tint val="90000"/>
                <a:shade val="58000"/>
                <a:satMod val="225000"/>
              </a:schemeClr>
            </a:gs>
            <a:gs pos="65000">
              <a:schemeClr val="phClr">
                <a:tint val="90000"/>
                <a:shade val="58000"/>
                <a:satMod val="225000"/>
              </a:schemeClr>
            </a:gs>
            <a:gs pos="80000">
              <a:schemeClr val="phClr">
                <a:tint val="90000"/>
                <a:shade val="69000"/>
                <a:satMod val="220000"/>
              </a:schemeClr>
            </a:gs>
            <a:gs pos="100000">
              <a:schemeClr val="phClr">
                <a:tint val="77000"/>
                <a:shade val="80000"/>
                <a:satMod val="230000"/>
              </a:schemeClr>
            </a:gs>
          </a:gsLst>
          <a:lin ang="5400000" scaled="1"/>
        </a:gradFill>
      </a:fillStyleLst>
      <a:lnStyleLst>
        <a:ln w="1000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0"/>
            </a:lightRig>
          </a:scene3d>
          <a:sp3d prstMaterial="metal">
            <a:bevelT w="10000" h="10000"/>
          </a:sp3d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bliqueTopLeft" fov="600000">
              <a:rot lat="0" lon="0" rev="0"/>
            </a:camera>
            <a:lightRig rig="balanced" dir="t">
              <a:rot lat="0" lon="0" rev="19200000"/>
            </a:lightRig>
          </a:scene3d>
          <a:sp3d contourW="12700" prstMaterial="matte">
            <a:bevelT w="60000" h="50800"/>
            <a:contourClr>
              <a:schemeClr val="phClr">
                <a:shade val="60000"/>
                <a:satMod val="110000"/>
              </a:schemeClr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05000"/>
              </a:schemeClr>
            </a:duotone>
          </a:blip>
          <a:tile tx="0" ty="0" sx="95000" sy="95000" flip="none" algn="t"/>
        </a:blipFill>
        <a:blipFill>
          <a:blip xmlns:r="http://schemas.openxmlformats.org/officeDocument/2006/relationships" r:embed="rId2">
            <a:duotone>
              <a:schemeClr val="phClr">
                <a:shade val="30000"/>
                <a:satMod val="455000"/>
              </a:schemeClr>
              <a:schemeClr val="phClr">
                <a:tint val="95000"/>
                <a:satMod val="120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Trek</Template>
  <TotalTime>606</TotalTime>
  <Words>602</Words>
  <Application>Microsoft Office PowerPoint</Application>
  <PresentationFormat>Předvádění na obrazovce (4:3)</PresentationFormat>
  <Paragraphs>113</Paragraphs>
  <Slides>14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14</vt:i4>
      </vt:variant>
    </vt:vector>
  </HeadingPairs>
  <TitlesOfParts>
    <vt:vector size="15" baseType="lpstr">
      <vt:lpstr>Cesta</vt:lpstr>
      <vt:lpstr>Snímek 1</vt:lpstr>
      <vt:lpstr>Snímek 2</vt:lpstr>
      <vt:lpstr>Snímek 3</vt:lpstr>
      <vt:lpstr>Snímek 4</vt:lpstr>
      <vt:lpstr>Snímek 5</vt:lpstr>
      <vt:lpstr>Snímek 6</vt:lpstr>
      <vt:lpstr>Snímek 7</vt:lpstr>
      <vt:lpstr>Snímek 8</vt:lpstr>
      <vt:lpstr>Snímek 9</vt:lpstr>
      <vt:lpstr>Snímek 10</vt:lpstr>
      <vt:lpstr>Snímek 11</vt:lpstr>
      <vt:lpstr>Snímek 12</vt:lpstr>
      <vt:lpstr>Snímek 13</vt:lpstr>
      <vt:lpstr>Snímek 14</vt:lpstr>
    </vt:vector>
  </TitlesOfParts>
  <Company>GYmnázium, Třeboň, Na Sadech 308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Genetika populací</dc:title>
  <dc:creator>jitka maskova</dc:creator>
  <cp:lastModifiedBy>Dum</cp:lastModifiedBy>
  <cp:revision>67</cp:revision>
  <dcterms:created xsi:type="dcterms:W3CDTF">2010-05-02T09:06:57Z</dcterms:created>
  <dcterms:modified xsi:type="dcterms:W3CDTF">2014-01-30T19:01:25Z</dcterms:modified>
</cp:coreProperties>
</file>