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7" r:id="rId2"/>
    <p:sldId id="258" r:id="rId3"/>
    <p:sldId id="259" r:id="rId4"/>
    <p:sldId id="261" r:id="rId5"/>
    <p:sldId id="262" r:id="rId6"/>
    <p:sldId id="263" r:id="rId7"/>
    <p:sldId id="264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DF40D4-147E-4EF0-9B1D-55A1644DDA0B}" type="datetimeFigureOut">
              <a:rPr lang="cs-CZ" smtClean="0"/>
              <a:pPr/>
              <a:t>24.1.2014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D10F48-C881-4741-9959-7A93426BCD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DF40D4-147E-4EF0-9B1D-55A1644DDA0B}" type="datetimeFigureOut">
              <a:rPr lang="cs-CZ" smtClean="0"/>
              <a:pPr/>
              <a:t>24.1.2014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D10F48-C881-4741-9959-7A93426BCD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DF40D4-147E-4EF0-9B1D-55A1644DDA0B}" type="datetimeFigureOut">
              <a:rPr lang="cs-CZ" smtClean="0"/>
              <a:pPr/>
              <a:t>24.1.2014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D10F48-C881-4741-9959-7A93426BCD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DF40D4-147E-4EF0-9B1D-55A1644DDA0B}" type="datetimeFigureOut">
              <a:rPr lang="cs-CZ" smtClean="0"/>
              <a:pPr/>
              <a:t>24.1.2014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D10F48-C881-4741-9959-7A93426BCD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DF40D4-147E-4EF0-9B1D-55A1644DDA0B}" type="datetimeFigureOut">
              <a:rPr lang="cs-CZ" smtClean="0"/>
              <a:pPr/>
              <a:t>24.1.2014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D10F48-C881-4741-9959-7A93426BCD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DF40D4-147E-4EF0-9B1D-55A1644DDA0B}" type="datetimeFigureOut">
              <a:rPr lang="cs-CZ" smtClean="0"/>
              <a:pPr/>
              <a:t>24.1.2014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D10F48-C881-4741-9959-7A93426BCD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DF40D4-147E-4EF0-9B1D-55A1644DDA0B}" type="datetimeFigureOut">
              <a:rPr lang="cs-CZ" smtClean="0"/>
              <a:pPr/>
              <a:t>24.1.2014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D10F48-C881-4741-9959-7A93426BCD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DF40D4-147E-4EF0-9B1D-55A1644DDA0B}" type="datetimeFigureOut">
              <a:rPr lang="cs-CZ" smtClean="0"/>
              <a:pPr/>
              <a:t>24.1.2014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D10F48-C881-4741-9959-7A93426BCD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DF40D4-147E-4EF0-9B1D-55A1644DDA0B}" type="datetimeFigureOut">
              <a:rPr lang="cs-CZ" smtClean="0"/>
              <a:pPr/>
              <a:t>24.1.2014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D10F48-C881-4741-9959-7A93426BCD4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DF40D4-147E-4EF0-9B1D-55A1644DDA0B}" type="datetimeFigureOut">
              <a:rPr lang="cs-CZ" smtClean="0"/>
              <a:pPr/>
              <a:t>24.1.2014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D10F48-C881-4741-9959-7A93426BCD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FDF40D4-147E-4EF0-9B1D-55A1644DDA0B}" type="datetimeFigureOut">
              <a:rPr lang="cs-CZ" smtClean="0"/>
              <a:pPr/>
              <a:t>24.1.2014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D10F48-C881-4741-9959-7A93426BCD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3FDF40D4-147E-4EF0-9B1D-55A1644DDA0B}" type="datetimeFigureOut">
              <a:rPr lang="cs-CZ" smtClean="0"/>
              <a:pPr/>
              <a:t>24.1.2014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FD10F48-C881-4741-9959-7A93426BCD4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1/18/Dna_strand3_cs.pn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//upload.wikimedia.org/wikipedia/commons/8/8f/DNA_replication_en.svg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youtube.com/watch?v=xAscFMvpdrI&amp;list=PL3C95FF8CA7FF8D54&amp;index=1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_YgXcJ4n-kQ&amp;list=PL3C95FF8CA7FF8D54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_YgXcJ4n-kQ&amp;list=PL3C95FF8CA7FF8D54" TargetMode="External"/><Relationship Id="rId3" Type="http://schemas.openxmlformats.org/officeDocument/2006/relationships/hyperlink" Target="http://cs.wikipedia.org/wiki/Soubor:Dna_strand3_cs.png" TargetMode="External"/><Relationship Id="rId7" Type="http://schemas.openxmlformats.org/officeDocument/2006/relationships/hyperlink" Target="http://cs.wikipedia.org/wiki/Soubor:Thermus_aquaticus.JPG" TargetMode="External"/><Relationship Id="rId2" Type="http://schemas.openxmlformats.org/officeDocument/2006/relationships/hyperlink" Target="http://upload.wikimedia.org/wikipedia/commons/0/01/Nukleotid_num2.sv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watch?v=xAscFMvpdrI&amp;list=PL3C95FF8CA7FF8D54&amp;index=1" TargetMode="External"/><Relationship Id="rId5" Type="http://schemas.openxmlformats.org/officeDocument/2006/relationships/hyperlink" Target="http://commons.wikimedia.org/wiki/File:DNA_replication_en.svg" TargetMode="External"/><Relationship Id="rId4" Type="http://schemas.openxmlformats.org/officeDocument/2006/relationships/hyperlink" Target="http://upload.wikimedia.org/wikipedia/commons/thumb/e/e4/DNA_chemical_structure.svg/411px-DNA_chemical_structure.svg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PVK_hor_zakladni_logolink_RGB_cz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646906"/>
            <a:ext cx="5759450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27088" y="2447131"/>
            <a:ext cx="7489825" cy="830997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Replikace DNA, PCR</a:t>
            </a:r>
            <a:endParaRPr lang="cs-CZ" sz="48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ázek 5" descr="GT-COL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5183981"/>
            <a:ext cx="1152525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900112" y="4642643"/>
            <a:ext cx="309562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cs-CZ" dirty="0"/>
              <a:t>Autor</a:t>
            </a:r>
            <a:r>
              <a:rPr lang="cs-CZ" dirty="0" smtClean="0"/>
              <a:t>: Mgr. Jitka Mašková</a:t>
            </a:r>
            <a:endParaRPr lang="cs-CZ" dirty="0"/>
          </a:p>
        </p:txBody>
      </p:sp>
      <p:sp>
        <p:nvSpPr>
          <p:cNvPr id="8" name="TextovéPole 8"/>
          <p:cNvSpPr txBox="1">
            <a:spLocks noChangeArrowheads="1"/>
          </p:cNvSpPr>
          <p:nvPr/>
        </p:nvSpPr>
        <p:spPr bwMode="auto">
          <a:xfrm>
            <a:off x="5940152" y="4642643"/>
            <a:ext cx="230373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r"/>
            <a:r>
              <a:rPr lang="cs-CZ" dirty="0"/>
              <a:t>Datum</a:t>
            </a:r>
            <a:r>
              <a:rPr lang="cs-CZ" dirty="0" smtClean="0"/>
              <a:t>: 3. 9. 2013</a:t>
            </a:r>
            <a:endParaRPr lang="cs-CZ" dirty="0"/>
          </a:p>
        </p:txBody>
      </p:sp>
      <p:sp>
        <p:nvSpPr>
          <p:cNvPr id="9" name="TextovéPole 9"/>
          <p:cNvSpPr txBox="1">
            <a:spLocks noChangeArrowheads="1"/>
          </p:cNvSpPr>
          <p:nvPr/>
        </p:nvSpPr>
        <p:spPr bwMode="auto">
          <a:xfrm>
            <a:off x="1692275" y="5903118"/>
            <a:ext cx="6048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cs-CZ" sz="1400"/>
              <a:t>Gymnázium, Třeboň, Na Sadech 308</a:t>
            </a:r>
          </a:p>
        </p:txBody>
      </p:sp>
    </p:spTree>
    <p:extLst>
      <p:ext uri="{BB962C8B-B14F-4D97-AF65-F5344CB8AC3E}">
        <p14:creationId xmlns:p14="http://schemas.microsoft.com/office/powerpoint/2010/main" val="3745606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0352906"/>
              </p:ext>
            </p:extLst>
          </p:nvPr>
        </p:nvGraphicFramePr>
        <p:xfrm>
          <a:off x="1475656" y="908720"/>
          <a:ext cx="6696744" cy="4581533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2036938"/>
                <a:gridCol w="4659806"/>
              </a:tblGrid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Číslo projektu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CZ.1.07/1.5.00/34.0702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Číslo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VY_32_INOVACE_BIO.oktava.</a:t>
                      </a:r>
                      <a:r>
                        <a:rPr lang="cs-CZ" sz="1100" baseline="0" dirty="0" smtClean="0">
                          <a:effectLst/>
                        </a:rPr>
                        <a:t>37_Replikace DNA, PCR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Škola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Gymnázium, Třeboň, Na Sadech 308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Mgr.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Jitka Mašková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Název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Replikace DNA, PCR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Předmět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Biologie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929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Tematická oblast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genetika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156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Šablona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000" dirty="0" smtClean="0">
                          <a:effectLst/>
                        </a:rPr>
                        <a:t>III/2 </a:t>
                      </a:r>
                      <a:r>
                        <a:rPr lang="cs-CZ" sz="1000" dirty="0">
                          <a:effectLst/>
                        </a:rPr>
                        <a:t>- Inovace a zkvalitnění výuky prostřednictvím </a:t>
                      </a:r>
                      <a:r>
                        <a:rPr lang="cs-CZ" sz="1000" dirty="0" smtClean="0">
                          <a:effectLst/>
                        </a:rPr>
                        <a:t>ICT</a:t>
                      </a:r>
                      <a:endParaRPr lang="cs-CZ" sz="1100" dirty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Ročník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oktáva, 4. ročník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Metodický list/Anotace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Výklad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s 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poznámkami seznamuje žáky se stavbou molekuly DNA, stručně ukazuje, jak probíhá replikace této molekuly a vysvětluje princip polymerázové řetězové reakce. Pro názornost slouží odkazy na krátká 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videa.</a:t>
                      </a: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Pokud není uvedeno jinak, použitý materiál je z vlastních zdrojů autora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2410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052736"/>
            <a:ext cx="669674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DNA = biopolymer</a:t>
            </a:r>
          </a:p>
          <a:p>
            <a:pPr>
              <a:spcAft>
                <a:spcPts val="600"/>
              </a:spcAft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= řetězec nukleotidů</a:t>
            </a:r>
          </a:p>
          <a:p>
            <a:pPr>
              <a:spcAft>
                <a:spcPts val="600"/>
              </a:spcAft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nukleotid  =  </a:t>
            </a:r>
            <a:r>
              <a:rPr lang="cs-CZ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deoxyribóza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nukleová báze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cs-CZ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fosfátová skupina</a:t>
            </a:r>
            <a:endParaRPr lang="cs-CZ" sz="20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42994" y="391631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Stavba DNA</a:t>
            </a:r>
          </a:p>
        </p:txBody>
      </p:sp>
      <p:sp>
        <p:nvSpPr>
          <p:cNvPr id="5122" name="AutoShape 2" descr="http://upload.wikimedia.org/wikipedia/commons/thumb/d/d9/S_cerevisiae_under_DIC_microscopy.jpg/240px-S_cerevisiae_under_DIC_microscopy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124" name="AutoShape 4" descr="http://upload.wikimedia.org/wikipedia/commons/thumb/d/d9/S_cerevisiae_under_DIC_microscopy.jpg/240px-S_cerevisiae_under_DIC_microscopy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126" name="AutoShape 6" descr="http://upload.wikimedia.org/wikipedia/commons/thumb/d/d9/S_cerevisiae_under_DIC_microscopy.jpg/240px-S_cerevisiae_under_DIC_microscopy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128" name="AutoShape 8" descr="http://upload.wikimedia.org/wikipedia/commons/thumb/d/d9/S_cerevisiae_under_DIC_microscopy.jpg/480px-S_cerevisiae_under_DIC_microscopy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130" name="AutoShape 10" descr="Soubor:S cerevisiae under DIC microscopy.jpg"/>
          <p:cNvSpPr>
            <a:spLocks noChangeAspect="1" noChangeArrowheads="1"/>
          </p:cNvSpPr>
          <p:nvPr/>
        </p:nvSpPr>
        <p:spPr bwMode="auto">
          <a:xfrm>
            <a:off x="63500" y="-136525"/>
            <a:ext cx="5715000" cy="57150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132" name="AutoShape 12" descr="Soubor:Hydra oligactis.jpg"/>
          <p:cNvSpPr>
            <a:spLocks noChangeAspect="1" noChangeArrowheads="1"/>
          </p:cNvSpPr>
          <p:nvPr/>
        </p:nvSpPr>
        <p:spPr bwMode="auto">
          <a:xfrm>
            <a:off x="155575" y="-1211263"/>
            <a:ext cx="3600450" cy="25241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2420888"/>
            <a:ext cx="3240360" cy="27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Elipsa 14"/>
          <p:cNvSpPr/>
          <p:nvPr/>
        </p:nvSpPr>
        <p:spPr>
          <a:xfrm>
            <a:off x="2123728" y="3284984"/>
            <a:ext cx="2160240" cy="10801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3635896" y="2996952"/>
            <a:ext cx="792088" cy="504056"/>
          </a:xfrm>
          <a:prstGeom prst="ellipse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1043608" y="2420888"/>
            <a:ext cx="1440160" cy="1296144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4788024" y="3429000"/>
            <a:ext cx="38884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Polymerace probíhá navázáním  deoxyribózy dalšího nukleotidu na fosfátový zbytek předchozího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Šipka dolů 18"/>
          <p:cNvSpPr/>
          <p:nvPr/>
        </p:nvSpPr>
        <p:spPr>
          <a:xfrm>
            <a:off x="6012160" y="4653136"/>
            <a:ext cx="504056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4860032" y="5301208"/>
            <a:ext cx="3960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Vlákna DNA jsou orientována – rozlišujeme 5´ a 3´konec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" name="Picture 5" descr="Soubor:Dna strand3 cs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800708"/>
            <a:ext cx="4438016" cy="52565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06895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15" grpId="0" animBg="1"/>
      <p:bldP spid="16" grpId="0" animBg="1"/>
      <p:bldP spid="17" grpId="0" animBg="1"/>
      <p:bldP spid="18" grpId="0" build="allAtOnce"/>
      <p:bldP spid="19" grpId="0" animBg="1"/>
      <p:bldP spid="21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507754" y="332656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Stavba DNA</a:t>
            </a:r>
          </a:p>
        </p:txBody>
      </p:sp>
      <p:pic>
        <p:nvPicPr>
          <p:cNvPr id="7170" name="Picture 2" descr="http://upload.wikimedia.org/wikipedia/commons/thumb/e/e4/DNA_chemical_structure.svg/411px-DNA_chemical_structure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12776"/>
            <a:ext cx="3914775" cy="4572000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4427984" y="1988840"/>
            <a:ext cx="44644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vlákna ve šroubovici jsou antiparalelní</a:t>
            </a:r>
          </a:p>
          <a:p>
            <a:pPr>
              <a:lnSpc>
                <a:spcPct val="120000"/>
              </a:lnSpc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DNA polymeráza umí syntetizovat vlákno jen od 3´konce k 5´ konci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Šipka doprava 11"/>
          <p:cNvSpPr/>
          <p:nvPr/>
        </p:nvSpPr>
        <p:spPr>
          <a:xfrm rot="4342125">
            <a:off x="2615218" y="3361816"/>
            <a:ext cx="2808312" cy="288032"/>
          </a:xfrm>
          <a:prstGeom prst="righ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 rot="15237341">
            <a:off x="-334256" y="3577102"/>
            <a:ext cx="2808312" cy="288032"/>
          </a:xfrm>
          <a:prstGeom prst="righ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allAtOnce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15921" y="332656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Replikace DNA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95536" y="978987"/>
            <a:ext cx="82809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= vytvoření kopie</a:t>
            </a:r>
          </a:p>
          <a:p>
            <a:pPr marL="457200" indent="-457200">
              <a:lnSpc>
                <a:spcPct val="120000"/>
              </a:lnSpc>
              <a:buFont typeface="+mj-lt"/>
              <a:buAutoNum type="arabicParenR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oddálení vláken od sebe</a:t>
            </a:r>
          </a:p>
          <a:p>
            <a:pPr marL="457200" indent="-457200">
              <a:lnSpc>
                <a:spcPct val="120000"/>
              </a:lnSpc>
              <a:buFont typeface="+mj-lt"/>
              <a:buAutoNum type="arabicParenR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nasednutí DNA polymerázy</a:t>
            </a:r>
          </a:p>
          <a:p>
            <a:pPr marL="457200" indent="-457200">
              <a:lnSpc>
                <a:spcPct val="120000"/>
              </a:lnSpc>
              <a:buFont typeface="+mj-lt"/>
              <a:buAutoNum type="arabicParenR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na principu komplementarity je doplněno druhé vlákno</a:t>
            </a:r>
          </a:p>
          <a:p>
            <a:pPr marL="457200" indent="-457200">
              <a:lnSpc>
                <a:spcPct val="120000"/>
              </a:lnSpc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2" name="Picture 4" descr="File:DNA replication en.sv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420888"/>
            <a:ext cx="8280703" cy="4026508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960592" y="6262730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4"/>
              </a:rPr>
              <a:t>replikace DNA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15921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PCR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87524" y="1011730"/>
            <a:ext cx="842493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= polymerázová řetězová reakce</a:t>
            </a:r>
          </a:p>
          <a:p>
            <a:pPr>
              <a:lnSpc>
                <a:spcPct val="120000"/>
              </a:lnSpc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- slouží k namnožení vybraného úseku DNA (miliony kopií)</a:t>
            </a:r>
          </a:p>
          <a:p>
            <a:pPr>
              <a:lnSpc>
                <a:spcPct val="120000"/>
              </a:lnSpc>
              <a:buFontTx/>
              <a:buChar char="-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opakovaný sled několika kroků</a:t>
            </a:r>
          </a:p>
          <a:p>
            <a:pPr>
              <a:lnSpc>
                <a:spcPct val="120000"/>
              </a:lnSpc>
              <a:buFontTx/>
              <a:buChar char="-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nutné vybavení: </a:t>
            </a:r>
          </a:p>
          <a:p>
            <a:pPr lvl="2" indent="-252000">
              <a:lnSpc>
                <a:spcPct val="120000"/>
              </a:lnSpc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automatický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cykler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schopný rychle měnit teplotu</a:t>
            </a:r>
          </a:p>
          <a:p>
            <a:pPr lvl="2" indent="-252000">
              <a:lnSpc>
                <a:spcPct val="120000"/>
              </a:lnSpc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termostabilní enzym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Taq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polymeráza</a:t>
            </a:r>
          </a:p>
          <a:p>
            <a:pPr lvl="2" indent="-252000">
              <a:lnSpc>
                <a:spcPct val="120000"/>
              </a:lnSpc>
              <a:buFont typeface="Arial" pitchFamily="34" charset="0"/>
              <a:buChar char="•"/>
            </a:pP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primery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– krátké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jednovláknové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úseky DNA ohraničující vybraný úsek</a:t>
            </a:r>
          </a:p>
          <a:p>
            <a:pPr lvl="2" indent="-252000">
              <a:lnSpc>
                <a:spcPct val="120000"/>
              </a:lnSpc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volné nukleotidy</a:t>
            </a:r>
          </a:p>
          <a:p>
            <a:pPr>
              <a:lnSpc>
                <a:spcPct val="120000"/>
              </a:lnSpc>
              <a:buFontTx/>
              <a:buChar char="-"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lnSpc>
                <a:spcPct val="120000"/>
              </a:lnSpc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lnSpc>
                <a:spcPct val="120000"/>
              </a:lnSpc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Soubor:Thermus aquaticu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3789040"/>
            <a:ext cx="3790950" cy="2695576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4499992" y="6165304"/>
            <a:ext cx="201622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Thermus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aquaticus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6200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6" grpId="0" build="allAtOnce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15921" y="260648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PCR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95536" y="836712"/>
            <a:ext cx="828092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20000"/>
              </a:lnSpc>
              <a:buFont typeface="+mj-lt"/>
              <a:buAutoNum type="arabicParenR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denaturace (94°C) – díky teplotě se přeruší vodíkové můstky a vlákna se oddělí</a:t>
            </a:r>
          </a:p>
          <a:p>
            <a:pPr marL="457200" indent="-457200">
              <a:lnSpc>
                <a:spcPct val="120000"/>
              </a:lnSpc>
              <a:buFont typeface="+mj-lt"/>
              <a:buAutoNum type="arabicParenR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nasednutí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primerů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(50 – 65°C) – při poklesu teploty se zpátky specificky tvoří vodíkové můstky mezi komplementárními bázemi – častěji vzniknou mezi  vláknem DNA a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primery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(jsou menší a pohyblivější)</a:t>
            </a:r>
          </a:p>
          <a:p>
            <a:pPr marL="457200" indent="-457200">
              <a:lnSpc>
                <a:spcPct val="120000"/>
              </a:lnSpc>
              <a:buFont typeface="+mj-lt"/>
              <a:buAutoNum type="arabicParenR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syntetizace druhého vlákna polymerázou (75 – 80°C) – polymeráza začne dodělávat komplementární vlákno ve směru od 3´ k 5´ až do konce původního vlákna </a:t>
            </a:r>
          </a:p>
          <a:p>
            <a:pPr marL="457200" indent="-457200">
              <a:lnSpc>
                <a:spcPct val="120000"/>
              </a:lnSpc>
              <a:buFont typeface="+mj-lt"/>
              <a:buAutoNum type="arabicParenR"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lnSpc>
                <a:spcPct val="120000"/>
              </a:lnSpc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Celý sled se 30 x opakuje</a:t>
            </a:r>
          </a:p>
          <a:p>
            <a:pPr marL="457200" indent="-457200">
              <a:lnSpc>
                <a:spcPct val="120000"/>
              </a:lnSpc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7544" y="5157192"/>
            <a:ext cx="6048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/>
              </a:rPr>
              <a:t>animace PCR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16200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51520" y="332656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620688"/>
            <a:ext cx="82809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/>
              </a:rPr>
              <a:t>http://upload.wikimedia.org/wikipedia/commons/0/01/Nukleotid_num2.svg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http://cs.wikipedia.org/wiki/Soubor:Dna_strand3_cs.png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http://upload.wikimedia.org/wikipedia/commons/thumb/e/e4/DNA_chemical_structure.svg/411px-DNA_chemical_structure.svg.png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http://commons.wikimedia.org/wiki/File:DNA_replication_en.svg</a:t>
            </a:r>
            <a:endParaRPr lang="cs-CZ" dirty="0" smtClean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www.</a:t>
            </a:r>
            <a:r>
              <a:rPr lang="cs-CZ" dirty="0" err="1" smtClean="0">
                <a:hlinkClick r:id="rId6"/>
              </a:rPr>
              <a:t>youtube.com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watch</a:t>
            </a:r>
            <a:r>
              <a:rPr lang="cs-CZ" dirty="0" smtClean="0">
                <a:hlinkClick r:id="rId6"/>
              </a:rPr>
              <a:t>?v=</a:t>
            </a:r>
            <a:r>
              <a:rPr lang="cs-CZ" dirty="0" err="1" smtClean="0">
                <a:hlinkClick r:id="rId6"/>
              </a:rPr>
              <a:t>xAscFMvpdrI</a:t>
            </a:r>
            <a:r>
              <a:rPr lang="cs-CZ" dirty="0" smtClean="0">
                <a:hlinkClick r:id="rId6"/>
              </a:rPr>
              <a:t>&amp;list=PL3C95FF8CA7FF8D54&amp;index=1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http://cs.wikipedia.org/wiki/Soubor:Thermus_aquaticus.JPG</a:t>
            </a:r>
            <a:endParaRPr lang="cs-CZ" dirty="0" smtClean="0"/>
          </a:p>
          <a:p>
            <a:r>
              <a:rPr lang="cs-CZ" dirty="0" smtClean="0">
                <a:hlinkClick r:id="rId8"/>
              </a:rPr>
              <a:t>https://www.youtube.com/watch?v=_YgXcJ4n-kQ&amp;list=PL3C95FF8CA7FF8D54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3264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621</TotalTime>
  <Words>346</Words>
  <Application>Microsoft Office PowerPoint</Application>
  <PresentationFormat>Předvádění na obrazovce (4:3)</PresentationFormat>
  <Paragraphs>65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Aspekt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Your Company Name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Your User Name</dc:creator>
  <cp:lastModifiedBy>User</cp:lastModifiedBy>
  <cp:revision>65</cp:revision>
  <dcterms:created xsi:type="dcterms:W3CDTF">2013-09-11T07:00:04Z</dcterms:created>
  <dcterms:modified xsi:type="dcterms:W3CDTF">2014-01-24T13:59:32Z</dcterms:modified>
</cp:coreProperties>
</file>