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90" d="100"/>
          <a:sy n="90" d="100"/>
        </p:scale>
        <p:origin x="-606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15038-E4E8-4A50-ABFB-8AB0280787AD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092F7-DE77-4E0F-9726-F9A41741D3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8181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ingdom_of_Bohemia_during_the_Hussite_Wars.jpg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ustria_hungary_1911.jp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Bohemia.svg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cs.wikipedia.org/wiki/Soubor:Tom%C3%A1%C5%A1_Garrigue_Masaryk_1925.PNG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rob_TGM_v_L%C3%A1nech_-_1.jpg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%C4%8Cs._Pom%C4%9Bry_n%C3%A1rodnostn%C3%AD.jp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otektorat_Bohmen-Mahren.pn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esslova-Pamatnik-parasutisti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Milada_Hor%C3%A1kov%C3%A1_-_barva.jp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http://cs.wikipedia.org/wiki/Soubor:Kingdom_of_Bohemia_during_the_Hussite_Wars.jpg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8153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http://cs.wikipedia.org/wiki/Soubor:Austria_hungary_1911.jpg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0834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http://cs.wikipedia.org/wiki/Soubor:Flag_of_Bohemia.svg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http://cs.wikipedia.org/wiki/Soubor:Tom%C3%A1%C5%A1_Garrigue_Masaryk_1925.PNG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33047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http://cs.wikipedia.org/wiki/Soubor:Hrob_TGM_v_L%C3%A1nech_-_1.jpg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892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http://cs.wikipedia.org/wiki/Soubor:R%C4%8Cs._Pom%C4%9Bry_n%C3%A1rodnostn%C3%AD.jpg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5728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http://cs.wikipedia.org/wiki/Soubor:Protektorat_Bohmen-Mahren.png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981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http://cs.wikipedia.org/wiki/Soubor:Resslova-Pamatnik-parasutisti.jpg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17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http://cs.wikipedia.org/wiki/Soubor:Milada_Hor%C3%A1kov%C3%A1_-_barva.jpg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FA076-2728-4B8F-8B81-D8EE3FD0AFE5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08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esko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D%C4%9Bjiny_%C4%8Ceska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Geografie České republiky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</a:t>
            </a:r>
            <a:r>
              <a:rPr lang="cs-CZ" sz="1600" dirty="0">
                <a:effectLst/>
              </a:rPr>
              <a:t> </a:t>
            </a:r>
            <a:r>
              <a:rPr lang="cs-CZ" sz="1600" dirty="0" smtClean="0">
                <a:effectLst/>
              </a:rPr>
              <a:t>ČR – historický přehled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1.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     JK_CR_01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   </a:t>
            </a:r>
            <a:r>
              <a:rPr lang="cs-CZ" sz="1600" dirty="0">
                <a:effectLst/>
              </a:rPr>
              <a:t>3</a:t>
            </a:r>
            <a:r>
              <a:rPr lang="cs-CZ" sz="1600" dirty="0" smtClean="0">
                <a:effectLst/>
              </a:rPr>
              <a:t>. 9. 2013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smtClean="0">
                <a:effectLst/>
              </a:rPr>
              <a:t>): kvarta  </a:t>
            </a:r>
            <a:r>
              <a:rPr lang="cs-CZ" sz="1600" dirty="0" smtClean="0">
                <a:effectLst/>
              </a:rPr>
              <a:t>– DUM – se věnuje nejdůležitějším historickým událostem České republiky a </a:t>
            </a:r>
            <a:r>
              <a:rPr lang="cs-CZ" sz="1600" smtClean="0">
                <a:effectLst/>
              </a:rPr>
              <a:t>zejména těm, </a:t>
            </a:r>
            <a:r>
              <a:rPr lang="cs-CZ" sz="1600" dirty="0" smtClean="0">
                <a:effectLst/>
              </a:rPr>
              <a:t>které zapříčinily výrazné přesuny obyvatelstva </a:t>
            </a:r>
            <a:r>
              <a:rPr lang="cs-CZ" sz="1600" smtClean="0">
                <a:effectLst/>
              </a:rPr>
              <a:t>či měly </a:t>
            </a:r>
            <a:r>
              <a:rPr lang="cs-CZ" sz="1600" dirty="0" smtClean="0">
                <a:effectLst/>
              </a:rPr>
              <a:t>vliv na průběh státních hranic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</a:t>
            </a:r>
            <a:r>
              <a:rPr lang="cs-CZ" sz="1600" dirty="0" smtClean="0">
                <a:effectLst/>
              </a:rPr>
              <a:t>: Atlas </a:t>
            </a:r>
            <a:r>
              <a:rPr lang="cs-CZ" sz="1600" dirty="0">
                <a:effectLst/>
              </a:rPr>
              <a:t>České republiky – sešitový atlas pro ZŠ a víceletá gymnázia (2010)</a:t>
            </a: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499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cs-CZ" sz="3400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760640"/>
          </a:xfrm>
        </p:spPr>
        <p:txBody>
          <a:bodyPr>
            <a:normAutofit fontScale="92500" lnSpcReduction="2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Území dnešní České republiky bylo člověkem osídleno již před asi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750 000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osídlení území Česka z doby od 28 000 let př. n. l. svědčí řada archeologických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nálezů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3. století př. n. l. obývali tuto oblast 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Keltové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 1. století n. l. přicházely kmeny 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Germánů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</a:t>
            </a:r>
            <a:r>
              <a:rPr lang="cs-CZ" b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konce 5. století se na území dnešního Česka objevovali první </a:t>
            </a:r>
            <a:r>
              <a:rPr lang="cs-CZ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Slované</a:t>
            </a:r>
            <a:endParaRPr lang="cs-CZ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století slovanské kmeny vytvořily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Sámovu říši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(asi 623–659), jednalo se spíše o nadkmenový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svaz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Počátky českého státu spadají do druhé poloviny 9. stol., kdy byl mimo jiné pokřtěn první doložený český kníže z dynastie Přemyslovců Bořivoj I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království nicméně vzniklo až roku 1198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kdy německý král uznal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dědičně český královský titul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poté potvrdil císař, papež a roku </a:t>
            </a:r>
            <a:r>
              <a:rPr lang="cs-CZ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1212 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Zlatá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bula sicilská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Přemyslovci Přemyslu Otakarovi I., jakož i další privilegia Českého království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046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Kingdom of Bohemia during the Hussite War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8020"/>
            <a:ext cx="9144000" cy="6866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88640"/>
            <a:ext cx="59772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Koruny české v 15. až 17.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49547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83264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 roce 1526 nastoupila na český trůn </a:t>
            </a:r>
            <a:r>
              <a:rPr lang="cs-CZ" b="1" dirty="0">
                <a:solidFill>
                  <a:srgbClr val="00B0F0"/>
                </a:solidFill>
              </a:rPr>
              <a:t>dynastie Habsburků</a:t>
            </a:r>
            <a:r>
              <a:rPr lang="cs-CZ" dirty="0"/>
              <a:t>, která zemi včlenila do </a:t>
            </a:r>
            <a:r>
              <a:rPr lang="cs-CZ" b="1" dirty="0">
                <a:solidFill>
                  <a:srgbClr val="00B0F0"/>
                </a:solidFill>
              </a:rPr>
              <a:t>habsburské </a:t>
            </a:r>
            <a:r>
              <a:rPr lang="cs-CZ" b="1" dirty="0" smtClean="0">
                <a:solidFill>
                  <a:srgbClr val="00B0F0"/>
                </a:solidFill>
              </a:rPr>
              <a:t>monarchie</a:t>
            </a:r>
          </a:p>
          <a:p>
            <a:r>
              <a:rPr lang="cs-CZ" dirty="0"/>
              <a:t>Od 17. až do počátku 19. století rovněž probíhala centralizace </a:t>
            </a:r>
            <a:r>
              <a:rPr lang="cs-CZ" dirty="0" smtClean="0"/>
              <a:t>monarchie</a:t>
            </a:r>
          </a:p>
          <a:p>
            <a:r>
              <a:rPr lang="cs-CZ" dirty="0" smtClean="0"/>
              <a:t>Této </a:t>
            </a:r>
            <a:r>
              <a:rPr lang="cs-CZ" dirty="0"/>
              <a:t>centralizaci napomáhalo </a:t>
            </a:r>
            <a:r>
              <a:rPr lang="cs-CZ" b="1" dirty="0">
                <a:solidFill>
                  <a:srgbClr val="92D050"/>
                </a:solidFill>
              </a:rPr>
              <a:t>preferování německého jazyka ve státní i církevní </a:t>
            </a:r>
            <a:r>
              <a:rPr lang="cs-CZ" b="1" dirty="0" smtClean="0">
                <a:solidFill>
                  <a:srgbClr val="92D050"/>
                </a:solidFill>
              </a:rPr>
              <a:t>správě</a:t>
            </a:r>
          </a:p>
          <a:p>
            <a:r>
              <a:rPr lang="cs-CZ" dirty="0" smtClean="0"/>
              <a:t>V </a:t>
            </a:r>
            <a:r>
              <a:rPr lang="cs-CZ" dirty="0"/>
              <a:t>odpověď na poněmčování kultury i jazyka se koncem 18. století začalo v českých zemích projevovat </a:t>
            </a:r>
            <a:r>
              <a:rPr lang="cs-CZ" b="1" u="sng" dirty="0">
                <a:solidFill>
                  <a:srgbClr val="FF0000"/>
                </a:solidFill>
              </a:rPr>
              <a:t>české národní obrození</a:t>
            </a:r>
            <a:r>
              <a:rPr lang="cs-CZ" dirty="0"/>
              <a:t>, tedy snaha o </a:t>
            </a:r>
            <a:r>
              <a:rPr lang="cs-CZ" b="1" dirty="0">
                <a:solidFill>
                  <a:srgbClr val="F8BEED"/>
                </a:solidFill>
              </a:rPr>
              <a:t>obnovu české kultury a jazyka a později i o získání politické moci stranami, zastupujícími zájmy českého </a:t>
            </a:r>
            <a:r>
              <a:rPr lang="cs-CZ" b="1" dirty="0" smtClean="0">
                <a:solidFill>
                  <a:srgbClr val="F8BEED"/>
                </a:solidFill>
              </a:rPr>
              <a:t>etnika</a:t>
            </a:r>
          </a:p>
          <a:p>
            <a:r>
              <a:rPr lang="cs-CZ" b="1" dirty="0" smtClean="0">
                <a:solidFill>
                  <a:schemeClr val="accent2"/>
                </a:solidFill>
              </a:rPr>
              <a:t>Ve </a:t>
            </a:r>
            <a:r>
              <a:rPr lang="cs-CZ" b="1" dirty="0">
                <a:solidFill>
                  <a:schemeClr val="accent2"/>
                </a:solidFill>
              </a:rPr>
              <a:t>druhé polovině 19. století nastal v Česku i významný hospodářský a kulturní </a:t>
            </a:r>
            <a:r>
              <a:rPr lang="cs-CZ" b="1" dirty="0" smtClean="0">
                <a:solidFill>
                  <a:schemeClr val="accent2"/>
                </a:solidFill>
              </a:rPr>
              <a:t>rozvoj</a:t>
            </a:r>
          </a:p>
          <a:p>
            <a:r>
              <a:rPr lang="cs-CZ" b="1" u="sng" dirty="0" smtClean="0">
                <a:solidFill>
                  <a:schemeClr val="bg1"/>
                </a:solidFill>
              </a:rPr>
              <a:t>Většina </a:t>
            </a:r>
            <a:r>
              <a:rPr lang="cs-CZ" b="1" u="sng" dirty="0">
                <a:solidFill>
                  <a:schemeClr val="bg1"/>
                </a:solidFill>
              </a:rPr>
              <a:t>(asi 70 %) průmyslu Rakouska-Uherska byla soustředěna v Českých </a:t>
            </a:r>
            <a:r>
              <a:rPr lang="cs-CZ" b="1" u="sng" dirty="0" smtClean="0">
                <a:solidFill>
                  <a:schemeClr val="bg1"/>
                </a:solidFill>
              </a:rPr>
              <a:t>zemích</a:t>
            </a:r>
            <a:endParaRPr lang="cs-CZ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580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Austria hungary 19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0360"/>
            <a:ext cx="9144000" cy="684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72000" y="5229200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Rozložení národů v Rakousku-Uhersku z Historického atlasu Williama R. </a:t>
            </a:r>
            <a:r>
              <a:rPr lang="cs-CZ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Shepherda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1911</a:t>
            </a:r>
          </a:p>
        </p:txBody>
      </p:sp>
    </p:spTree>
    <p:extLst>
      <p:ext uri="{BB962C8B-B14F-4D97-AF65-F5344CB8AC3E}">
        <p14:creationId xmlns:p14="http://schemas.microsoft.com/office/powerpoint/2010/main" xmlns="" val="421486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pPr algn="ctr"/>
            <a:r>
              <a:rPr lang="cs-CZ" dirty="0" smtClean="0"/>
              <a:t>Československo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544616"/>
          </a:xfrm>
        </p:spPr>
        <p:txBody>
          <a:bodyPr>
            <a:normAutofit fontScale="92500"/>
          </a:bodyPr>
          <a:lstStyle/>
          <a:p>
            <a:r>
              <a:rPr lang="cs-CZ" dirty="0"/>
              <a:t>V první světové válce bojovalo 1,5 milionu mužů odvedených z českých okresů, z nichž padlo 138 000 na straně monarchie a asi pět a půl tisíce </a:t>
            </a:r>
            <a:r>
              <a:rPr lang="cs-CZ" dirty="0" smtClean="0"/>
              <a:t>v legiích</a:t>
            </a:r>
            <a:endParaRPr lang="cs-CZ" dirty="0"/>
          </a:p>
          <a:p>
            <a:r>
              <a:rPr lang="cs-CZ" dirty="0" smtClean="0"/>
              <a:t>Více </a:t>
            </a:r>
            <a:r>
              <a:rPr lang="cs-CZ" dirty="0"/>
              <a:t>než </a:t>
            </a:r>
            <a:r>
              <a:rPr lang="cs-CZ" b="1" dirty="0">
                <a:solidFill>
                  <a:srgbClr val="FFC000"/>
                </a:solidFill>
              </a:rPr>
              <a:t>90 000 dobrovolníků </a:t>
            </a:r>
            <a:r>
              <a:rPr lang="cs-CZ" dirty="0"/>
              <a:t>zformovalo </a:t>
            </a:r>
            <a:r>
              <a:rPr lang="cs-CZ" b="1" dirty="0">
                <a:solidFill>
                  <a:srgbClr val="FF0000"/>
                </a:solidFill>
              </a:rPr>
              <a:t>Československé legie</a:t>
            </a:r>
            <a:r>
              <a:rPr lang="cs-CZ" dirty="0"/>
              <a:t> ve Francii, Itálii a Rusku, kde bojovali proti Centrálním mocnostem a posléze i proti </a:t>
            </a:r>
            <a:r>
              <a:rPr lang="cs-CZ" dirty="0" smtClean="0"/>
              <a:t>bolševikům</a:t>
            </a:r>
            <a:endParaRPr lang="cs-CZ" dirty="0"/>
          </a:p>
          <a:p>
            <a:r>
              <a:rPr lang="cs-CZ" dirty="0" smtClean="0"/>
              <a:t>Po </a:t>
            </a:r>
            <a:r>
              <a:rPr lang="cs-CZ" dirty="0"/>
              <a:t>porážce Rakouska–Uherska byly </a:t>
            </a:r>
            <a:r>
              <a:rPr lang="cs-CZ" b="1" dirty="0">
                <a:solidFill>
                  <a:srgbClr val="00B0F0"/>
                </a:solidFill>
              </a:rPr>
              <a:t>28. října 1918 Země Koruny české, část Uherského království a Podkarpatská </a:t>
            </a:r>
            <a:r>
              <a:rPr lang="cs-CZ" b="1" dirty="0" smtClean="0">
                <a:solidFill>
                  <a:srgbClr val="00B0F0"/>
                </a:solidFill>
              </a:rPr>
              <a:t>Rus sjednocený </a:t>
            </a:r>
            <a:r>
              <a:rPr lang="cs-CZ" b="1" dirty="0">
                <a:solidFill>
                  <a:srgbClr val="00B0F0"/>
                </a:solidFill>
              </a:rPr>
              <a:t>do nového státního útvaru</a:t>
            </a:r>
            <a:r>
              <a:rPr lang="cs-CZ" dirty="0"/>
              <a:t> </a:t>
            </a:r>
            <a:r>
              <a:rPr lang="cs-CZ" b="1" dirty="0" smtClean="0">
                <a:solidFill>
                  <a:srgbClr val="FF0000"/>
                </a:solidFill>
              </a:rPr>
              <a:t>Československa</a:t>
            </a:r>
            <a:endParaRPr lang="cs-CZ" b="1" dirty="0">
              <a:solidFill>
                <a:srgbClr val="FF0000"/>
              </a:solidFill>
            </a:endParaRPr>
          </a:p>
          <a:p>
            <a:r>
              <a:rPr lang="cs-CZ" dirty="0" smtClean="0"/>
              <a:t>Československo mělo na </a:t>
            </a:r>
            <a:r>
              <a:rPr lang="cs-CZ" dirty="0"/>
              <a:t>svém území </a:t>
            </a:r>
            <a:r>
              <a:rPr lang="cs-CZ" b="1" dirty="0" smtClean="0">
                <a:solidFill>
                  <a:schemeClr val="bg1"/>
                </a:solidFill>
              </a:rPr>
              <a:t>významné německé</a:t>
            </a:r>
            <a:r>
              <a:rPr lang="cs-CZ" b="1" dirty="0">
                <a:solidFill>
                  <a:schemeClr val="bg1"/>
                </a:solidFill>
              </a:rPr>
              <a:t>, maďarské, polské a rusínské národnostní </a:t>
            </a:r>
            <a:r>
              <a:rPr lang="cs-CZ" b="1" dirty="0" smtClean="0">
                <a:solidFill>
                  <a:schemeClr val="bg1"/>
                </a:solidFill>
              </a:rPr>
              <a:t>menšiny</a:t>
            </a:r>
          </a:p>
          <a:p>
            <a:r>
              <a:rPr lang="cs-CZ" dirty="0" smtClean="0"/>
              <a:t>Prvním </a:t>
            </a:r>
            <a:r>
              <a:rPr lang="cs-CZ" dirty="0"/>
              <a:t>prezidentem Československa byl zvolen </a:t>
            </a:r>
            <a:r>
              <a:rPr lang="cs-CZ" b="1" u="sng" dirty="0">
                <a:solidFill>
                  <a:schemeClr val="accent5">
                    <a:lumMod val="75000"/>
                  </a:schemeClr>
                </a:solidFill>
              </a:rPr>
              <a:t>Tomáš Garrigue Masaryk</a:t>
            </a:r>
          </a:p>
        </p:txBody>
      </p:sp>
      <p:pic>
        <p:nvPicPr>
          <p:cNvPr id="2052" name="Picture 4" descr="Soubor:Flag of Bohemia.sv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828092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1412776"/>
            <a:ext cx="36438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Vlajka Československa (1918-1920)</a:t>
            </a:r>
          </a:p>
        </p:txBody>
      </p:sp>
      <p:pic>
        <p:nvPicPr>
          <p:cNvPr id="2054" name="Picture 6" descr="Soubor:Tomáš Garrigue Masaryk 192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3522" y="882427"/>
            <a:ext cx="40290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437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Hrob TGM v Lánech -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1928" y="42284"/>
            <a:ext cx="80477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Hrob Masarykovy rodiny na lánském hřbitově</a:t>
            </a:r>
          </a:p>
        </p:txBody>
      </p:sp>
    </p:spTree>
    <p:extLst>
      <p:ext uri="{BB962C8B-B14F-4D97-AF65-F5344CB8AC3E}">
        <p14:creationId xmlns:p14="http://schemas.microsoft.com/office/powerpoint/2010/main" xmlns="" val="246347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RČs. Poměry národnostn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036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688632"/>
          </a:xfrm>
        </p:spPr>
        <p:txBody>
          <a:bodyPr>
            <a:normAutofit fontScale="92500" lnSpcReduction="10000"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nátlak nacistického Německa a evropských mocností bylo v září roku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1938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Československo </a:t>
            </a:r>
            <a:r>
              <a:rPr lang="cs-CZ" b="1" u="sng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Mnichovskou dohodou donuceno postoupit Německu pohraničí (tzv. </a:t>
            </a:r>
            <a:r>
              <a:rPr lang="cs-CZ" b="1" u="sng" dirty="0" smtClean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Sudety)</a:t>
            </a:r>
          </a:p>
          <a:p>
            <a:endParaRPr lang="cs-CZ" b="1" u="sng" dirty="0" smtClean="0">
              <a:solidFill>
                <a:srgbClr val="F8BE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oblasti Slovenska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 Podkarpatské Rusi připadly Maďarsku, malou část československého území (zejména oblast Těšínska) získalo 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Polsko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 14. března 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1939 Slovensko vyhlásilo samostatnost a po okupaci německými vojsky 15. března 1939 byl na zbytku československého území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Protektorát Čechy a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Morava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Odhaduje se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že během druhé světové války 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zemřelo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přes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360 000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Čechoslováků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202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Protektorat Bohmen-Mahre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607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Resslova-Pamatnik-parasutist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9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319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832648"/>
          </a:xfrm>
        </p:spPr>
        <p:txBody>
          <a:bodyPr>
            <a:norm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květnu 1945 Československo osvobodili spojenci a byl obnoven formálně demokratický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Došlo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však k dnes sporným jevům jako bylo </a:t>
            </a:r>
            <a:r>
              <a:rPr lang="cs-CZ" b="1" u="sng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vysídlení Němců z Československa</a:t>
            </a:r>
            <a:r>
              <a:rPr lang="cs-CZ" b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  <a:endParaRPr lang="cs-CZ" b="1" dirty="0" smtClean="0">
              <a:solidFill>
                <a:srgbClr val="F8BE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únoru 1948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se v Československu </a:t>
            </a:r>
            <a:r>
              <a:rPr lang="cs-CZ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chopila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moci Komunistická </a:t>
            </a:r>
            <a:r>
              <a:rPr lang="cs-CZ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strana Československa; země se stala totalitním státem a součástí sovětského </a:t>
            </a:r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bloku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1960 byl novou ústavou oficiální název státu změněn na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Československá socialistická republika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ČSSR)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Koncem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50. let a v 60. letech docházelo k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postupné liberalizaci, která vyvrcholila v roce 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1968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Liberalizační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hnutí známé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Pražské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bylo potlačeno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invazí vojsk Sovětského svazu a dalších zemí Varšavské smlouvy 21. srpna 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1968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Milada Horáková - barv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280920" cy="571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908720"/>
            <a:ext cx="3206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Milada Horáková před soudem </a:t>
            </a:r>
          </a:p>
        </p:txBody>
      </p:sp>
    </p:spTree>
    <p:extLst>
      <p:ext uri="{BB962C8B-B14F-4D97-AF65-F5344CB8AC3E}">
        <p14:creationId xmlns:p14="http://schemas.microsoft.com/office/powerpoint/2010/main" xmlns="" val="30744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760640"/>
          </a:xfrm>
        </p:spPr>
        <p:txBody>
          <a:bodyPr>
            <a:normAutofit fontScale="92500"/>
          </a:bodyPr>
          <a:lstStyle/>
          <a:p>
            <a:r>
              <a:rPr lang="cs-CZ" dirty="0"/>
              <a:t>Po invazi </a:t>
            </a:r>
            <a:r>
              <a:rPr lang="cs-CZ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emigrovalo mnoho především vzdělaných lidí do demokratických zemí v Evropě i do USA, což ještě zrychlilo hospodářský úpadek země, který zažívala po připojení k sovětskému </a:t>
            </a:r>
            <a:r>
              <a:rPr lang="cs-CZ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bloku</a:t>
            </a:r>
          </a:p>
          <a:p>
            <a:r>
              <a:rPr lang="cs-CZ" dirty="0" smtClean="0"/>
              <a:t>Území </a:t>
            </a:r>
            <a:r>
              <a:rPr lang="cs-CZ" dirty="0"/>
              <a:t>Československa pak bylo okupováno Sovětskou </a:t>
            </a:r>
            <a:r>
              <a:rPr lang="cs-CZ" dirty="0" smtClean="0"/>
              <a:t>armádou až do roku </a:t>
            </a:r>
            <a:r>
              <a:rPr lang="cs-CZ" dirty="0"/>
              <a:t>1991, a režim takzvané </a:t>
            </a:r>
            <a:r>
              <a:rPr lang="cs-CZ" b="1" dirty="0">
                <a:solidFill>
                  <a:schemeClr val="bg1"/>
                </a:solidFill>
              </a:rPr>
              <a:t>normalizace</a:t>
            </a:r>
            <a:r>
              <a:rPr lang="cs-CZ" dirty="0"/>
              <a:t> na dvacet let potlačil občanské </a:t>
            </a:r>
            <a:r>
              <a:rPr lang="cs-CZ" dirty="0" smtClean="0"/>
              <a:t>svobody</a:t>
            </a:r>
          </a:p>
          <a:p>
            <a:r>
              <a:rPr lang="cs-CZ" b="1" dirty="0">
                <a:solidFill>
                  <a:srgbClr val="00B0F0"/>
                </a:solidFill>
              </a:rPr>
              <a:t>Sametová </a:t>
            </a:r>
            <a:r>
              <a:rPr lang="cs-CZ" b="1" dirty="0" smtClean="0">
                <a:solidFill>
                  <a:srgbClr val="00B0F0"/>
                </a:solidFill>
              </a:rPr>
              <a:t>revoluce -</a:t>
            </a:r>
            <a:r>
              <a:rPr lang="cs-CZ" dirty="0" smtClean="0"/>
              <a:t> listopad </a:t>
            </a:r>
            <a:r>
              <a:rPr lang="cs-CZ" dirty="0"/>
              <a:t>1989, svrhla komunistický </a:t>
            </a:r>
            <a:r>
              <a:rPr lang="cs-CZ" dirty="0" smtClean="0"/>
              <a:t>režim - reforma demokracie</a:t>
            </a:r>
          </a:p>
          <a:p>
            <a:r>
              <a:rPr lang="cs-CZ" dirty="0"/>
              <a:t>Od roku 1990 začala být opožděně uváděna do praxe </a:t>
            </a:r>
            <a:r>
              <a:rPr lang="cs-CZ" b="1" dirty="0" smtClean="0">
                <a:solidFill>
                  <a:srgbClr val="00B050"/>
                </a:solidFill>
              </a:rPr>
              <a:t>federalizace</a:t>
            </a:r>
          </a:p>
          <a:p>
            <a:r>
              <a:rPr lang="cs-CZ" dirty="0"/>
              <a:t>Mezi oběma složkami federace, Českou republikou a Slovenskou republikou, však </a:t>
            </a:r>
            <a:r>
              <a:rPr lang="cs-CZ" b="1" dirty="0">
                <a:solidFill>
                  <a:srgbClr val="FFC000"/>
                </a:solidFill>
              </a:rPr>
              <a:t>rychle narůstaly rozpory, které vedly k </a:t>
            </a:r>
            <a:r>
              <a:rPr lang="cs-CZ" b="1" dirty="0" smtClean="0">
                <a:solidFill>
                  <a:srgbClr val="FFC000"/>
                </a:solidFill>
              </a:rPr>
              <a:t>rychlému rozpadu </a:t>
            </a:r>
            <a:r>
              <a:rPr lang="cs-CZ" b="1" dirty="0">
                <a:solidFill>
                  <a:srgbClr val="FFC000"/>
                </a:solidFill>
              </a:rPr>
              <a:t>společného </a:t>
            </a:r>
            <a:r>
              <a:rPr lang="cs-CZ" b="1" dirty="0" smtClean="0">
                <a:solidFill>
                  <a:srgbClr val="FFC000"/>
                </a:solidFill>
              </a:rPr>
              <a:t>státu</a:t>
            </a:r>
            <a:endParaRPr lang="cs-CZ" b="1" dirty="0">
              <a:solidFill>
                <a:srgbClr val="FFC000"/>
              </a:solidFill>
            </a:endParaRPr>
          </a:p>
          <a:p>
            <a:r>
              <a:rPr lang="cs-CZ" b="1" u="sng" dirty="0" smtClean="0">
                <a:solidFill>
                  <a:srgbClr val="FF0000"/>
                </a:solidFill>
              </a:rPr>
              <a:t>Československo </a:t>
            </a:r>
            <a:r>
              <a:rPr lang="cs-CZ" b="1" u="sng" dirty="0">
                <a:solidFill>
                  <a:srgbClr val="FF0000"/>
                </a:solidFill>
              </a:rPr>
              <a:t>zaniklo mírovou cestou ke 31. prosinci 1992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3452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Česká republika – historický přehled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760640"/>
          </a:xfrm>
        </p:spPr>
        <p:txBody>
          <a:bodyPr>
            <a:norm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Subjektem mezinárodního práva se Česká republika stala 1. ledna 1993, se zánikem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federace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Zapojila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západoevropských politických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struktur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března 1999 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byla přijata do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 1. května 2004 vstoupila do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Evropské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unie</a:t>
            </a:r>
            <a:endParaRPr 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2004 přistoupila k Schengenským dohodám, na jejichž základě se </a:t>
            </a:r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21. prosince 2007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stala součástí 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Schengenského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Existenci České republiky jako subjektu mezinárodního práva uznává drtivá většina států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 </a:t>
            </a:r>
            <a:r>
              <a:rPr lang="cs-CZ" b="1" i="1" dirty="0">
                <a:solidFill>
                  <a:srgbClr val="F8B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svého vzniku do 13. července 2009 však nebyla uznávána jako samostatný stát ze strany Lichtenštejnska</a:t>
            </a:r>
          </a:p>
        </p:txBody>
      </p:sp>
    </p:spTree>
    <p:extLst>
      <p:ext uri="{BB962C8B-B14F-4D97-AF65-F5344CB8AC3E}">
        <p14:creationId xmlns:p14="http://schemas.microsoft.com/office/powerpoint/2010/main" xmlns="" val="31264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14400"/>
          </a:xfrm>
        </p:spPr>
        <p:txBody>
          <a:bodyPr/>
          <a:lstStyle/>
          <a:p>
            <a:pPr algn="ctr"/>
            <a:r>
              <a:rPr lang="cs-CZ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6021288"/>
          </a:xfrm>
        </p:spPr>
        <p:txBody>
          <a:bodyPr>
            <a:normAutofit fontScale="85000" lnSpcReduction="10000"/>
          </a:bodyPr>
          <a:lstStyle/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(2008):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Zeměpis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II.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kostce.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Praha: 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Fragment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Tomeš, K. (2000): Zeměpis světa. Praha: </a:t>
            </a:r>
            <a:r>
              <a:rPr lang="cs-CZ" sz="1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  <a:endParaRPr lang="cs-CZ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http://cs.wikipedia.org/wiki/%C4%8Cesko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http://cs.wikipedia.org/wiki/D%C4%9Bjiny_%</a:t>
            </a:r>
            <a:r>
              <a:rPr lang="cs-CZ" sz="1800" dirty="0" smtClean="0">
                <a:hlinkClick r:id="rId4"/>
              </a:rPr>
              <a:t>C4%8Ceska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Obrazové materiály:</a:t>
            </a:r>
          </a:p>
          <a:p>
            <a:pPr marL="0" indent="0">
              <a:buNone/>
            </a:pPr>
            <a:r>
              <a:rPr lang="cs-CZ" sz="1800" dirty="0" smtClean="0"/>
              <a:t>BALDAMUS, Alfred.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9.2013]. Dostupný na WWW: http://cs.wikipedia.org/wiki/Soubor:Kingdom_of_Bohemia_during_the_Hussite_Wars.jpg </a:t>
            </a:r>
          </a:p>
          <a:p>
            <a:pPr marL="0" indent="0">
              <a:buNone/>
            </a:pPr>
            <a:r>
              <a:rPr lang="cs-CZ" sz="1800" dirty="0" smtClean="0"/>
              <a:t>BEAO.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9.2013]. Dostupný na WWW: http://cs.wikipedia.org/wiki/Soubor:Austria_hungary_1911.jpg </a:t>
            </a:r>
          </a:p>
          <a:p>
            <a:pPr marL="0" indent="0">
              <a:buNone/>
            </a:pPr>
            <a:r>
              <a:rPr lang="cs-CZ" sz="1800" dirty="0" smtClean="0"/>
              <a:t>SENEKA.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9.2013]. Dostupný na WWW: http://cs.wikipedia.org/wiki/Soubor:Flag_of_Bohemia.svg </a:t>
            </a:r>
          </a:p>
          <a:p>
            <a:pPr marL="0" indent="0">
              <a:buNone/>
            </a:pPr>
            <a:r>
              <a:rPr lang="cs-CZ" sz="1800" dirty="0" smtClean="0"/>
              <a:t>RAS67.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9.2013]. Dostupný na WWW: http://cs.wikipedia.org/wiki/Soubor:Tom%C3%A1%C5%A1_Garrigue_Masaryk_1925.PNG </a:t>
            </a:r>
          </a:p>
          <a:p>
            <a:pPr marL="0" indent="0">
              <a:buNone/>
            </a:pPr>
            <a:r>
              <a:rPr lang="nl-NL" sz="1800" dirty="0" smtClean="0"/>
              <a:t>POLÁK, Jan. </a:t>
            </a:r>
            <a:r>
              <a:rPr lang="nl-NL" sz="1800" i="1" dirty="0" smtClean="0"/>
              <a:t>wikipedie</a:t>
            </a:r>
            <a:r>
              <a:rPr lang="nl-NL" sz="1800" dirty="0" smtClean="0"/>
              <a:t> [online]. [cit. </a:t>
            </a:r>
            <a:r>
              <a:rPr lang="cs-CZ" sz="1800" dirty="0" smtClean="0"/>
              <a:t>3. 9.2013</a:t>
            </a:r>
            <a:r>
              <a:rPr lang="nl-NL" sz="1800" dirty="0" smtClean="0"/>
              <a:t>]. Dostupný na WWW: http://cs.wikipedia.org/wiki/Soubor:Hrob_TGM_v_L%C3%A1nech_-_1.jpg 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KOSTĚJ. </a:t>
            </a:r>
            <a:r>
              <a:rPr lang="cs-CZ" sz="1800" i="1" dirty="0" err="1" smtClean="0"/>
              <a:t>wikipedie</a:t>
            </a:r>
            <a:r>
              <a:rPr lang="cs-CZ" sz="1800" dirty="0" smtClean="0"/>
              <a:t> [online]. [cit. 3. 9.2013]. Dostupný na WWW: http://cs.wikipedia.org/wiki/Soubor:R%C4%8Cs._Pom%C4%9Bry_n%C3%A1rodnostn%C3%AD.jpg </a:t>
            </a: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5004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700" dirty="0" smtClean="0"/>
              <a:t>XRYSD. </a:t>
            </a:r>
            <a:r>
              <a:rPr lang="cs-CZ" sz="1700" i="1" dirty="0" err="1" smtClean="0"/>
              <a:t>wikipedie</a:t>
            </a:r>
            <a:r>
              <a:rPr lang="cs-CZ" sz="1700" dirty="0" smtClean="0"/>
              <a:t> [online]. [cit. </a:t>
            </a:r>
            <a:r>
              <a:rPr lang="cs-CZ" sz="1600" dirty="0" smtClean="0"/>
              <a:t>3. </a:t>
            </a:r>
            <a:r>
              <a:rPr lang="cs-CZ" sz="1600" smtClean="0"/>
              <a:t>9. 2013</a:t>
            </a:r>
            <a:r>
              <a:rPr lang="cs-CZ" sz="1700" dirty="0" smtClean="0"/>
              <a:t>]. Dostupný na WWW: http://cs.wikipedia.org/wiki/Soubor:Protektorat_Bohmen-Mahren.png </a:t>
            </a:r>
          </a:p>
          <a:p>
            <a:pPr>
              <a:buNone/>
            </a:pPr>
            <a:r>
              <a:rPr lang="cs-CZ" sz="1700" dirty="0" smtClean="0"/>
              <a:t>GROH, Honza. </a:t>
            </a:r>
            <a:r>
              <a:rPr lang="cs-CZ" sz="1700" i="1" dirty="0" err="1" smtClean="0"/>
              <a:t>wikipedie</a:t>
            </a:r>
            <a:r>
              <a:rPr lang="cs-CZ" sz="1700" dirty="0" smtClean="0"/>
              <a:t> [online]. [cit. </a:t>
            </a:r>
            <a:r>
              <a:rPr lang="cs-CZ" sz="1600" dirty="0" smtClean="0"/>
              <a:t>3. 9. 2013</a:t>
            </a:r>
            <a:r>
              <a:rPr lang="cs-CZ" sz="1700" dirty="0" smtClean="0"/>
              <a:t>]. Dostupný na WWW:</a:t>
            </a:r>
          </a:p>
          <a:p>
            <a:pPr>
              <a:buNone/>
            </a:pPr>
            <a:r>
              <a:rPr lang="cs-CZ" sz="1700" dirty="0" smtClean="0"/>
              <a:t>http://cs.wikipedia.org/wiki/Soubor:Resslova-Pamatnik-parasutisti.jpg </a:t>
            </a:r>
          </a:p>
          <a:p>
            <a:pPr>
              <a:buNone/>
            </a:pPr>
            <a:r>
              <a:rPr lang="it-IT" sz="1700" dirty="0" smtClean="0"/>
              <a:t>CHAEREA, Cassius. </a:t>
            </a:r>
            <a:r>
              <a:rPr lang="it-IT" sz="1700" i="1" dirty="0" err="1" smtClean="0"/>
              <a:t>wikipedie</a:t>
            </a:r>
            <a:r>
              <a:rPr lang="it-IT" sz="1700" dirty="0" smtClean="0"/>
              <a:t> [online]. [</a:t>
            </a:r>
            <a:r>
              <a:rPr lang="it-IT" sz="1700" dirty="0" err="1" smtClean="0"/>
              <a:t>cit</a:t>
            </a:r>
            <a:r>
              <a:rPr lang="it-IT" sz="1700" dirty="0" smtClean="0"/>
              <a:t>. </a:t>
            </a:r>
            <a:r>
              <a:rPr lang="cs-CZ" sz="1600" dirty="0" smtClean="0"/>
              <a:t>3. 9. 2013</a:t>
            </a:r>
            <a:r>
              <a:rPr lang="it-IT" sz="1700" dirty="0" smtClean="0"/>
              <a:t>]. </a:t>
            </a:r>
            <a:r>
              <a:rPr lang="it-IT" sz="1700" dirty="0" err="1" smtClean="0"/>
              <a:t>Dostupný</a:t>
            </a:r>
            <a:r>
              <a:rPr lang="it-IT" sz="1700" dirty="0" smtClean="0"/>
              <a:t> </a:t>
            </a:r>
            <a:r>
              <a:rPr lang="it-IT" sz="1700" dirty="0" err="1" smtClean="0"/>
              <a:t>na</a:t>
            </a:r>
            <a:r>
              <a:rPr lang="it-IT" sz="1700" dirty="0" smtClean="0"/>
              <a:t> WWW:</a:t>
            </a:r>
            <a:endParaRPr lang="cs-CZ" sz="1700" dirty="0" smtClean="0"/>
          </a:p>
          <a:p>
            <a:pPr>
              <a:buNone/>
            </a:pPr>
            <a:r>
              <a:rPr lang="it-IT" sz="1700" dirty="0" smtClean="0"/>
              <a:t>http://cs.wikipedia.org/wiki/Soubor:Milada_Hor%C3%A1kov%C3%A1_-_barva.jpg </a:t>
            </a:r>
            <a:endParaRPr lang="cs-CZ" sz="17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9318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100</TotalTime>
  <Words>478</Words>
  <Application>Microsoft Office PowerPoint</Application>
  <PresentationFormat>Předvádění na obrazovce (4:3)</PresentationFormat>
  <Paragraphs>111</Paragraphs>
  <Slides>16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Došky</vt:lpstr>
      <vt:lpstr>Snímek 1</vt:lpstr>
      <vt:lpstr>Česká republika – historický přehled</vt:lpstr>
      <vt:lpstr>Snímek 3</vt:lpstr>
      <vt:lpstr>Česká republika – historický přehled</vt:lpstr>
      <vt:lpstr>Snímek 5</vt:lpstr>
      <vt:lpstr>Československo</vt:lpstr>
      <vt:lpstr>Snímek 7</vt:lpstr>
      <vt:lpstr>Snímek 8</vt:lpstr>
      <vt:lpstr>Česká republika – historický přehled</vt:lpstr>
      <vt:lpstr>Snímek 10</vt:lpstr>
      <vt:lpstr>Snímek 11</vt:lpstr>
      <vt:lpstr>Česká republika – historický přehled</vt:lpstr>
      <vt:lpstr>Česká republika – historický přehled</vt:lpstr>
      <vt:lpstr>Česká republika – historický přehled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Dum</cp:lastModifiedBy>
  <cp:revision>16</cp:revision>
  <dcterms:created xsi:type="dcterms:W3CDTF">2014-01-05T17:52:07Z</dcterms:created>
  <dcterms:modified xsi:type="dcterms:W3CDTF">2014-01-29T13:52:51Z</dcterms:modified>
</cp:coreProperties>
</file>