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4"/>
  </p:notesMasterIdLst>
  <p:sldIdLst>
    <p:sldId id="268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2B8B21-4067-4951-9A76-D4B7C923BC5C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02EEF66-5AAD-44CF-8FD8-06883FC78AA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8310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edule_PR_Ka%C5%88on_Labe_u_Belved%C3%A9ru.jpg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%C3%9Adol%C3%AD_Kohoutovick%C3%A9ho_potoka,_hranice.jpg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e/CHKO+NP_Czech_map.png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Lysohorsk%C3%A1_rozsocha,_SZ.jpg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Vr%C5%A1ateck%C3%A1_bradl%C3%A11.jpg" TargetMode="External"/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HKO_K%C5%99ivokl%C3%A1tsko_(CZE)_-_location_map.sv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cs.wikipedia.org/wiki/Soubor:T%C3%BD%C5%99ov_(CZE)_-_viwe_at_the_reserve_from_Skryje.jpg" TargetMode="Externa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Hrbtune2.JPG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http://cs.wikipedia.org/wiki/Soubor:Cedule_PR_Ka%C5%88on_Labe_u_Belved%C3%A9ru.jpg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394755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http://cs.wikipedia.org/wiki/Soubor:%C3%9Adol%C3%AD_Kohoutovick%C3%A9ho_potoka,_hranice.jpg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02EEF66-5AAD-44CF-8FD8-06883FC78AA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10326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http://upload.wikimedia.org/wikipedia/commons/e/ee/CHKO%2BNP_Czech_map.png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492590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http://cs.wikipedia.org/wiki/Soubor:Lysohorsk%C3%A1_rozsocha,_SZ.jpg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46986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http://cs.wikipedia.org/wiki/Soubor:Vr%C5%A1ateck%C3%A1_bradl%C3%A11.jpg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9026476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http://cs.wikipedia.org/wiki/Soubor:CHKO_K%C5%99ivokl%C3%A1tsko_(CZE)_-_location_map.svg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http://cs.wikipedia.org/wiki/Soubor:T%C3%BD%C5%99ov_(CZE)_-_viwe_at_the_reserve_from_Skryje.jpg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62241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>
                <a:hlinkClick r:id="rId3"/>
              </a:rPr>
              <a:t>http://cs.wikipedia.org/wiki/Soubor:Hrbtune2.JPG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DC8B9E-E20F-45F2-9F99-178E708B3969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117047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30.1.2014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%C4%8Cesko" TargetMode="External"/><Relationship Id="rId2" Type="http://schemas.openxmlformats.org/officeDocument/2006/relationships/hyperlink" Target="http://cs.wikipedia.org/wiki/Zem%C4%9B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3"/>
          <p:cNvSpPr>
            <a:spLocks noGrp="1" noChangeArrowheads="1"/>
          </p:cNvSpPr>
          <p:nvPr/>
        </p:nvSpPr>
        <p:spPr bwMode="auto">
          <a:xfrm>
            <a:off x="107504" y="1628800"/>
            <a:ext cx="9036496" cy="5229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fontAlgn="base">
              <a:spcBef>
                <a:spcPct val="20000"/>
              </a:spcBef>
              <a:spcAft>
                <a:spcPct val="0"/>
              </a:spcAft>
              <a:buFontTx/>
              <a:buNone/>
              <a:defRPr sz="3200" b="1">
                <a:solidFill>
                  <a:schemeClr val="tx1"/>
                </a:solidFill>
                <a:effectLst>
                  <a:outerShdw blurRad="38100" dist="38100" dir="2700000" algn="tl">
                    <a:srgbClr val="C0C0C0"/>
                  </a:outerShdw>
                </a:effectLst>
                <a:latin typeface="+mn-lt"/>
                <a:ea typeface="+mn-ea"/>
                <a:cs typeface="+mn-cs"/>
              </a:defRPr>
            </a:lvl1pPr>
            <a:lvl2pPr marL="742950" indent="-28575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800">
                <a:solidFill>
                  <a:schemeClr val="tx1"/>
                </a:solidFill>
                <a:latin typeface="+mn-lt"/>
              </a:defRPr>
            </a:lvl2pPr>
            <a:lvl3pPr marL="1143000" indent="-228600" algn="l" rtl="0" fontAlgn="base">
              <a:spcBef>
                <a:spcPct val="20000"/>
              </a:spcBef>
              <a:spcAft>
                <a:spcPct val="0"/>
              </a:spcAft>
              <a:buChar char="•"/>
              <a:defRPr sz="2400">
                <a:solidFill>
                  <a:schemeClr val="tx1"/>
                </a:solidFill>
                <a:latin typeface="+mn-lt"/>
              </a:defRPr>
            </a:lvl3pPr>
            <a:lvl4pPr marL="1600200" indent="-228600" algn="l" rtl="0" fontAlgn="base">
              <a:spcBef>
                <a:spcPct val="20000"/>
              </a:spcBef>
              <a:spcAft>
                <a:spcPct val="0"/>
              </a:spcAft>
              <a:buChar char="–"/>
              <a:defRPr sz="2000">
                <a:solidFill>
                  <a:schemeClr val="tx1"/>
                </a:solidFill>
                <a:latin typeface="+mn-lt"/>
              </a:defRPr>
            </a:lvl4pPr>
            <a:lvl5pPr marL="20574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5pPr>
            <a:lvl6pPr marL="25146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6pPr>
            <a:lvl7pPr marL="29718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7pPr>
            <a:lvl8pPr marL="34290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8pPr>
            <a:lvl9pPr marL="3886200" indent="-228600" algn="l" rtl="0" fontAlgn="base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ŠKOLA:		Gymnázium, Tanvald, Školní 305, </a:t>
            </a:r>
            <a:r>
              <a:rPr lang="cs-CZ" sz="1600" dirty="0" smtClean="0">
                <a:effectLst/>
              </a:rPr>
              <a:t>příspěvková organizace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PROJEKTU:	CZ.1.07/1.5.00/34.0434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NÁZEV PROJEKTU:	Šablony 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ČÍSLO ŠABLONY:	III/2 Inovace a zkvalitnění výuky prostřednictvím </a:t>
            </a:r>
            <a:r>
              <a:rPr lang="cs-CZ" sz="1600" dirty="0" smtClean="0">
                <a:effectLst/>
              </a:rPr>
              <a:t>ICT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AUTOR</a:t>
            </a:r>
            <a:r>
              <a:rPr lang="cs-CZ" sz="1600" dirty="0" smtClean="0">
                <a:effectLst/>
              </a:rPr>
              <a:t>:                             Jan KOHOUTEK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TEMATICKÁ OBLAST</a:t>
            </a:r>
            <a:r>
              <a:rPr lang="cs-CZ" sz="1600" dirty="0" smtClean="0">
                <a:effectLst/>
              </a:rPr>
              <a:t>:               Geografie České republiky</a:t>
            </a:r>
          </a:p>
          <a:p>
            <a:pPr algn="l">
              <a:lnSpc>
                <a:spcPct val="80000"/>
              </a:lnSpc>
            </a:pPr>
            <a:r>
              <a:rPr lang="cs-CZ" sz="1600" dirty="0" smtClean="0">
                <a:effectLst/>
              </a:rPr>
              <a:t>NÁZEV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</a:t>
            </a:r>
            <a:r>
              <a:rPr lang="cs-CZ" sz="1600" dirty="0">
                <a:effectLst/>
              </a:rPr>
              <a:t> </a:t>
            </a:r>
            <a:r>
              <a:rPr lang="cs-CZ" sz="1600" dirty="0" smtClean="0">
                <a:effectLst/>
              </a:rPr>
              <a:t>ČR – ochrana přírody 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POŘADOVÉ ČÍSLO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5.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KÓD </a:t>
            </a:r>
            <a:r>
              <a:rPr lang="cs-CZ" sz="1600" dirty="0" err="1">
                <a:effectLst/>
              </a:rPr>
              <a:t>DUMu</a:t>
            </a:r>
            <a:r>
              <a:rPr lang="cs-CZ" sz="1600" dirty="0" smtClean="0">
                <a:effectLst/>
              </a:rPr>
              <a:t>:                                JK_CR_05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DATUM TVORBY</a:t>
            </a:r>
            <a:r>
              <a:rPr lang="cs-CZ" sz="1600" dirty="0" smtClean="0">
                <a:effectLst/>
              </a:rPr>
              <a:t>:                     </a:t>
            </a:r>
            <a:r>
              <a:rPr lang="cs-CZ" sz="1600" dirty="0">
                <a:effectLst/>
              </a:rPr>
              <a:t>5</a:t>
            </a:r>
            <a:r>
              <a:rPr lang="cs-CZ" sz="1600" dirty="0" smtClean="0">
                <a:effectLst/>
              </a:rPr>
              <a:t>. 9. 2013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ANOTACE (ROČNÍK</a:t>
            </a:r>
            <a:r>
              <a:rPr lang="cs-CZ" sz="1600" dirty="0" smtClean="0">
                <a:effectLst/>
              </a:rPr>
              <a:t>):             kvarta  – DUM – informuje žáky o způsobu ochrany přírody a krajiny v České republice</a:t>
            </a: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  <a:p>
            <a:pPr algn="l">
              <a:lnSpc>
                <a:spcPct val="80000"/>
              </a:lnSpc>
            </a:pPr>
            <a:r>
              <a:rPr lang="cs-CZ" sz="1600" dirty="0">
                <a:effectLst/>
              </a:rPr>
              <a:t>METODICKÝ POKYN: Atlas České republiky – sešitový atlas pro ZŠ a víceletá gymnázia (2010)</a:t>
            </a:r>
          </a:p>
          <a:p>
            <a:pPr algn="l">
              <a:lnSpc>
                <a:spcPct val="80000"/>
              </a:lnSpc>
            </a:pPr>
            <a:endParaRPr lang="cs-CZ" sz="1600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65228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/>
          <a:lstStyle/>
          <a:p>
            <a:pPr algn="ctr"/>
            <a:r>
              <a:rPr lang="cs-CZ" dirty="0" smtClean="0"/>
              <a:t>Ochrana přírody v ČR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472608"/>
          </a:xfrm>
        </p:spPr>
        <p:txBody>
          <a:bodyPr>
            <a:normAutofit fontScale="92500"/>
          </a:bodyPr>
          <a:lstStyle/>
          <a:p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Zachovalá příroda je chráněna v chráněných 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územích</a:t>
            </a:r>
            <a:endParaRPr lang="cs-CZ" b="1" dirty="0">
              <a:solidFill>
                <a:srgbClr val="92D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Nejvyšším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orgánem ochrany přírody a životního prostředí v Česku je 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Ministerstvo životního prostředí České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republiky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Česku se nachází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čtyři chráněné národní parky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 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park Šumava, Krkonošský národní park, Národní park České Švýcarsko a Národní park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Podyjí</a:t>
            </a:r>
            <a:endParaRPr lang="cs-CZ" b="1" dirty="0">
              <a:solidFill>
                <a:schemeClr val="accent5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</a:t>
            </a:r>
            <a:r>
              <a:rPr lang="cs-CZ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chráněná území patří:</a:t>
            </a:r>
          </a:p>
          <a:p>
            <a:pPr marL="0" indent="0">
              <a:buNone/>
            </a:pP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parky (NP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F4C2D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hráněné </a:t>
            </a: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krajinné oblasti (CHKO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F4C2D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</a:t>
            </a: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rezervace (NPR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F4C2D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řírodní </a:t>
            </a: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rezervace (PR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F4C2D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árodní </a:t>
            </a: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památky (NPP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F4C2D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památky (PP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b="1" dirty="0">
              <a:solidFill>
                <a:srgbClr val="F4C2D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7170" name="Picture 2" descr="Soubor:Cedule PR Kaňon Labe u Belvedér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3068960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612954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pPr algn="ctr"/>
            <a:r>
              <a:rPr lang="cs-CZ" dirty="0"/>
              <a:t>Ochrana přírody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16624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park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je celosvětově užívaná kategorie, v níž jsou vyhlašována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mezinárodně nebo celostátně významná a jedinečná území s dochovanými přírodními nebo málo ovlivněnými 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ekosystémy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Ministerstvo životního prostředí v roce 2009 oznámilo, že připravuje vyhlášení Národního parku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Křivoklátsko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Chráněná krajinná oblast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je naše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kategorie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určená k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ochraně rozlehlejších území nebo celých geografických oblastí s harmonicky utvářenou krajinou, charakteristickým reliéfem a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převahou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přirozených, resp. polopřirozených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ekosystémů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Chráněné krajinné oblasti se vyhlašují nařízením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současné době je v této kategorii chráněno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25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 descr="Soubor:Údolí Kohoutovického potoka, hranic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150005"/>
            <a:ext cx="7920880" cy="66247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827584" y="260648"/>
            <a:ext cx="4572000" cy="224676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Vyznačení hranice chráněného území v terénu: na vnější straně jsou dva červené pruhy, na vnitřní jeden</a:t>
            </a:r>
          </a:p>
        </p:txBody>
      </p:sp>
    </p:spTree>
    <p:extLst>
      <p:ext uri="{BB962C8B-B14F-4D97-AF65-F5344CB8AC3E}">
        <p14:creationId xmlns:p14="http://schemas.microsoft.com/office/powerpoint/2010/main" xmlns="" val="26433524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CHKO+NP Czech map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63846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Lysohorská rozsocha, S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91951"/>
            <a:ext cx="374307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CHKO Beskydy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8997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/>
          <a:lstStyle/>
          <a:p>
            <a:pPr algn="ctr"/>
            <a:r>
              <a:rPr lang="cs-CZ" dirty="0"/>
              <a:t>Ochrana přírody v ČR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76064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ČR také </a:t>
            </a:r>
            <a:r>
              <a:rPr lang="cs-CZ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Biosférické rezervace UNESCO</a:t>
            </a: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velkoplošné území vyhlášené v rámci mezinárodního programu 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UNESCO </a:t>
            </a:r>
            <a:r>
              <a:rPr lang="cs-CZ" b="1" i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Člověk a </a:t>
            </a:r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biosféra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Světová 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síť biosférických rezervací je rozprostřena tak, aby zahrnovala všechny základní 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biomy</a:t>
            </a:r>
            <a:r>
              <a:rPr lang="cs-CZ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 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Tato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představují reprezentativní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ukázky kulturních i přírodních krajin, ve kterých zároveň hraje důležitou roli člověk a jeho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aktivity</a:t>
            </a:r>
          </a:p>
          <a:p>
            <a:pPr marL="0" indent="0">
              <a:buNone/>
            </a:pPr>
            <a:r>
              <a:rPr lang="cs-CZ" b="1" u="sng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Biosférické rezervace v ČR:</a:t>
            </a:r>
          </a:p>
          <a:p>
            <a:r>
              <a:rPr lang="cs-CZ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Bílé Karpaty</a:t>
            </a:r>
          </a:p>
          <a:p>
            <a:r>
              <a:rPr lang="cs-CZ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Krkonoše</a:t>
            </a:r>
          </a:p>
          <a:p>
            <a:r>
              <a:rPr lang="cs-CZ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Křivoklátsko</a:t>
            </a:r>
          </a:p>
          <a:p>
            <a:r>
              <a:rPr lang="cs-CZ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Šumava</a:t>
            </a:r>
          </a:p>
          <a:p>
            <a:r>
              <a:rPr lang="cs-CZ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Třeboňsko</a:t>
            </a:r>
          </a:p>
          <a:p>
            <a:r>
              <a:rPr lang="cs-CZ" b="1" dirty="0">
                <a:solidFill>
                  <a:schemeClr val="accent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Biosférická rezervace Dolní Morava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5679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Vršatecká bradlá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04" y="-13886"/>
            <a:ext cx="9137995" cy="6871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11560" y="8680"/>
            <a:ext cx="535454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Bílé Karpaty, </a:t>
            </a:r>
            <a:r>
              <a:rPr lang="cs-CZ" sz="3200" b="1" dirty="0" err="1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Vršatecká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bradla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849182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Týřov (CZE) - viwe at the reserve from Skryje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8238"/>
            <a:ext cx="9144000" cy="6885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3143250" y="3360738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  <a:t/>
            </a:r>
            <a:br>
              <a:rPr kumimoji="0" lang="cs-CZ" sz="18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charset="0"/>
                <a:cs typeface="Arial" charset="0"/>
              </a:rPr>
            </a:b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charset="0"/>
              <a:cs typeface="Arial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87015"/>
            <a:ext cx="378366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Křivoklátsko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Picture 5" descr="Soubor:CHKO Křivoklátsko (CZE) - location map.sv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-11539"/>
            <a:ext cx="3810000" cy="17008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725647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cs-CZ" sz="3400" dirty="0"/>
              <a:t>Ochrana přírody v ČR – NATURA 2000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5904656"/>
          </a:xfrm>
        </p:spPr>
        <p:txBody>
          <a:bodyPr>
            <a:normAutofit lnSpcReduction="10000"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b="1" dirty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soustava chráněných území, kterou společně vytváří členské státy Evropské </a:t>
            </a: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unie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určena </a:t>
            </a:r>
            <a:r>
              <a:rPr lang="cs-CZ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 ochraně nejvzácnějších a nejvíce ohrožených druhů živočichů, rostlin a nejvzácnějších přírodních stanovišť na území Evropské </a:t>
            </a:r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unie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Záměrem </a:t>
            </a:r>
            <a:r>
              <a:rPr lang="cs-CZ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Natury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2000 je </a:t>
            </a:r>
            <a:r>
              <a:rPr lang="cs-CZ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ochrana biologické </a:t>
            </a:r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rozmanitosti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roběhlo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(či mělo proběhnout) ve všech členských státech mapování přírodních 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biotopů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Členské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státy EU mají povinnost </a:t>
            </a:r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vybrat na svém území nejhodnotnější lokality s výskytem významných živočišných a rostlinných druhů a přírodních </a:t>
            </a:r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stanovišť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Rozloha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těchto lokalit by měla být taková, aby bylo zabezpečeno zachování příznivého stavu předmětu ochrany na území celého státu, tzn. </a:t>
            </a:r>
            <a:r>
              <a:rPr lang="cs-CZ" b="1" dirty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stavu stejném nebo lepším než v okamžiku </a:t>
            </a:r>
            <a:r>
              <a:rPr lang="cs-CZ" b="1" dirty="0" smtClean="0">
                <a:solidFill>
                  <a:srgbClr val="F4C2D7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vyhlášení</a:t>
            </a:r>
            <a:endParaRPr lang="cs-CZ" b="1" dirty="0">
              <a:solidFill>
                <a:srgbClr val="F4C2D7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933363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/>
              <a:t>Ochrana přírody v </a:t>
            </a:r>
            <a:r>
              <a:rPr lang="cs-CZ" dirty="0" smtClean="0"/>
              <a:t>ČR – NATURA 2000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24936" cy="5688632"/>
          </a:xfrm>
        </p:spPr>
        <p:txBody>
          <a:bodyPr/>
          <a:lstStyle/>
          <a:p>
            <a:r>
              <a:rPr lang="cs-CZ" dirty="0"/>
              <a:t>Členský stát Evropské unie má </a:t>
            </a:r>
            <a:r>
              <a:rPr lang="cs-CZ" b="1" dirty="0">
                <a:solidFill>
                  <a:srgbClr val="FFC000"/>
                </a:solidFill>
              </a:rPr>
              <a:t>povinnost zajistit odpovídající ochranu i druhům celoevropsky hodnotným, které jsou ale v daném státě hojně rozšířené a nemají v něm tudíž zajištěnou legislativní ochranu </a:t>
            </a:r>
            <a:r>
              <a:rPr lang="cs-CZ" dirty="0"/>
              <a:t>(v </a:t>
            </a:r>
            <a:r>
              <a:rPr lang="cs-CZ" b="1" dirty="0">
                <a:solidFill>
                  <a:srgbClr val="00B0F0"/>
                </a:solidFill>
              </a:rPr>
              <a:t>ČR např. čolek velký, datel černý</a:t>
            </a:r>
            <a:r>
              <a:rPr lang="cs-CZ" dirty="0" smtClean="0"/>
              <a:t>)</a:t>
            </a:r>
          </a:p>
          <a:p>
            <a:endParaRPr lang="cs-CZ" dirty="0" smtClean="0"/>
          </a:p>
          <a:p>
            <a:r>
              <a:rPr lang="cs-CZ" dirty="0"/>
              <a:t>Pod ochranu </a:t>
            </a:r>
            <a:r>
              <a:rPr lang="cs-CZ" dirty="0" err="1"/>
              <a:t>Natury</a:t>
            </a:r>
            <a:r>
              <a:rPr lang="cs-CZ" dirty="0"/>
              <a:t> 2000 spadá </a:t>
            </a:r>
            <a:r>
              <a:rPr lang="cs-CZ" b="1" dirty="0">
                <a:solidFill>
                  <a:srgbClr val="F4C2D7"/>
                </a:solidFill>
              </a:rPr>
              <a:t>na území celé Evropské unie 253 nejohroženějších typů přírodních stanovišť, 200 druhů živočichů, 434 druhů rostlin a 181 druhů </a:t>
            </a:r>
            <a:r>
              <a:rPr lang="cs-CZ" b="1" dirty="0" smtClean="0">
                <a:solidFill>
                  <a:srgbClr val="F4C2D7"/>
                </a:solidFill>
              </a:rPr>
              <a:t>ptáků</a:t>
            </a:r>
          </a:p>
          <a:p>
            <a:endParaRPr lang="cs-CZ" dirty="0" smtClean="0"/>
          </a:p>
          <a:p>
            <a:r>
              <a:rPr lang="cs-CZ" dirty="0" smtClean="0"/>
              <a:t>V </a:t>
            </a:r>
            <a:r>
              <a:rPr lang="cs-CZ" b="1" dirty="0">
                <a:solidFill>
                  <a:schemeClr val="bg1"/>
                </a:solidFill>
              </a:rPr>
              <a:t>České republice </a:t>
            </a:r>
            <a:r>
              <a:rPr lang="cs-CZ" dirty="0"/>
              <a:t>se z toho vyskytuje 58 typů přírodních stanovišť, 55 druhů živočichů, 16 druhů rostlin a 65 druhů ptáků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9570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Hrbtune2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7504" y="116632"/>
            <a:ext cx="4572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Hrbáčkovy tůně oblast v Natura 2000 ve středních Čechách</a:t>
            </a:r>
          </a:p>
        </p:txBody>
      </p:sp>
    </p:spTree>
    <p:extLst>
      <p:ext uri="{BB962C8B-B14F-4D97-AF65-F5344CB8AC3E}">
        <p14:creationId xmlns:p14="http://schemas.microsoft.com/office/powerpoint/2010/main" xmlns="" val="283045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914400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832648"/>
          </a:xfrm>
        </p:spPr>
        <p:txBody>
          <a:bodyPr>
            <a:normAutofit fontScale="77500" lnSpcReduction="20000"/>
          </a:bodyPr>
          <a:lstStyle/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Červinka, P. et al. (2003): Zeměpis  České republiky.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Kastner, J. et al. (2009): Zeměpis naší vlasti. Praha: Nakladatelství České geografické společnosti, s.r.o.</a:t>
            </a: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Toušek, V. et al. (2008): Ekonomická a sociální geografie. Plzeň: Vydavatelství a nakladatelství Aleš Čeněk, s.r.o.</a:t>
            </a:r>
          </a:p>
          <a:p>
            <a:pPr marL="36576" indent="0">
              <a:buNone/>
            </a:pP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6576" indent="0">
              <a:buNone/>
            </a:pPr>
            <a:r>
              <a:rPr lang="cs-CZ" sz="1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  <a:endParaRPr lang="cs-CZ" sz="1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</a:t>
            </a:r>
            <a:r>
              <a:rPr lang="cs-CZ" sz="1800" dirty="0">
                <a:hlinkClick r:id="rId3"/>
              </a:rPr>
              <a:t>/%</a:t>
            </a:r>
            <a:r>
              <a:rPr lang="cs-CZ" sz="1800" dirty="0" smtClean="0">
                <a:hlinkClick r:id="rId3"/>
              </a:rPr>
              <a:t>C4%8Cesko</a:t>
            </a:r>
            <a:endParaRPr lang="cs-CZ" sz="1800" dirty="0" smtClean="0"/>
          </a:p>
          <a:p>
            <a:pPr marL="36576" indent="0">
              <a:buNone/>
            </a:pPr>
            <a:r>
              <a:rPr lang="cs-CZ" sz="1800" dirty="0">
                <a:hlinkClick r:id="rId3"/>
              </a:rPr>
              <a:t>http://cs.wikipedia.org/wiki/%C4%8Cesko#Ochrana_.</a:t>
            </a:r>
            <a:r>
              <a:rPr lang="cs-CZ" sz="1800" dirty="0" smtClean="0">
                <a:hlinkClick r:id="rId3"/>
              </a:rPr>
              <a:t>C5.BEivotn.C3.ADho_prost.C5.99ed.C3.AD</a:t>
            </a:r>
            <a:endParaRPr lang="cs-CZ" sz="1800" dirty="0" smtClean="0"/>
          </a:p>
          <a:p>
            <a:pPr marL="36576" indent="0">
              <a:buNone/>
            </a:pPr>
            <a:endParaRPr lang="cs-CZ" sz="1800" dirty="0" smtClean="0"/>
          </a:p>
          <a:p>
            <a:pPr marL="36576" indent="0">
              <a:buNone/>
            </a:pPr>
            <a:r>
              <a:rPr lang="cs-CZ" sz="1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36576" indent="0">
              <a:buNone/>
            </a:pPr>
            <a:r>
              <a:rPr lang="pt-BR" sz="1600" dirty="0" smtClean="0"/>
              <a:t>VILGUS, Petr. </a:t>
            </a:r>
            <a:r>
              <a:rPr lang="pt-BR" sz="1600" i="1" dirty="0" smtClean="0"/>
              <a:t>wikipedie</a:t>
            </a:r>
            <a:r>
              <a:rPr lang="pt-BR" sz="1600" dirty="0" smtClean="0"/>
              <a:t> [online]. [cit. </a:t>
            </a:r>
            <a:r>
              <a:rPr lang="cs-CZ" sz="1600" dirty="0" smtClean="0"/>
              <a:t>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</a:t>
            </a:r>
            <a:r>
              <a:rPr lang="pt-BR" sz="1600" dirty="0" smtClean="0"/>
              <a:t>]. Dostupný na WWW: http://cs.wikipedia.org/wiki/Soubor:Hrbtune2.JPG </a:t>
            </a:r>
            <a:endParaRPr lang="cs-CZ" sz="1600" dirty="0" smtClean="0"/>
          </a:p>
          <a:p>
            <a:pPr marL="36576" indent="0">
              <a:buNone/>
            </a:pPr>
            <a:r>
              <a:rPr lang="cs-CZ" sz="1600" dirty="0" smtClean="0"/>
              <a:t>PALOCH, David.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3]. Dostupný na WWW: http://cs.wikipedia.org/wiki/Soubor:CHKO_K%C5%99ivokl%C3%A1tsko_(CZE)_-_location_map.svg </a:t>
            </a:r>
          </a:p>
          <a:p>
            <a:pPr marL="36576" indent="0">
              <a:buNone/>
            </a:pPr>
            <a:r>
              <a:rPr lang="cs-CZ" sz="1600" dirty="0" smtClean="0"/>
              <a:t>PALOCH, David.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3]. Dostupný na WWW: http://cs.wikipedia.org/wiki/Soubor:T%C3%BD%C5%99ov_(CZE)_-_viwe_at_the_reserve_from_Skryje.jpg </a:t>
            </a:r>
          </a:p>
          <a:p>
            <a:pPr marL="36576" indent="0">
              <a:buNone/>
            </a:pPr>
            <a:r>
              <a:rPr lang="cs-CZ" sz="1600" dirty="0" smtClean="0"/>
              <a:t>ZP.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3]. Dostupný na WWW: http://cs.wikipedia.org/wiki/Soubor:Vr%C5%A1ateck%C3%A1_bradl%C3%A11.jpg </a:t>
            </a:r>
          </a:p>
          <a:p>
            <a:pPr marL="36576" indent="0">
              <a:buNone/>
            </a:pPr>
            <a:r>
              <a:rPr lang="cs-CZ" sz="1600" dirty="0" smtClean="0"/>
              <a:t>BARÁNEK, Daniel.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3]. Dostupný na WWW: http://cs.wikipedia.org/wiki/Soubor:Lysohorsk%C3%A1_rozsocha,_SZ.jpg </a:t>
            </a:r>
          </a:p>
          <a:p>
            <a:pPr marL="36576" indent="0">
              <a:buNone/>
            </a:pPr>
            <a:r>
              <a:rPr lang="cs-CZ" sz="1600" dirty="0" smtClean="0"/>
              <a:t>AOPK ČR.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3]. Dostupný na WWW: http://commons.wikimedia.org/wiki/File:CHKO%2BNP_Czech_map.png </a:t>
            </a:r>
          </a:p>
          <a:p>
            <a:pPr marL="36576" indent="0">
              <a:buNone/>
            </a:pPr>
            <a:r>
              <a:rPr lang="cs-CZ" sz="1600" dirty="0" smtClean="0"/>
              <a:t>ERBENOVÁ, Jitka.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3]. Dostupný na WWW: http://cs.wikipedia.org/wiki/Soubor:Cedule_PR_Ka%C5%88on_Labe_u_Belved%C3%A9ru.jpg</a:t>
            </a:r>
          </a:p>
          <a:p>
            <a:pPr marL="36576" indent="0">
              <a:buNone/>
            </a:pPr>
            <a:r>
              <a:rPr lang="cs-CZ" sz="1600" dirty="0" smtClean="0"/>
              <a:t>MAGAIRLIN. </a:t>
            </a:r>
            <a:r>
              <a:rPr lang="cs-CZ" sz="1600" i="1" dirty="0" err="1" smtClean="0"/>
              <a:t>wikipedie</a:t>
            </a:r>
            <a:r>
              <a:rPr lang="cs-CZ" sz="1600" dirty="0" smtClean="0"/>
              <a:t> [online]. [cit. 5</a:t>
            </a:r>
            <a:r>
              <a:rPr lang="pt-BR" sz="1600" dirty="0" smtClean="0"/>
              <a:t>.</a:t>
            </a:r>
            <a:r>
              <a:rPr lang="cs-CZ" sz="1600" dirty="0" smtClean="0"/>
              <a:t>9</a:t>
            </a:r>
            <a:r>
              <a:rPr lang="pt-BR" sz="1600" dirty="0" smtClean="0"/>
              <a:t>.201</a:t>
            </a:r>
            <a:r>
              <a:rPr lang="cs-CZ" sz="1600" dirty="0" smtClean="0"/>
              <a:t>3]. Dostupný na WWW: http://cs.wikipedia.org/wiki/Soubor:%C3%9Adol%C3%AD_Kohoutovick%C3%A9ho_potoka,_hranice.jpg 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  <a:p>
            <a:pPr marL="36576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xmlns="" val="167599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19</TotalTime>
  <Words>423</Words>
  <Application>Microsoft Office PowerPoint</Application>
  <PresentationFormat>Předvádění na obrazovce (4:3)</PresentationFormat>
  <Paragraphs>97</Paragraphs>
  <Slides>12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Došky</vt:lpstr>
      <vt:lpstr>Snímek 1</vt:lpstr>
      <vt:lpstr>Ochrana přírody v ČR</vt:lpstr>
      <vt:lpstr>Ochrana přírody v ČR</vt:lpstr>
      <vt:lpstr>Snímek 4</vt:lpstr>
      <vt:lpstr>Snímek 5</vt:lpstr>
      <vt:lpstr>Ochrana přírody v ČR</vt:lpstr>
      <vt:lpstr>Snímek 7</vt:lpstr>
      <vt:lpstr>Snímek 8</vt:lpstr>
      <vt:lpstr>Ochrana přírody v ČR – NATURA 2000</vt:lpstr>
      <vt:lpstr>Ochrana přírody v ČR – NATURA 2000</vt:lpstr>
      <vt:lpstr>Snímek 11</vt:lpstr>
      <vt:lpstr>Použité zdroje a literatura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Dum</cp:lastModifiedBy>
  <cp:revision>14</cp:revision>
  <dcterms:created xsi:type="dcterms:W3CDTF">2014-01-06T09:40:31Z</dcterms:created>
  <dcterms:modified xsi:type="dcterms:W3CDTF">2014-01-30T18:47:42Z</dcterms:modified>
</cp:coreProperties>
</file>