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0" r:id="rId10"/>
    <p:sldId id="264" r:id="rId11"/>
    <p:sldId id="265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3AC13FD-9B6B-4847-AAE8-816926375467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D79B6E0-2449-44A0-9DD7-C18465EF7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mas_Bata.jp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tovy_domky_2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ohunice_01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130310m09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ec_pod_Sn%C4%9B%C5%BEkou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http://cs.wikipedia.org/wiki/Soubor:Tomas_Bata.jpg</a:t>
            </a: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5E1B317-BD48-42BE-9584-E6B080646AB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http://cs.wikipedia.org/wiki/Soubor:Batovy_domky_2.jpg</a:t>
            </a: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F30FC7E-2903-4B9B-8D05-C0DB9DCF9F8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http://cs.wikipedia.org/wiki/Soubor:Bohunice_01.jpg</a:t>
            </a: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F489C6E-D459-4655-A913-D5B79B2ECFA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http://cs.wikipedia.org/wiki/Soubor:130310m09.jpg</a:t>
            </a:r>
            <a:endParaRPr lang="cs-CZ" smtClean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E5FD10-F860-422C-98D4-DB28A734AB6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http://cs.wikipedia.org/wiki/Pec_pod_Sn%C4%9B%C5%BEkou</a:t>
            </a:r>
            <a:endParaRPr lang="cs-CZ" smtClean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BAD19B1-84BE-4DB9-A9A0-22EC169BBEB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AA7A62-FC74-41DB-A709-9AE089659454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20CF8-842F-4791-829F-1A69639208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A53A0-2679-4725-8642-E4B266A8A912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50A63-3F85-4B14-A46E-565871BAEB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817E0-5546-4660-868B-866539313D3E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5A330-A73A-4AEB-9DE9-C877329FD8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6A89D-730C-46F8-A3BD-DA8C0CD8616D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8087B-65C4-4633-A385-3F5E5C860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3C031-9F26-4763-834D-81CEB361FA40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3E814-5A37-47CC-992E-733DE88E6F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EDE2E-61EA-4388-A886-0D534F07F442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D8996-6328-44FC-9294-57F3D8D36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36AEF-3846-4CD6-81C5-3324F1383AC9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D740C-2C28-4EF1-966B-D1ACEB66C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E394D-4BE0-4490-B6EB-58ED0479F275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FA491-BC8F-4D90-B29B-92E3B8F6D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34173-2770-4009-A5A8-F0B9027B4D36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C4EBDD-2CCA-4CB6-82DD-5CCA0EC8D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267D14-11E7-4D3E-A2A9-F55ECC05365B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7A438-010E-430D-BC0A-56A9578243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DC31C-8E42-42FA-B959-A03241CFF2C3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D834C-B6E0-43A2-AC92-BA8F0ED3BA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F9EE8C5-E292-4B15-8583-46101473F960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4C7735-7565-44EF-B94C-F0E8BCDF95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44688" y="50800"/>
            <a:ext cx="5254625" cy="13255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8" name="Rectangle 3"/>
          <p:cNvSpPr>
            <a:spLocks noGrp="1" noChangeArrowheads="1"/>
          </p:cNvSpPr>
          <p:nvPr/>
        </p:nvSpPr>
        <p:spPr bwMode="auto">
          <a:xfrm>
            <a:off x="107950" y="1628775"/>
            <a:ext cx="9036050" cy="522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ŠKOLA:		Gymnázium, Tanvald, Školní 305, příspěvková organizace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ČÍSLO PROJEKTU:	CZ.1.07/1.5.00/34.0434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NÁZEV PROJEKTU:	Šablony – Gymnázium Tanvald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ČÍSLO ŠABLONY:	III/2 Inovace a zkvalitnění výuky prostřednictvím ICT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AUTOR:                             Jan KOHOUTEK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TEMATICKÁ OBLAST:               Geografie České republiky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NÁZEV DUMu:                            ČR – sídelní struktura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POŘADOVÉ ČÍSLO DUMu:           10.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KÓD DUMu:                                JK_CR_10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DATUM TVORBY:                     8. 9. 2013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ANOTACE (ROČNÍK):             kvarta  – DUM – seznamuje žáky se sídelní strukturou v České republice a s pojmy jako urbanizace, suburbanizace aj.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endParaRPr lang="cs-CZ" sz="1600" b="1">
              <a:latin typeface="Tw Cen MT" pitchFamily="34" charset="-18"/>
            </a:endParaRPr>
          </a:p>
          <a:p>
            <a:pPr>
              <a:lnSpc>
                <a:spcPct val="80000"/>
              </a:lnSpc>
              <a:spcBef>
                <a:spcPct val="20000"/>
              </a:spcBef>
            </a:pPr>
            <a:endParaRPr lang="cs-CZ" sz="1600" b="1">
              <a:latin typeface="Tw Cen MT" pitchFamily="34" charset="-18"/>
            </a:endParaRP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METODICKÝ POKYN: Atlas České republiky – sešitový atlas pro ZŠ a víceletá gymnázia (2010)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endParaRPr lang="cs-CZ" sz="1600" b="1">
              <a:latin typeface="Tw Cen MT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Sídelní struktura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472112"/>
          </a:xfrm>
        </p:spPr>
        <p:txBody>
          <a:bodyPr/>
          <a:lstStyle/>
          <a:p>
            <a:r>
              <a:rPr lang="cs-CZ" smtClean="0"/>
              <a:t>V období </a:t>
            </a:r>
            <a:r>
              <a:rPr lang="cs-CZ" b="1" smtClean="0">
                <a:solidFill>
                  <a:srgbClr val="FF0000"/>
                </a:solidFill>
              </a:rPr>
              <a:t>agrární, předinduastriální </a:t>
            </a:r>
            <a:r>
              <a:rPr lang="cs-CZ" smtClean="0"/>
              <a:t>společnosti převládala </a:t>
            </a:r>
            <a:r>
              <a:rPr lang="cs-CZ" b="1" smtClean="0">
                <a:solidFill>
                  <a:srgbClr val="FF0000"/>
                </a:solidFill>
              </a:rPr>
              <a:t>venkovská sídla</a:t>
            </a:r>
          </a:p>
          <a:p>
            <a:endParaRPr lang="cs-CZ" b="1" smtClean="0">
              <a:solidFill>
                <a:srgbClr val="FF0000"/>
              </a:solidFill>
            </a:endParaRPr>
          </a:p>
          <a:p>
            <a:r>
              <a:rPr lang="cs-CZ" smtClean="0"/>
              <a:t>13. a 14. století vznikají feudální města jako řemeslnicko – obchodní centra, která uvnitř hradeb shromažďují pouze zlomek obyvatelstva</a:t>
            </a:r>
          </a:p>
          <a:p>
            <a:endParaRPr lang="cs-CZ" smtClean="0"/>
          </a:p>
          <a:p>
            <a:r>
              <a:rPr lang="cs-CZ" smtClean="0"/>
              <a:t>Význam dán </a:t>
            </a:r>
            <a:r>
              <a:rPr lang="cs-CZ" b="1" smtClean="0">
                <a:solidFill>
                  <a:srgbClr val="00B0F0"/>
                </a:solidFill>
              </a:rPr>
              <a:t>geografickou polohou</a:t>
            </a:r>
          </a:p>
          <a:p>
            <a:endParaRPr lang="cs-CZ" b="1" smtClean="0">
              <a:solidFill>
                <a:srgbClr val="FFC000"/>
              </a:solidFill>
            </a:endParaRPr>
          </a:p>
          <a:p>
            <a:r>
              <a:rPr lang="cs-CZ" b="1" smtClean="0">
                <a:solidFill>
                  <a:srgbClr val="FFC000"/>
                </a:solidFill>
              </a:rPr>
              <a:t>Přirozená centra zemědělského zázemí, křižovatkami obchodních cest, místa těžby surovin </a:t>
            </a:r>
            <a:r>
              <a:rPr lang="cs-CZ" smtClean="0"/>
              <a:t>(hlavně stříbro), </a:t>
            </a:r>
            <a:r>
              <a:rPr lang="cs-CZ" b="1" smtClean="0">
                <a:solidFill>
                  <a:srgbClr val="FFC000"/>
                </a:solidFill>
              </a:rPr>
              <a:t>správní střediska </a:t>
            </a:r>
            <a:r>
              <a:rPr lang="cs-CZ" smtClean="0"/>
              <a:t>(královská, potom i poddanská města)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Cityscape of Kutná Hora - Saint James churc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6156325" y="61913"/>
            <a:ext cx="2798763" cy="7683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Kutná hora</a:t>
            </a:r>
            <a:endParaRPr lang="cs-CZ" sz="4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Sídelní struktura - proces urbanizace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545137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české země byla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typická hustá síť menších měst a městeček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nepříliš rozlehlým zázemím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Kromě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Prahy, Plzně, Brna a Olomouce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udržování vlivu rozsáhlejších oblastí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dalších měst se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střídala období úpadku s konjunkturou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Jihlava, Kutná Hora, Jáchymov, Jindřichův Hradec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 k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industriální společnosti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 urbanizace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 </a:t>
            </a:r>
            <a:r>
              <a:rPr lang="pl-P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koncentrace obyvatelstva do 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pl-PL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Rychleji rostou města s průmyslem 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s </a:t>
            </a:r>
            <a:r>
              <a:rPr lang="pl-PL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těžbou uhlí 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 </a:t>
            </a:r>
            <a:r>
              <a:rPr lang="pl-PL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hutnictvím</a:t>
            </a:r>
            <a:r>
              <a:rPr lang="pl-PL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sídla bez těchto předpokladů ztrácejí význam (Opava, Chrudim...)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Změny ve vývoji měst někdy způsobují i významné osobnosti ???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026" name="Picture 2" descr="Soubor:Tomas Bat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87675" y="549275"/>
            <a:ext cx="35242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Soubor:Batovy domky 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4427538" y="115888"/>
            <a:ext cx="4572000" cy="8318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Typické rodinné domky pro zaměstnance Baťových závodů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Sídelní struktura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472112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II. SV –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socialismus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urychlená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industrializace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odliv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vesnic do měst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Rostou města s těžkým průmyslem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ostravská aglomerace, nové město Havířov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Severočeská pánev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(Most, Chomutov, Teplice)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Nově industrializovaná města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(Vsetín, Žďár nad Sázavou)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Rozsáhlá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sídlišť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nově příchozí obyvatele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Plošné zvětšení měst – např. Praha v roce 1967 - 200 km², dnes přes 500 km²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Soubor:Bohunice 0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7463"/>
            <a:ext cx="9144000" cy="684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79388" y="188913"/>
            <a:ext cx="8280400" cy="46196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Panelové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sídliště Bohunice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 z konce 70. let 20. století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Sídelní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struktura - </a:t>
            </a:r>
            <a:r>
              <a:rPr lang="cs-CZ" dirty="0" err="1" smtClean="0">
                <a:solidFill>
                  <a:schemeClr val="accent6">
                    <a:tint val="1000"/>
                  </a:schemeClr>
                </a:solidFill>
              </a:rPr>
              <a:t>suburbanizace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8642350" cy="568801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200" smtClean="0"/>
              <a:t>Novým jevem je </a:t>
            </a:r>
            <a:r>
              <a:rPr lang="cs-CZ" sz="2200" b="1" smtClean="0">
                <a:solidFill>
                  <a:srgbClr val="FF0000"/>
                </a:solidFill>
              </a:rPr>
              <a:t>suburbanizace</a:t>
            </a:r>
            <a:r>
              <a:rPr lang="cs-CZ" sz="2200" smtClean="0">
                <a:solidFill>
                  <a:srgbClr val="FF0000"/>
                </a:solidFill>
              </a:rPr>
              <a:t> </a:t>
            </a:r>
            <a:r>
              <a:rPr lang="cs-CZ" sz="2200" smtClean="0"/>
              <a:t>tj. </a:t>
            </a:r>
            <a:r>
              <a:rPr lang="cs-CZ" sz="2200" b="1" smtClean="0">
                <a:solidFill>
                  <a:srgbClr val="FFC000"/>
                </a:solidFill>
              </a:rPr>
              <a:t>stěhování obyvatelstva z velkých měst do okolních obcí </a:t>
            </a:r>
          </a:p>
          <a:p>
            <a:pPr>
              <a:lnSpc>
                <a:spcPct val="90000"/>
              </a:lnSpc>
            </a:pPr>
            <a:r>
              <a:rPr lang="cs-CZ" sz="2200" b="1" smtClean="0">
                <a:solidFill>
                  <a:srgbClr val="F8BEED"/>
                </a:solidFill>
              </a:rPr>
              <a:t>Lepší ŽP, nižší ceny pozemků, menší koncentrace lidí</a:t>
            </a:r>
          </a:p>
          <a:p>
            <a:pPr>
              <a:lnSpc>
                <a:spcPct val="90000"/>
              </a:lnSpc>
            </a:pPr>
            <a:r>
              <a:rPr lang="cs-CZ" sz="2200" smtClean="0"/>
              <a:t>Nová výstavba většinou v koloniích rodinných domků</a:t>
            </a:r>
          </a:p>
          <a:p>
            <a:pPr>
              <a:lnSpc>
                <a:spcPct val="90000"/>
              </a:lnSpc>
            </a:pPr>
            <a:r>
              <a:rPr lang="cs-CZ" sz="2200" smtClean="0"/>
              <a:t>Vždy </a:t>
            </a:r>
            <a:r>
              <a:rPr lang="cs-CZ" sz="2200" b="1" smtClean="0">
                <a:solidFill>
                  <a:srgbClr val="92D050"/>
                </a:solidFill>
              </a:rPr>
              <a:t>sídla dopravně dobře dostupná </a:t>
            </a:r>
            <a:r>
              <a:rPr lang="cs-CZ" sz="2200" smtClean="0"/>
              <a:t>– většina nových obyvatel dojíždí za prací stále do měst (např. Lány)</a:t>
            </a:r>
          </a:p>
          <a:p>
            <a:pPr>
              <a:lnSpc>
                <a:spcPct val="90000"/>
              </a:lnSpc>
            </a:pPr>
            <a:endParaRPr lang="cs-CZ" sz="2200" smtClean="0"/>
          </a:p>
          <a:p>
            <a:pPr>
              <a:lnSpc>
                <a:spcPct val="90000"/>
              </a:lnSpc>
            </a:pPr>
            <a:r>
              <a:rPr lang="cs-CZ" sz="2200" b="1" smtClean="0">
                <a:solidFill>
                  <a:srgbClr val="FF0000"/>
                </a:solidFill>
              </a:rPr>
              <a:t>Vymezení pojmu </a:t>
            </a:r>
            <a:r>
              <a:rPr lang="cs-CZ" sz="2200" smtClean="0"/>
              <a:t>– </a:t>
            </a:r>
            <a:r>
              <a:rPr lang="cs-CZ" sz="2200" b="1" smtClean="0">
                <a:solidFill>
                  <a:schemeClr val="bg1"/>
                </a:solidFill>
              </a:rPr>
              <a:t>není jednoznačné ani u tak základního údaje jako je počet obyvatel</a:t>
            </a:r>
          </a:p>
          <a:p>
            <a:pPr>
              <a:lnSpc>
                <a:spcPct val="90000"/>
              </a:lnSpc>
            </a:pPr>
            <a:r>
              <a:rPr lang="cs-CZ" sz="2200" smtClean="0"/>
              <a:t>V ČR dlouhodobě uplatňováno hledisko – </a:t>
            </a:r>
            <a:r>
              <a:rPr lang="cs-CZ" sz="2200" b="1" smtClean="0">
                <a:solidFill>
                  <a:srgbClr val="92D050"/>
                </a:solidFill>
              </a:rPr>
              <a:t>historicko-právní,</a:t>
            </a:r>
            <a:r>
              <a:rPr lang="cs-CZ" sz="2200" smtClean="0"/>
              <a:t> tj. jestli byla obec povýšena na město</a:t>
            </a:r>
          </a:p>
          <a:p>
            <a:pPr>
              <a:lnSpc>
                <a:spcPct val="90000"/>
              </a:lnSpc>
            </a:pPr>
            <a:r>
              <a:rPr lang="cs-CZ" sz="2200" b="1" smtClean="0">
                <a:solidFill>
                  <a:srgbClr val="00B0F0"/>
                </a:solidFill>
              </a:rPr>
              <a:t>Dnes hledisko kvantitativní </a:t>
            </a:r>
            <a:r>
              <a:rPr lang="cs-CZ" sz="2200" smtClean="0"/>
              <a:t>– obec nad 10 tis. obyv., charakter zástavby, zaměstnání obyvatel, služby</a:t>
            </a:r>
          </a:p>
          <a:p>
            <a:pPr>
              <a:lnSpc>
                <a:spcPct val="90000"/>
              </a:lnSpc>
            </a:pPr>
            <a:r>
              <a:rPr lang="cs-CZ" sz="2200" smtClean="0"/>
              <a:t>Podle tohoto je </a:t>
            </a:r>
            <a:r>
              <a:rPr lang="cs-CZ" sz="2200" b="1" smtClean="0">
                <a:solidFill>
                  <a:srgbClr val="D48800"/>
                </a:solidFill>
              </a:rPr>
              <a:t>urbanizace ČR 62,5% </a:t>
            </a:r>
          </a:p>
          <a:p>
            <a:pPr>
              <a:lnSpc>
                <a:spcPct val="90000"/>
              </a:lnSpc>
            </a:pPr>
            <a:r>
              <a:rPr lang="cs-CZ" sz="2200" smtClean="0"/>
              <a:t>???Nejmenší město ČR???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Soubor:130310m0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20638" y="0"/>
            <a:ext cx="91646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187450" y="6381750"/>
            <a:ext cx="7669213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Suburbanizace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 v roce 2009: nejžádanější jsou pražská a 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brněnská aglomerace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Soubor:Husova bouda zima, lyzari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11113"/>
            <a:ext cx="9144000" cy="686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TextovéPole 1"/>
          <p:cNvSpPr txBox="1">
            <a:spLocks noChangeArrowheads="1"/>
          </p:cNvSpPr>
          <p:nvPr/>
        </p:nvSpPr>
        <p:spPr bwMode="auto">
          <a:xfrm>
            <a:off x="179388" y="115888"/>
            <a:ext cx="77073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FF00"/>
                </a:solidFill>
                <a:latin typeface="Tw Cen MT" pitchFamily="34" charset="-18"/>
              </a:rPr>
              <a:t>Město Pec pod Sněžkou – 643 obyvatel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275"/>
            <a:ext cx="8219256" cy="745429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Sídelní struktura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765175"/>
            <a:ext cx="8569325" cy="5832475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Typický rys osídlení pro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polovinu Čech a oblast Vysočiny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počet malých sídel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8BE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 má 5 velkoměst (nad 100 000 obyvatel)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3 800 obcí s méně než 500 obyv.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Výsadní postavení má </a:t>
            </a:r>
            <a:r>
              <a:rPr lang="cs-CZ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poloha ve středu Čech, </a:t>
            </a:r>
            <a:r>
              <a:rPr lang="cs-CZ" b="1" dirty="0" smtClean="0">
                <a:solidFill>
                  <a:srgbClr val="F8BE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 od středověku hlavním městem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středisko průmyslu, dopravy, obchodu, vědy, služeb a cestovního ruchu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Dalším velkoměstem v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echách je pouze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Moravě a ve Slezsku jsou to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Brno, Ostrava a Olomouc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Hranicím velkoměsta se blíží (více jak 90 tis.)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Liberec, Č. Budějovice, Hradec Králové, Ústí n/L a Pardubice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těchto deseti městech žije ¼ obyv. ČR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836613"/>
            <a:ext cx="8642350" cy="6021387"/>
          </a:xfrm>
        </p:spPr>
        <p:txBody>
          <a:bodyPr rtlCol="0">
            <a:normAutofit fontScale="92500" lnSpcReduction="20000"/>
          </a:bodyPr>
          <a:lstStyle/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1800" dirty="0" smtClean="0"/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 smtClean="0"/>
              <a:t>CHEVA.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8.9.2013]. Dostupný na WWW: http://cs.wikipedia.org/wiki/Soubor:Cityscape_of_Kutn%C3%A1_Hora_-_Saint_James_church.jpg 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 smtClean="0"/>
              <a:t>PLISMO.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8.9.2013]. Dostupný na WWW: http://cs.wikipedia.org/wiki/Soubor:Tomas_Bata.jpg 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 smtClean="0"/>
              <a:t>KARELJ.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8.9.2013]. Dostupný na WWW: http://cs.wikipedia.org/wiki/Soubor:Batovy_domky_2.jpg 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 smtClean="0"/>
              <a:t>KARELJ.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8.9.2013]. Dostupný na WWW: http://cs.wikipedia.org/wiki/Soubor:Bohunice_01.jpg 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pt-BR" sz="1600" dirty="0" smtClean="0"/>
              <a:t>VILGUS, Petr. </a:t>
            </a:r>
            <a:r>
              <a:rPr lang="pt-BR" sz="1600" i="1" dirty="0" smtClean="0"/>
              <a:t>wikipedie</a:t>
            </a:r>
            <a:r>
              <a:rPr lang="pt-BR" sz="1600" dirty="0" smtClean="0"/>
              <a:t> [online]. [cit. </a:t>
            </a:r>
            <a:r>
              <a:rPr lang="cs-CZ" sz="1600" dirty="0" smtClean="0"/>
              <a:t>8.9.2013</a:t>
            </a:r>
            <a:r>
              <a:rPr lang="pt-BR" sz="1600" dirty="0" smtClean="0"/>
              <a:t>]. Dostupný na WWW: http://commons.wikimedia.org/wiki/File:Husova_bouda_zima,_lyzari.JPG </a:t>
            </a:r>
            <a:endParaRPr lang="cs-CZ" sz="1600" dirty="0" smtClean="0"/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600" dirty="0" smtClean="0"/>
              <a:t>MILLENIUM187.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8.9.2013]. Dostupný na WWW: http://cs.wikipedia.org/wiki/Soubor:130310m09.jpg </a:t>
            </a: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615</Words>
  <Application>Microsoft Office PowerPoint</Application>
  <PresentationFormat>On-screen Show (4:3)</PresentationFormat>
  <Paragraphs>88</Paragraphs>
  <Slides>12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Tw Cen MT</vt:lpstr>
      <vt:lpstr>Arial</vt:lpstr>
      <vt:lpstr>Calibri</vt:lpstr>
      <vt:lpstr>Došky</vt:lpstr>
      <vt:lpstr>Došky</vt:lpstr>
      <vt:lpstr>Došky</vt:lpstr>
      <vt:lpstr>Došky</vt:lpstr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DUM</cp:lastModifiedBy>
  <cp:revision>16</cp:revision>
  <dcterms:created xsi:type="dcterms:W3CDTF">2014-01-05T19:36:08Z</dcterms:created>
  <dcterms:modified xsi:type="dcterms:W3CDTF">2014-01-30T18:27:56Z</dcterms:modified>
</cp:coreProperties>
</file>