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4" r:id="rId3"/>
    <p:sldId id="27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06A2EA7-6406-4D28-A45D-5C8622D898F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79CA83E-D8D5-4EBA-92D9-8FAF99489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la%C5%A1ovice3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_6_-_Dejvice,_Hanspaulka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poznejbrno.cz/kolonie/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ter_Stehlik_2009.10.09_004a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lovyVaryRiver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schin_Prag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3%BDhled_ze_Star%C3%A9_radnice_na_Petrov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strava,_pohled_z_Nov%C3%A9_radnice_2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ew_St_Bartholomew_Plzen_113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lm%C3%BCtz_hauptplatz.JP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http://cs.wikipedia.org/wiki/Soubor:Hola%C5%A1ovice3.JPG</a:t>
            </a: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AF74465-B630-41ED-AA31-08BEEFBE62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http://cs.wikipedia.org/wiki/Soubor:Praha_6_-_Dejvice,_Hanspaulka.jpg</a:t>
            </a: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850FF7-5226-4ECA-AF83-8C7D6339B78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http://poznejbrno.cz/kolonie/</a:t>
            </a: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BCEE4AC-0738-413D-B675-BA23ECBD569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http://cs.wikipedia.org/wiki/Soubor:Peter_Stehlik_2009.10.09_004a.jpg</a:t>
            </a: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789041-EAAC-40D7-AC6E-6B71E99CD8E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http://cs.wikipedia.org/wiki/Soubor:KarlovyVaryRiver.jpg</a:t>
            </a: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1911E73-B0FD-4163-8AC9-0497AA3F749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http://cs.wikipedia.org/wiki/Soubor:Hradschin_Prag.jpg</a:t>
            </a: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8A65E9-72D9-42A4-ACDC-A07F2424CB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http://cs.wikipedia.org/wiki/Soubor:V%C3%BDhled_ze_Star%C3%A9_radnice_na_Petrov.jpg</a:t>
            </a: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0484A7B-2425-4236-97E1-400D7FE147C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http://cs.wikipedia.org/wiki/Soubor:Ostrava,_pohled_z_Nov%C3%A9_radnice_2.jpg</a:t>
            </a:r>
            <a:endParaRPr lang="cs-CZ" smtClean="0"/>
          </a:p>
        </p:txBody>
      </p:sp>
      <p:sp>
        <p:nvSpPr>
          <p:cNvPr id="348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9958CB2-1E65-4FA9-9A26-8134ED9F496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http://cs.wikipedia.org/wiki/Soubor:View_St_Bartholomew_Plzen_113.JPG</a:t>
            </a:r>
            <a:endParaRPr lang="cs-CZ" smtClean="0"/>
          </a:p>
        </p:txBody>
      </p:sp>
      <p:sp>
        <p:nvSpPr>
          <p:cNvPr id="368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510D9D-0A8C-4CCF-8ABE-827C7B58227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>
                <a:hlinkClick r:id="rId3"/>
              </a:rPr>
              <a:t>http://cs.wikipedia.org/wiki/Soubor:Olm%C3%BCtz_hauptplatz.JPG</a:t>
            </a:r>
            <a:endParaRPr lang="cs-CZ" smtClean="0"/>
          </a:p>
        </p:txBody>
      </p:sp>
      <p:sp>
        <p:nvSpPr>
          <p:cNvPr id="389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C156C8-715E-4F64-819F-E5FC54A61F2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AD6D4-0E1F-4430-85AD-4C26777A28F3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7FA50-86F5-4676-BA94-0FB8BAE441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ED5947-AD5C-419C-B589-17545CF6B012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3ED4B-7302-4538-8239-4304E8D1E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5B91B-7DBD-47BE-B843-9C29576729B5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AA2E8-9137-41B0-9E8C-54720AF52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189AE-DF63-4627-8589-E31F335F29E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8BFB2-3B33-46A3-AF9E-CD1A085F3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D0C0F-E4F1-4C50-9C45-E615CD5ACBA5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76E2-6015-4EFE-9FBA-BA5086065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5E62B-368B-403B-A153-1495AC6C49BB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EC999-5BCF-4384-A940-906C6110E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80198-7FE8-46A5-B441-9F45812DB02A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B99F4-C70B-49F7-8D8A-0CDFE92C1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A8BCC-5AB9-4C3B-9639-DC3847B43BCF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51F17-B889-4941-A797-9A4B51B428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8EEDE-F29E-425B-BD1E-D477B00365FD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946D2-FE1F-4C7A-A890-D4D1190F1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C389E-1ABC-441F-983F-CBC0924B430F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FB9CD-7DB7-4873-9A42-E1D8B4597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4BF38-D2D6-4821-8FD1-771D1A122498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23019-FF25-4F16-948B-96B6153BBD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D1F64E-8AC1-4D1A-8081-62DCA7DD4478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F5E9E6-5A04-4666-8A65-EDB931CC0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44688" y="50800"/>
            <a:ext cx="5254625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8" name="Rectangle 3"/>
          <p:cNvSpPr>
            <a:spLocks noGrp="1" noChangeArrowheads="1"/>
          </p:cNvSpPr>
          <p:nvPr/>
        </p:nvSpPr>
        <p:spPr bwMode="auto">
          <a:xfrm>
            <a:off x="107950" y="1628775"/>
            <a:ext cx="903605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ŠKOLA:		Gymnázium, Tanvald, Školní 305, příspěvková organizace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ČÍSLO PROJEKTU:	CZ.1.07/1.5.00/34.0434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NÁZEV PROJEKTU:	Šablony – Gymnázium Tanvald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ČÍSLO ŠABLONY:	III/2 Inovace a zkvalitnění výuky prostřednictvím ICT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AUTOR:                             Jan KOHOUTEK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TEMATICKÁ OBLAST:               Geografie České republiky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NÁZEV DUMu:                            ČR – sídla a jejich funkce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POŘADOVÉ ČÍSLO DUMu:           11.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KÓD DUMu:                                JK_CR_11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DATUM TVORBY:                     21. 9. 2013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ANOTACE (ROČNÍK):             kvarta  – DUM – informuje žáky o funkci a významu sídel v současnosti i v minulosti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sz="1600" b="1">
                <a:latin typeface="Tw Cen MT" pitchFamily="34" charset="-18"/>
              </a:rPr>
              <a:t>METODICKÝ POKYN: Atlas České republiky – sešitový atlas pro ZŠ a víceletá gymnázia (2010)</a:t>
            </a:r>
          </a:p>
          <a:p>
            <a:pPr>
              <a:lnSpc>
                <a:spcPct val="80000"/>
              </a:lnSpc>
              <a:spcBef>
                <a:spcPct val="20000"/>
              </a:spcBef>
            </a:pPr>
            <a:endParaRPr lang="cs-CZ" sz="1600" b="1">
              <a:latin typeface="Tw Cen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Sídla a jejich funkce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68960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Venkovská sídla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venkovská sídla byla dlouho dominantní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 funkce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Projevovala se i v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rázu venkovské zástavby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kromě obytných místností i prostory pro hospodářskou činnost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posledních desetiletích i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obytná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změna charakteru zástavby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Souvislost s poklesem počtu obyvatel pracujících v zemědělství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Současnost – sídla pod 2000 obyvatel –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80% dojíždí za prací do měst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Rekreační funkce vesnic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 revitalizaci vesnic v okolí velkých měst – </a:t>
            </a:r>
            <a:r>
              <a:rPr lang="cs-CZ" dirty="0" smtClean="0">
                <a:solidFill>
                  <a:srgbClr val="F8BEE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areály nových rodinných domů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suburbanizace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Naopak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vesnice se špatnou dostupností – obyvatelstvo stárne a ubývá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Holašovice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88" y="-30163"/>
            <a:ext cx="9142412" cy="6888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3492500" y="6086475"/>
            <a:ext cx="5487988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Holašovice - památka UNESCO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Sídla a jejich funkce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7594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b="1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Města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Během historického vývoje se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často měnila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Byla budována jako </a:t>
            </a:r>
            <a:r>
              <a:rPr lang="cs-CZ" b="1" smtClean="0">
                <a:solidFill>
                  <a:srgbClr val="92D05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střediska řemesel, výroby a obchodu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Funkce </a:t>
            </a:r>
            <a:r>
              <a:rPr lang="cs-CZ" b="1" smtClean="0">
                <a:solidFill>
                  <a:srgbClr val="92D05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vojenská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(hradby)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Později úloha center vojenské správy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Postupně </a:t>
            </a:r>
            <a:r>
              <a:rPr lang="cs-CZ" b="1" smtClean="0">
                <a:solidFill>
                  <a:srgbClr val="FFC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ztráta vojenské funkce 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– bourání hradeb, rozšiřování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Nabývání </a:t>
            </a:r>
            <a:r>
              <a:rPr lang="cs-CZ" b="1" smtClean="0">
                <a:solidFill>
                  <a:srgbClr val="00B0F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funkce středisek průmyslu 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– vznik průmyslových podniků – potřeba pracovních sil – vznikají obytné zóny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 </a:t>
            </a:r>
            <a:r>
              <a:rPr lang="cs-CZ" b="1" smtClean="0">
                <a:solidFill>
                  <a:srgbClr val="00206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rychle rostoucích měst v 19. století 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vznikají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urbanistické zóny</a:t>
            </a:r>
          </a:p>
          <a:p>
            <a:pPr marL="0" indent="0">
              <a:lnSpc>
                <a:spcPct val="90000"/>
              </a:lnSpc>
            </a:pPr>
            <a:r>
              <a:rPr lang="cs-CZ" b="1" smtClean="0">
                <a:solidFill>
                  <a:srgbClr val="D488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Historická jádra 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tvoří vnitřní urbanistickou zónu – v ČR domy ze 16. – 18. století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Mnohé prošly rekonstrukcemi – dnes sídla institucí či úřadů, některé naopak zdevastovány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5888"/>
            <a:ext cx="8229600" cy="3128962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Hospodářský růst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FF0000"/>
                </a:solidFill>
              </a:rPr>
              <a:t>vznik nových městských center ležících mimo historické jádro </a:t>
            </a:r>
            <a:r>
              <a:rPr lang="cs-CZ" dirty="0" smtClean="0"/>
              <a:t>(reprezentativní budovy – banky, hotely…)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Výstavbě těchto center předcházela tzv. </a:t>
            </a:r>
            <a:r>
              <a:rPr lang="cs-CZ" b="1" dirty="0" smtClean="0">
                <a:solidFill>
                  <a:srgbClr val="00B0F0"/>
                </a:solidFill>
              </a:rPr>
              <a:t>asanace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– tj. bourání starých částí města (často podlehl i historicky cenné objekty)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C000"/>
                </a:solidFill>
              </a:rPr>
              <a:t>Vznik obytných zón s různou kvalitou bydlení</a:t>
            </a:r>
            <a:r>
              <a:rPr lang="cs-CZ" dirty="0" smtClean="0"/>
              <a:t> – např. dělnické kolonie, sídliště, vilové čtvrti…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/>
              <a:t>Na okrajích měst stavba rodinných domků</a:t>
            </a:r>
            <a:endParaRPr lang="cs-CZ" dirty="0"/>
          </a:p>
        </p:txBody>
      </p:sp>
      <p:pic>
        <p:nvPicPr>
          <p:cNvPr id="19459" name="Picture 2" descr="Soubor:Praha 6 - Dejvice, Hanspaul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997200"/>
            <a:ext cx="8486775" cy="367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23850" y="3059113"/>
            <a:ext cx="4071938" cy="369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Vilová čtvrť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Hanspaulka – Praha Dejvice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Divišova koloni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463" y="0"/>
            <a:ext cx="912653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2160588" y="73025"/>
            <a:ext cx="513715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Dělnická kolonie - Brno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accent6">
                    <a:tint val="1000"/>
                  </a:schemeClr>
                </a:solidFill>
              </a:rPr>
              <a:t>Sídla a jejich funkce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836613"/>
            <a:ext cx="8642350" cy="5761037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většiny měst změna funkcí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středisek průmyslu upadá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funkce center služeb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zastoupení určuje velikost a význam sídla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Služby poskytovány i pro zázemí města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kulturní, zábava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 se z center stěhuje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okraje měst –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nákupní zóny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podniky z center do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průmyslových zón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význam města důležitá funkce ve státní správě či samosprávě – roste význam krajských měst, klesá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kresních, stoupá regionální význam u obcí s rozšířenou působností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našich měst má </a:t>
            </a:r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polyfunkční ráz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(střediska obchodu, průmyslu, služeb, kultury, územní správy)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některá střediska mají jednu dominující funkci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(Špindlerův Mlýn, Karlovy Vary, Telč atd.)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Soubor:Peter Stehlik 2009.10.09 004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5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61925" y="166688"/>
            <a:ext cx="3475038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Nákupní centrum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Soubor:KarlovyVaryRiv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Obdélník 1"/>
          <p:cNvSpPr>
            <a:spLocks noChangeArrowheads="1"/>
          </p:cNvSpPr>
          <p:nvPr/>
        </p:nvSpPr>
        <p:spPr bwMode="auto">
          <a:xfrm>
            <a:off x="395288" y="5373688"/>
            <a:ext cx="383381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FFFF00"/>
                </a:solidFill>
                <a:latin typeface="Tw Cen MT" pitchFamily="34" charset="-18"/>
              </a:rPr>
              <a:t>KarlovyVary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0609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města podle počtu obyvatel</a:t>
            </a:r>
            <a:endParaRPr lang="cs-CZ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8722" name="Group 50"/>
          <p:cNvGraphicFramePr>
            <a:graphicFrameLocks noGrp="1"/>
          </p:cNvGraphicFramePr>
          <p:nvPr>
            <p:ph idx="1"/>
          </p:nvPr>
        </p:nvGraphicFramePr>
        <p:xfrm>
          <a:off x="457200" y="981075"/>
          <a:ext cx="8229600" cy="5200650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Město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Počet obyvatel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Praha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1 178 576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Brno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379 185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Ostrava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319 293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Plzeň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166 274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Olomouc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103 293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Liberec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99 832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České Budějovice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98 876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Hradec králové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98 163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Ústí nad Labem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96 428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Pardubice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91 292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Havířov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87 273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Zlín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81 459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CEFF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Kladno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w Cen MT" pitchFamily="34" charset="-18"/>
                          <a:cs typeface="Arial" charset="0"/>
                        </a:rPr>
                        <a:t>71 778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6DEE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Soubor:Hradschin Pra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875" y="-7938"/>
            <a:ext cx="9128125" cy="686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1"/>
          <p:cNvSpPr txBox="1">
            <a:spLocks noChangeArrowheads="1"/>
          </p:cNvSpPr>
          <p:nvPr/>
        </p:nvSpPr>
        <p:spPr bwMode="auto">
          <a:xfrm>
            <a:off x="179388" y="173038"/>
            <a:ext cx="1946275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Tw Cen MT" pitchFamily="34" charset="-18"/>
              </a:rPr>
              <a:t>PRAHA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Soubor:Výhled ze Staré radnice na Petro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5875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79388" y="260350"/>
            <a:ext cx="161766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FFC000"/>
                </a:solidFill>
                <a:latin typeface="Tw Cen MT" pitchFamily="34" charset="-18"/>
              </a:rPr>
              <a:t>BRNO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Soubor:Ostrava, pohled z Nové radnice 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6350"/>
            <a:ext cx="9120188" cy="686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ovéPole 1"/>
          <p:cNvSpPr txBox="1">
            <a:spLocks noChangeArrowheads="1"/>
          </p:cNvSpPr>
          <p:nvPr/>
        </p:nvSpPr>
        <p:spPr bwMode="auto">
          <a:xfrm>
            <a:off x="179388" y="188913"/>
            <a:ext cx="27209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C000"/>
                </a:solidFill>
                <a:latin typeface="Tw Cen MT" pitchFamily="34" charset="-18"/>
              </a:rPr>
              <a:t>OSTRAVA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 descr="Soubor:View St Bartholomew Plzen 11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225" y="12700"/>
            <a:ext cx="9121775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ovéPole 1"/>
          <p:cNvSpPr txBox="1">
            <a:spLocks noChangeArrowheads="1"/>
          </p:cNvSpPr>
          <p:nvPr/>
        </p:nvSpPr>
        <p:spPr bwMode="auto">
          <a:xfrm>
            <a:off x="250825" y="169863"/>
            <a:ext cx="18526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C000"/>
                </a:solidFill>
                <a:latin typeface="Tw Cen MT" pitchFamily="34" charset="-18"/>
              </a:rPr>
              <a:t>PLZEŇ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Soubor:Olmütz hauptplat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ovéPole 1"/>
          <p:cNvSpPr txBox="1">
            <a:spLocks noChangeArrowheads="1"/>
          </p:cNvSpPr>
          <p:nvPr/>
        </p:nvSpPr>
        <p:spPr bwMode="auto">
          <a:xfrm>
            <a:off x="177800" y="203200"/>
            <a:ext cx="25701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Tw Cen MT" pitchFamily="34" charset="-18"/>
              </a:rPr>
              <a:t>OLOMOUC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620688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549275"/>
            <a:ext cx="8569325" cy="6308725"/>
          </a:xfrm>
        </p:spPr>
        <p:txBody>
          <a:bodyPr rtlCol="0">
            <a:normAutofit fontScale="85000" lnSpcReduction="20000"/>
          </a:bodyPr>
          <a:lstStyle/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18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MALINOVSKY, Vit.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http://cs.wikipedia.org/wiki/Soubor:Praha_6_-_Dejvice,_Hanspaulka.jpg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800" dirty="0" smtClean="0"/>
              <a:t>STEHLIK, Peter.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21.9.2013]. Dostupný na WWW: http://cs.wikipedia.org/wiki/Soubor:Peter_Stehlik_2009.10.09_004a.jpg 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MALJKOVIC, Filip.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http://cs.wikipedia.org/wiki/Soubor:KarlovyVaryRiver.jpg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BAUER, Stefan.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http://cs.wikipedia.org/wiki/Soubor:Hradschin_Prag.jpg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MARZPER.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http://cs.wikipedia.org/wiki/Soubor:V%C3%BDhled_ze_Star%C3%A9_radnice_na_Petrov.jpg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it-IT" sz="1600" dirty="0" smtClean="0"/>
              <a:t>RAGIMIRI. </a:t>
            </a:r>
            <a:r>
              <a:rPr lang="it-IT" sz="1600" i="1" dirty="0" err="1" smtClean="0"/>
              <a:t>wikipedie</a:t>
            </a:r>
            <a:r>
              <a:rPr lang="it-IT" sz="1600" dirty="0" smtClean="0"/>
              <a:t> [online]. [</a:t>
            </a:r>
            <a:r>
              <a:rPr lang="it-IT" sz="1600" dirty="0" err="1" smtClean="0"/>
              <a:t>cit</a:t>
            </a:r>
            <a:r>
              <a:rPr lang="it-IT" sz="1600" dirty="0" smtClean="0"/>
              <a:t>. </a:t>
            </a:r>
            <a:r>
              <a:rPr lang="cs-CZ" sz="1600" dirty="0" smtClean="0"/>
              <a:t>21.9.2013</a:t>
            </a:r>
            <a:r>
              <a:rPr lang="it-IT" sz="1600" dirty="0" smtClean="0"/>
              <a:t>]. </a:t>
            </a:r>
            <a:r>
              <a:rPr lang="it-IT" sz="1600" dirty="0" err="1" smtClean="0"/>
              <a:t>Dostupný</a:t>
            </a:r>
            <a:r>
              <a:rPr lang="it-IT" sz="1600" dirty="0" smtClean="0"/>
              <a:t> </a:t>
            </a:r>
            <a:r>
              <a:rPr lang="it-IT" sz="1600" dirty="0" err="1" smtClean="0"/>
              <a:t>na</a:t>
            </a:r>
            <a:r>
              <a:rPr lang="it-IT" sz="1600" dirty="0" smtClean="0"/>
              <a:t> WWW: http://cs.wikipedia.org/wiki/Soubor:Ostrava,_pohled_z_Nov%C3%A9_radnice_2.jpg </a:t>
            </a:r>
            <a:endParaRPr lang="cs-CZ" sz="16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AEPLI, Norbert.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http://cs.wikipedia.org/wiki/Soubor:View_St_Bartholomew_Plzen_113.JPG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TEFERT, Dominik..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http://cs.wikipedia.org/wiki/Soubor:Olm%C3%BCtz_hauptplatz.JPG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FIALA, Miloš.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http://cs.wikipedia.org/wiki/Soubor:Hola%C5%A1ovice3.JPG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1600" dirty="0" smtClean="0"/>
              <a:t>KAŠPÁREK</a:t>
            </a:r>
            <a:r>
              <a:rPr lang="cs-CZ" sz="1600" dirty="0"/>
              <a:t>, Michal. </a:t>
            </a:r>
            <a:r>
              <a:rPr lang="cs-CZ" sz="1600" i="1" dirty="0"/>
              <a:t>Poznej Brno</a:t>
            </a:r>
            <a:r>
              <a:rPr lang="cs-CZ" sz="1600" dirty="0"/>
              <a:t> [online]. [cit. </a:t>
            </a:r>
            <a:r>
              <a:rPr lang="cs-CZ" sz="1600" smtClean="0"/>
              <a:t>21.9.2013]. </a:t>
            </a:r>
            <a:r>
              <a:rPr lang="cs-CZ" sz="1600" dirty="0"/>
              <a:t>Dostupný na WWW: http://poznejbrno.cz/kolonie/ </a:t>
            </a:r>
            <a:endParaRPr lang="cs-CZ" sz="1800" dirty="0" smtClean="0"/>
          </a:p>
          <a:p>
            <a:pPr marL="36576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44</TotalTime>
  <Words>649</Words>
  <Application>Microsoft Office PowerPoint</Application>
  <PresentationFormat>On-screen Show (4:3)</PresentationFormat>
  <Paragraphs>124</Paragraphs>
  <Slides>16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Tw Cen MT</vt:lpstr>
      <vt:lpstr>Arial</vt:lpstr>
      <vt:lpstr>Calibri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17</cp:revision>
  <dcterms:created xsi:type="dcterms:W3CDTF">2014-01-05T19:57:23Z</dcterms:created>
  <dcterms:modified xsi:type="dcterms:W3CDTF">2014-01-30T18:23:05Z</dcterms:modified>
</cp:coreProperties>
</file>