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6" r:id="rId6"/>
    <p:sldId id="267" r:id="rId7"/>
    <p:sldId id="261" r:id="rId8"/>
    <p:sldId id="262" r:id="rId9"/>
    <p:sldId id="263" r:id="rId10"/>
    <p:sldId id="264" r:id="rId11"/>
    <p:sldId id="268" r:id="rId12"/>
    <p:sldId id="270" r:id="rId13"/>
    <p:sldId id="269" r:id="rId14"/>
    <p:sldId id="265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CDC5A95-7CFE-42DC-8AB1-62F1E922266D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BE6DAB5-7628-4EAD-9928-9E0DC98826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7" y="371703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Střední škola, Základní škola a Mateřská škola, Karviná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151" y="4983119"/>
            <a:ext cx="57737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67699" y="4273801"/>
            <a:ext cx="6968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VY_32_INOVACE_12_LÉČIVÉ A JEDOVATÉ ROSTLINY_HORKÁ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47763" y="2048985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ROSTLINY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17805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18204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entury Schoolbook" pitchFamily="18" charset="0"/>
                <a:cs typeface="Arial" pitchFamily="34" charset="0"/>
              </a:rPr>
              <a:t>LÉČIVÉ ROSTLINY</a:t>
            </a:r>
            <a:endParaRPr lang="cs-CZ" sz="2800" dirty="0">
              <a:latin typeface="Century Schoolbook" pitchFamily="18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7257" y="1290633"/>
            <a:ext cx="52100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oužívají se jako prostředek </a:t>
            </a:r>
          </a:p>
          <a:p>
            <a:r>
              <a:rPr lang="cs-CZ" sz="2800" dirty="0" smtClean="0"/>
              <a:t>   k léčení mnoha nemocí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492896"/>
            <a:ext cx="42755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rostou ve volné přírodě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449832"/>
            <a:ext cx="5200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FYTOTERAPIE - bylinkářství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255622"/>
            <a:ext cx="7172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to léčba, při které se používají bylinky</a:t>
            </a:r>
            <a:endParaRPr lang="cs-CZ" sz="2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660" y="1357969"/>
            <a:ext cx="1485483" cy="1485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6" r="18122"/>
          <a:stretch/>
        </p:blipFill>
        <p:spPr bwMode="auto">
          <a:xfrm>
            <a:off x="6689143" y="2466644"/>
            <a:ext cx="1291076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3123246"/>
            <a:ext cx="5596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lidé si je mohou sami pěstovat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103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329" y="1021378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65204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MEDUŇKA LÉKAŘSKÁ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9730" y="5733256"/>
            <a:ext cx="65678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Užívá se jako čaj při nespavosti, na problémy se zažíváním. </a:t>
            </a:r>
          </a:p>
          <a:p>
            <a:r>
              <a:rPr lang="cs-CZ" dirty="0" smtClean="0"/>
              <a:t>V kuchyni se přidává do nápojů a salátů. Uklidňuje.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Sbírá se list a nať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9465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1196752"/>
            <a:ext cx="5328592" cy="4572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690665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HEŘMÁNEK PRAVÝ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8589" y="5908630"/>
            <a:ext cx="72715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Používá se v kosmetice. Pomáhá při nachlazení, kašli a hojení ran.</a:t>
            </a:r>
          </a:p>
          <a:p>
            <a:r>
              <a:rPr lang="cs-CZ" dirty="0" smtClean="0"/>
              <a:t>Desinfikuje. </a:t>
            </a:r>
            <a:r>
              <a:rPr lang="cs-CZ" dirty="0" smtClean="0">
                <a:solidFill>
                  <a:srgbClr val="FF0000"/>
                </a:solidFill>
              </a:rPr>
              <a:t>Sbírá se květ.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32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211" y="850870"/>
            <a:ext cx="5832648" cy="4374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377837"/>
            <a:ext cx="11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FENYKL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222" y="5306321"/>
            <a:ext cx="8704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to oblíbené koření . Užívá se na podporu trávení, na problémy s nadýmáním. </a:t>
            </a:r>
          </a:p>
          <a:p>
            <a:r>
              <a:rPr lang="cs-CZ" dirty="0" smtClean="0"/>
              <a:t>Je podobný kopru. </a:t>
            </a:r>
            <a:r>
              <a:rPr lang="cs-CZ" dirty="0" smtClean="0">
                <a:solidFill>
                  <a:srgbClr val="FF0000"/>
                </a:solidFill>
              </a:rPr>
              <a:t>Nejčastěji se sbírají semínka.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6" b="3142"/>
          <a:stretch/>
        </p:blipFill>
        <p:spPr bwMode="auto">
          <a:xfrm>
            <a:off x="2776539" y="720436"/>
            <a:ext cx="3091606" cy="461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36995" y="35110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CELER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334000"/>
            <a:ext cx="121327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Působí na činnost ledvin, povzbuzuje chuť k jídlu. </a:t>
            </a:r>
          </a:p>
          <a:p>
            <a:r>
              <a:rPr lang="cs-CZ" dirty="0" smtClean="0"/>
              <a:t>Spolu s mrkví se přidává </a:t>
            </a:r>
            <a:r>
              <a:rPr lang="cs-CZ" dirty="0" smtClean="0"/>
              <a:t>do </a:t>
            </a:r>
            <a:r>
              <a:rPr lang="cs-CZ" dirty="0" smtClean="0"/>
              <a:t>polévek. Celerová šťáva se doporučuje </a:t>
            </a:r>
          </a:p>
          <a:p>
            <a:r>
              <a:rPr lang="cs-CZ" dirty="0" smtClean="0"/>
              <a:t>pít v letním období. </a:t>
            </a:r>
            <a:r>
              <a:rPr lang="cs-CZ" dirty="0" smtClean="0">
                <a:solidFill>
                  <a:srgbClr val="FF0000"/>
                </a:solidFill>
              </a:rPr>
              <a:t>Zpracovává se nať, listy i stonek.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57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JEDOVATÉ ROSTLINY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234"/>
            <a:ext cx="4248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dokáží způsobit otravu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39883"/>
            <a:ext cx="3132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některé vyvolají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293269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zánět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3557311"/>
            <a:ext cx="2383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lvl="1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vyrážku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99410" y="4080531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průjem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99410" y="4653136"/>
            <a:ext cx="21836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FF0000"/>
                </a:solidFill>
              </a:rPr>
              <a:t> zvracení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88977" y="2420167"/>
            <a:ext cx="2802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ekzém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85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/>
      <p:bldP spid="14" grpId="0"/>
      <p:bldP spid="17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5832648" cy="4082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718483"/>
            <a:ext cx="2167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BLEDULE JARNÍ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0240" y="5589238"/>
            <a:ext cx="6383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Patří mezi první jarní kvetoucí </a:t>
            </a:r>
            <a:r>
              <a:rPr lang="cs-CZ" dirty="0" smtClean="0"/>
              <a:t>rostliny</a:t>
            </a:r>
            <a:r>
              <a:rPr lang="cs-CZ" dirty="0" smtClean="0"/>
              <a:t>. Je chráněná. </a:t>
            </a:r>
          </a:p>
          <a:p>
            <a:r>
              <a:rPr lang="cs-CZ" dirty="0" smtClean="0"/>
              <a:t>Požitím může způsobit celkovou slabost, zvracení, průjem.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89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466184" cy="4099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206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JMELÍ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389140"/>
            <a:ext cx="7063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Bělavé plody jsou pro člověka jedovaté, pro ptáky jsou potravou. </a:t>
            </a:r>
          </a:p>
          <a:p>
            <a:r>
              <a:rPr lang="cs-CZ" dirty="0" smtClean="0"/>
              <a:t>V mnoha zemích je častou vánoční ozdobou.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60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250160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99605" y="364014"/>
            <a:ext cx="2778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BLATOUCH BAHENNÍ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9897" y="5085184"/>
            <a:ext cx="6811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to rostlina, která potřebuje hodně vody. Roste podél břehů. </a:t>
            </a:r>
          </a:p>
          <a:p>
            <a:r>
              <a:rPr lang="cs-CZ" dirty="0" smtClean="0"/>
              <a:t>Květy kvetou v období od dubna do červa. Je mírně jedovatá.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497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572" y="836712"/>
            <a:ext cx="5922235" cy="444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43619" y="467380"/>
            <a:ext cx="2177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SASANKA HAJNÍ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23" y="5398997"/>
            <a:ext cx="7585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Vyrůstá brzy na jaře. Otrava se projevuje zvracením, zánětem ledvin,</a:t>
            </a:r>
          </a:p>
          <a:p>
            <a:r>
              <a:rPr lang="cs-CZ" dirty="0" smtClean="0"/>
              <a:t>bolestmi trávicího ústrojí. Nejčastěji roste na loukách, blízko</a:t>
            </a:r>
          </a:p>
          <a:p>
            <a:r>
              <a:rPr lang="cs-CZ" dirty="0" smtClean="0"/>
              <a:t>listnatých lesů.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90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24054"/>
            <a:ext cx="45448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léčivé rostliny vidíš na obrázcích?  </a:t>
            </a:r>
          </a:p>
          <a:p>
            <a:r>
              <a:rPr lang="cs-CZ" dirty="0" smtClean="0"/>
              <a:t>Pojmenuj je a řekni jejich využití.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002" y="1702284"/>
            <a:ext cx="1611490" cy="1611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59" b="12261"/>
          <a:stretch/>
        </p:blipFill>
        <p:spPr bwMode="auto">
          <a:xfrm>
            <a:off x="5724128" y="1551708"/>
            <a:ext cx="1754154" cy="1301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56048" y="402349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2020" y="3462595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aloe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2845081"/>
            <a:ext cx="2265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smetanka lékařská</a:t>
            </a:r>
            <a:endParaRPr lang="cs-CZ" dirty="0"/>
          </a:p>
        </p:txBody>
      </p:sp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078" y="3675491"/>
            <a:ext cx="2484107" cy="1863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84386" y="5748055"/>
            <a:ext cx="1822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rulík zlomocný </a:t>
            </a:r>
            <a:endParaRPr lang="cs-CZ" dirty="0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541" y="5681758"/>
            <a:ext cx="698741" cy="698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93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8720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Otázky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7709162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 Co je to </a:t>
            </a:r>
            <a:r>
              <a:rPr lang="cs-CZ" sz="3200" dirty="0" smtClean="0"/>
              <a:t>fytoterapie</a:t>
            </a:r>
            <a:r>
              <a:rPr lang="cs-CZ" sz="3200" dirty="0" smtClean="0"/>
              <a:t>?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Co mohou způsobit jedovaté rostliny?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Které části léčivých rostlin se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zpracovávají?</a:t>
            </a:r>
          </a:p>
          <a:p>
            <a:r>
              <a:rPr lang="cs-CZ" sz="3200" dirty="0" smtClean="0"/>
              <a:t>4. Ze které léčivé rostliny byste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připravili čaj proti kašli?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66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035" y="521307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entury Schoolbook" pitchFamily="18" charset="0"/>
                <a:cs typeface="Arial" pitchFamily="34" charset="0"/>
              </a:rPr>
              <a:t>Zdroj</a:t>
            </a:r>
            <a:endParaRPr lang="cs-CZ" dirty="0">
              <a:latin typeface="Century Schoolbook" pitchFamily="18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5776" y="787603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latin typeface="Century Schoolbook" pitchFamily="18" charset="0"/>
                <a:cs typeface="Arial" pitchFamily="34" charset="0"/>
              </a:rPr>
              <a:t>JANSOONE,Georges:http</a:t>
            </a:r>
            <a:r>
              <a:rPr lang="cs-CZ" dirty="0" smtClean="0">
                <a:latin typeface="Century Schoolbook" pitchFamily="18" charset="0"/>
                <a:cs typeface="Arial" pitchFamily="34" charset="0"/>
              </a:rPr>
              <a:t>://cs.wikipedia.org[online].30. 4. 2005,14:32[cit.2012-3-24]File:Melissa officinalis01.jpg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9330" y="1411017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 smtClean="0"/>
              <a:t>F</a:t>
            </a:r>
            <a:r>
              <a:rPr lang="cs-CZ" dirty="0" smtClean="0"/>
              <a:t>IR</a:t>
            </a:r>
            <a:r>
              <a:rPr lang="it-IT" dirty="0" smtClean="0"/>
              <a:t>0002:http://cs.wikipedia.org[online]. 28. 5. 2005,12:35[cit.2012-3-24]File:Chamomile@original size.jpg</a:t>
            </a:r>
            <a:endParaRPr lang="it-IT" dirty="0"/>
          </a:p>
        </p:txBody>
      </p:sp>
      <p:sp>
        <p:nvSpPr>
          <p:cNvPr id="8" name="Obdélník 7"/>
          <p:cNvSpPr/>
          <p:nvPr/>
        </p:nvSpPr>
        <p:spPr>
          <a:xfrm>
            <a:off x="316252" y="2004904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E</a:t>
            </a:r>
            <a:r>
              <a:rPr lang="cs-CZ" dirty="0" smtClean="0"/>
              <a:t>URYOPS</a:t>
            </a:r>
            <a:r>
              <a:rPr lang="en-US" dirty="0" smtClean="0"/>
              <a:t>:http://cs.wikipedia.org[online]. 1.7.2006, 23:44[cit.2012-3-24]File:Foeniculum vulgare.jpg</a:t>
            </a:r>
          </a:p>
          <a:p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309330" y="2636912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RASBAK:http</a:t>
            </a:r>
            <a:r>
              <a:rPr lang="cs-CZ" dirty="0" smtClean="0"/>
              <a:t>://cs.wikipedia.org[online]. 4.11. 2006,11:13[cit.2012-3-24]File:Knolselderij plant (</a:t>
            </a:r>
            <a:r>
              <a:rPr lang="cs-CZ" dirty="0" err="1" smtClean="0"/>
              <a:t>Apium</a:t>
            </a:r>
            <a:r>
              <a:rPr lang="cs-CZ" dirty="0" smtClean="0"/>
              <a:t> </a:t>
            </a:r>
            <a:r>
              <a:rPr lang="cs-CZ" dirty="0" err="1" smtClean="0"/>
              <a:t>graveolens</a:t>
            </a:r>
            <a:r>
              <a:rPr lang="cs-CZ" dirty="0" smtClean="0"/>
              <a:t> var. </a:t>
            </a:r>
            <a:r>
              <a:rPr lang="cs-CZ" dirty="0" err="1" smtClean="0"/>
              <a:t>rapaceum</a:t>
            </a:r>
            <a:r>
              <a:rPr lang="cs-CZ" dirty="0" smtClean="0"/>
              <a:t>) 'Dolvi'.jpg</a:t>
            </a: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45067" y="3300898"/>
            <a:ext cx="8520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ROWEROMANIAK:http</a:t>
            </a:r>
            <a:r>
              <a:rPr lang="cs-CZ" dirty="0" smtClean="0"/>
              <a:t>://cs.wikipedia.org[online]. 15.3.2007,22:47[cit.2012-3-24]File:Leucoium </a:t>
            </a:r>
            <a:r>
              <a:rPr lang="cs-CZ" dirty="0" err="1" smtClean="0"/>
              <a:t>vernum</a:t>
            </a:r>
            <a:r>
              <a:rPr lang="cs-CZ" dirty="0" smtClean="0"/>
              <a:t> 411-20.jpg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67140" y="4040197"/>
            <a:ext cx="8520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NOVA:http</a:t>
            </a:r>
            <a:r>
              <a:rPr lang="cs-CZ" dirty="0" smtClean="0"/>
              <a:t>://cs.wikipedia.org[online]. 2. 5. 2006,21:15[cit.2012-3-24]File:Viscum album fruit.jpg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04163" y="4686528"/>
            <a:ext cx="80212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PERNAK:http</a:t>
            </a:r>
            <a:r>
              <a:rPr lang="cs-CZ" dirty="0" smtClean="0"/>
              <a:t>://cs.wikipedia.org[online]. 30. 4. 2007,13:58[cit.2012-3-24]File:Blatouch bahení.JPG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04162" y="5371960"/>
            <a:ext cx="75522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METJU</a:t>
            </a:r>
            <a:r>
              <a:rPr lang="en-US" dirty="0" smtClean="0"/>
              <a:t>:http://cs.wikipedia.org[online]. 22. 5. 2005,20:00[cit.2012-3-24]File:Anemone nemorosa.jpg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58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48680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 smtClean="0"/>
              <a:t>T</a:t>
            </a:r>
            <a:r>
              <a:rPr lang="cs-CZ" dirty="0" smtClean="0"/>
              <a:t>OPJABOT</a:t>
            </a:r>
            <a:r>
              <a:rPr lang="it-IT" dirty="0" smtClean="0"/>
              <a:t>:http://cs.wikipedia.org[online]. 26.10. 2004,20:52[cit.2012-3-24]File:Atropa bella-donna0.jpg</a:t>
            </a:r>
          </a:p>
          <a:p>
            <a:endParaRPr lang="it-IT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87344"/>
            <a:ext cx="2821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www.microsoftoffice.com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69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208</TotalTime>
  <Words>438</Words>
  <Application>Microsoft Office PowerPoint</Application>
  <PresentationFormat>Předvádění na obrazovce (4:3)</PresentationFormat>
  <Paragraphs>69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Martin Králík</cp:lastModifiedBy>
  <cp:revision>23</cp:revision>
  <dcterms:created xsi:type="dcterms:W3CDTF">2012-03-24T16:20:51Z</dcterms:created>
  <dcterms:modified xsi:type="dcterms:W3CDTF">2012-03-24T20:05:39Z</dcterms:modified>
</cp:coreProperties>
</file>