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handoutMasterIdLst>
    <p:handoutMasterId r:id="rId13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100" d="100"/>
          <a:sy n="100" d="100"/>
        </p:scale>
        <p:origin x="-510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286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7F519E24-AC6E-4ACF-AA4B-319274E2209B}" type="datetimeFigureOut">
              <a:rPr lang="cs-CZ"/>
              <a:pPr/>
              <a:t>3.6.2013</a:t>
            </a:fld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9B0D65D2-4B2D-4512-A9E0-A9631A8AB7D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5325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EFE3364-313F-4DBB-84D2-87677718DF38}" type="datetimeFigureOut">
              <a:rPr lang="cs-CZ"/>
              <a:pPr>
                <a:defRPr/>
              </a:pPr>
              <a:t>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9B2F5C9-BB35-4338-A25D-B4485A70E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0534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6F9B8CD-342D-4579-98EC-A8FD6B7370E1}" type="datetimeFigureOut">
              <a:rPr lang="en-US" smtClean="0"/>
              <a:pPr/>
              <a:t>6/3/2013</a:t>
            </a:fld>
            <a:endParaRPr lang="en-US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6/3/2013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6F9B8CD-342D-4579-98EC-A8FD6B7370E1}" type="datetimeFigureOut">
              <a:rPr lang="en-US" smtClean="0"/>
              <a:pPr/>
              <a:t>6/3/2013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9B8CD-342D-4579-98EC-A8FD6B7370E1}" type="datetimeFigureOut">
              <a:rPr lang="en-US" smtClean="0"/>
              <a:pPr/>
              <a:t>6/3/2013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9B8CD-342D-4579-98EC-A8FD6B7370E1}" type="datetimeFigureOut">
              <a:rPr lang="en-US" smtClean="0"/>
              <a:pPr/>
              <a:t>6/3/2013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6/3/2013</a:t>
            </a:fld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9B8CD-342D-4579-98EC-A8FD6B7370E1}" type="datetimeFigureOut">
              <a:rPr lang="en-US" smtClean="0"/>
              <a:pPr/>
              <a:t>6/3/2013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6/3/2013</a:t>
            </a:fld>
            <a:endParaRPr lang="en-US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6/3/2013</a:t>
            </a:fld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9B8CD-342D-4579-98EC-A8FD6B7370E1}" type="datetimeFigureOut">
              <a:rPr lang="en-US" smtClean="0"/>
              <a:pPr/>
              <a:t>6/3/2013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9B8CD-342D-4579-98EC-A8FD6B7370E1}" type="datetimeFigureOut">
              <a:rPr lang="en-US" smtClean="0"/>
              <a:pPr/>
              <a:t>6/3/2013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6/3/2013</a:t>
            </a:fld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r>
              <a:rPr lang="cs-CZ" smtClean="0">
                <a:latin typeface="Arial" charset="0"/>
              </a:rPr>
              <a:t>Autorem materiálu a všech jeho částí, není-li uvedeno jinak, je (jméno a příjmení autora).</a:t>
            </a:r>
            <a:br>
              <a:rPr lang="cs-CZ" smtClean="0">
                <a:latin typeface="Arial" charset="0"/>
              </a:rPr>
            </a:br>
            <a:r>
              <a:rPr lang="cs-CZ" smtClean="0">
                <a:latin typeface="Arial" charset="0"/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 sz="1400" b="1" dirty="0">
              <a:solidFill>
                <a:srgbClr val="FFFFFF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hyperlink" Target="http://cs.wikipedia.org/wiki/Starom%C4%9Bstsk%C3%BD_orloj" TargetMode="External"/><Relationship Id="rId7" Type="http://schemas.openxmlformats.org/officeDocument/2006/relationships/image" Target="../media/image8.jpeg"/><Relationship Id="rId2" Type="http://schemas.openxmlformats.org/officeDocument/2006/relationships/hyperlink" Target="http://cs.wikipedia.org/wiki/Karl%C5%A1tejn" TargetMode="Externa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hyperlink" Target="http://cs.wikipedia.org/wiki/Mari%C3%A1nsk%C3%A9_L%C3%A1zn%C4%9B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Relief_Map_of_Czech_Republic.png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/>
          <a:p>
            <a:pPr eaLnBrk="1" hangingPunct="1"/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Czech</a:t>
            </a:r>
            <a:r>
              <a:rPr lang="cs-CZ" dirty="0" smtClean="0"/>
              <a:t> </a:t>
            </a:r>
            <a:r>
              <a:rPr lang="cs-CZ" dirty="0" err="1" smtClean="0"/>
              <a:t>Republic</a:t>
            </a:r>
            <a:endParaRPr lang="cs-CZ" dirty="0" smtClean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1259632" y="348726"/>
            <a:ext cx="6521450" cy="762000"/>
            <a:chOff x="1187624" y="348726"/>
            <a:chExt cx="6521450" cy="762000"/>
          </a:xfrm>
        </p:grpSpPr>
        <p:pic>
          <p:nvPicPr>
            <p:cNvPr id="4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6059896"/>
              </p:ext>
            </p:extLst>
          </p:nvPr>
        </p:nvGraphicFramePr>
        <p:xfrm>
          <a:off x="683568" y="1268760"/>
          <a:ext cx="7848872" cy="4278423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80120"/>
                <a:gridCol w="2664296"/>
                <a:gridCol w="1473744"/>
                <a:gridCol w="2630712"/>
              </a:tblGrid>
              <a:tr h="39356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chemeClr val="tx1"/>
                          </a:solidFill>
                          <a:effectLst/>
                        </a:rPr>
                        <a:t>Název školy: </a:t>
                      </a:r>
                      <a:endParaRPr lang="cs-CZ" sz="1400" b="1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</a:rPr>
                        <a:t>Střední škola sociální PERSPEKTIVA a Vyšší odborná škola, s.r.o.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Adresa: 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</a:rPr>
                        <a:t>Mírová 218/6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</a:rPr>
                        <a:t>Dubí III - </a:t>
                      </a:r>
                      <a:r>
                        <a:rPr lang="cs-CZ" sz="1400" kern="50" dirty="0" err="1" smtClean="0">
                          <a:solidFill>
                            <a:schemeClr val="tx1"/>
                          </a:solidFill>
                          <a:effectLst/>
                        </a:rPr>
                        <a:t>Pozorka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chemeClr val="tx1"/>
                          </a:solidFill>
                          <a:effectLst/>
                        </a:rPr>
                        <a:t>Název projektu</a:t>
                      </a:r>
                      <a:endParaRPr lang="cs-CZ" sz="1400" b="1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</a:rPr>
                        <a:t>KLÍČE K POZNÁVÁNÍ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Registrační číslo projektu: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</a:rPr>
                        <a:t>CZ.1.07/1.5.00/34.0928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Šablona:  </a:t>
                      </a:r>
                    </a:p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latin typeface="Calibri"/>
                          <a:ea typeface="Times New Roman"/>
                        </a:rPr>
                        <a:t>II/2 Inovace a zkvalitnění výuky cizích jazyků na středních školách </a:t>
                      </a:r>
                      <a:endParaRPr lang="cs-CZ" sz="1200" kern="5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Název a číslo materiálu: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VY_22_INOVACE_AJ4_4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3150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Vytvořeno: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</a:rPr>
                        <a:t>7. 8. 2013 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400" b="1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Mgr. Jaroslava Jelínková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Vyučovací předmět: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</a:rPr>
                        <a:t>Anglický jazyk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Ročník: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III./IV.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Výsledky vzdělávání dle RVP: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Žák umí prezentovat </a:t>
                      </a:r>
                      <a:r>
                        <a:rPr kumimoji="0" lang="cs-CZ" sz="14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základní informace o ČR.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Typ interakce: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Kombinované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61521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Druh výukového zdroje: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Klíčová slova: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err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The</a:t>
                      </a: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 </a:t>
                      </a:r>
                      <a:r>
                        <a:rPr lang="cs-CZ" sz="1400" kern="50" dirty="0" err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Czech</a:t>
                      </a: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 </a:t>
                      </a:r>
                      <a:r>
                        <a:rPr lang="cs-CZ" sz="1400" kern="50" dirty="0" err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Republic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+mn-cs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err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Prague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+mn-cs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A map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5903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Anotace: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gridSpan="3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Didaktický učební materiál je určen pro žáky maturitních oborů SOŠ. Je zaměřen na prezentaci informací o ČR a procvičení slovní zásoby. Je možné ho využít jako samostatný studijní materiál nebo jako podklad k diskuzi. </a:t>
                      </a: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  <a:tc hMerge="1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b="1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hMerge="1"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pSp>
        <p:nvGrpSpPr>
          <p:cNvPr id="7" name="Skupina 6"/>
          <p:cNvGrpSpPr/>
          <p:nvPr/>
        </p:nvGrpSpPr>
        <p:grpSpPr>
          <a:xfrm>
            <a:off x="1259632" y="167333"/>
            <a:ext cx="6521450" cy="762000"/>
            <a:chOff x="1187624" y="348726"/>
            <a:chExt cx="6521450" cy="762000"/>
          </a:xfrm>
        </p:grpSpPr>
        <p:pic>
          <p:nvPicPr>
            <p:cNvPr id="8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2271794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Czech</a:t>
            </a:r>
            <a:r>
              <a:rPr lang="cs-CZ" dirty="0" smtClean="0"/>
              <a:t> </a:t>
            </a:r>
            <a:r>
              <a:rPr lang="cs-CZ" dirty="0" err="1" smtClean="0"/>
              <a:t>Republic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en-US" dirty="0" smtClean="0"/>
              <a:t>is situated in the central Europe </a:t>
            </a:r>
          </a:p>
          <a:p>
            <a:pPr>
              <a:buFontTx/>
              <a:buChar char="-"/>
            </a:pPr>
            <a:r>
              <a:rPr lang="en-US" dirty="0" smtClean="0"/>
              <a:t>is called the heart of </a:t>
            </a:r>
            <a:r>
              <a:rPr lang="cs-CZ" dirty="0" err="1" smtClean="0"/>
              <a:t>Europe</a:t>
            </a:r>
            <a:endParaRPr lang="en-US" dirty="0" smtClean="0"/>
          </a:p>
          <a:p>
            <a:pPr>
              <a:buFontTx/>
              <a:buChar char="-"/>
            </a:pPr>
            <a:r>
              <a:rPr lang="en-US" dirty="0" err="1" smtClean="0"/>
              <a:t>boders</a:t>
            </a:r>
            <a:r>
              <a:rPr lang="en-US" dirty="0" smtClean="0"/>
              <a:t> with </a:t>
            </a:r>
            <a:r>
              <a:rPr lang="en-US" b="1" dirty="0" smtClean="0"/>
              <a:t>Poland</a:t>
            </a:r>
            <a:r>
              <a:rPr lang="en-US" dirty="0" smtClean="0"/>
              <a:t> in the </a:t>
            </a:r>
            <a:r>
              <a:rPr lang="cs-CZ" dirty="0" smtClean="0"/>
              <a:t>n</a:t>
            </a:r>
            <a:r>
              <a:rPr lang="en-US" dirty="0" err="1" smtClean="0"/>
              <a:t>orth</a:t>
            </a:r>
            <a:r>
              <a:rPr lang="en-US" dirty="0" smtClean="0"/>
              <a:t>, </a:t>
            </a:r>
          </a:p>
          <a:p>
            <a:pPr>
              <a:buNone/>
            </a:pPr>
            <a:r>
              <a:rPr lang="en-US" b="1" dirty="0" smtClean="0"/>
              <a:t>Germany</a:t>
            </a:r>
            <a:r>
              <a:rPr lang="en-US" dirty="0" smtClean="0"/>
              <a:t> in the </a:t>
            </a:r>
            <a:r>
              <a:rPr lang="cs-CZ" dirty="0" smtClean="0"/>
              <a:t>n</a:t>
            </a:r>
            <a:r>
              <a:rPr lang="en-US" dirty="0" err="1" smtClean="0"/>
              <a:t>orth</a:t>
            </a:r>
            <a:r>
              <a:rPr lang="en-US" dirty="0" smtClean="0"/>
              <a:t>-west</a:t>
            </a:r>
            <a:r>
              <a:rPr lang="en-US" dirty="0" smtClean="0"/>
              <a:t>, </a:t>
            </a:r>
          </a:p>
          <a:p>
            <a:pPr>
              <a:buNone/>
            </a:pPr>
            <a:r>
              <a:rPr lang="en-US" b="1" dirty="0" smtClean="0"/>
              <a:t>Austria</a:t>
            </a:r>
            <a:r>
              <a:rPr lang="en-US" dirty="0" smtClean="0"/>
              <a:t> in the </a:t>
            </a:r>
            <a:r>
              <a:rPr lang="cs-CZ" dirty="0" smtClean="0"/>
              <a:t>s</a:t>
            </a:r>
            <a:r>
              <a:rPr lang="en-US" dirty="0" err="1" smtClean="0"/>
              <a:t>outh</a:t>
            </a:r>
            <a:r>
              <a:rPr lang="en-US" dirty="0" smtClean="0"/>
              <a:t> </a:t>
            </a:r>
            <a:r>
              <a:rPr lang="en-US" dirty="0" smtClean="0"/>
              <a:t>and     </a:t>
            </a:r>
          </a:p>
          <a:p>
            <a:pPr>
              <a:buNone/>
            </a:pPr>
            <a:r>
              <a:rPr lang="en-US" b="1" dirty="0" smtClean="0"/>
              <a:t>The Slovak Republic</a:t>
            </a:r>
            <a:r>
              <a:rPr lang="en-US" dirty="0" smtClean="0"/>
              <a:t> in the </a:t>
            </a:r>
            <a:r>
              <a:rPr lang="cs-CZ" dirty="0" smtClean="0"/>
              <a:t>e</a:t>
            </a:r>
            <a:r>
              <a:rPr lang="en-US" dirty="0" err="1" smtClean="0"/>
              <a:t>ast</a:t>
            </a:r>
            <a:endParaRPr lang="en-US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683569" y="6309320"/>
            <a:ext cx="7704782" cy="437555"/>
          </a:xfrm>
        </p:spPr>
        <p:txBody>
          <a:bodyPr/>
          <a:lstStyle/>
          <a:p>
            <a:pPr algn="l"/>
            <a:r>
              <a:rPr lang="cs-CZ" sz="1000" dirty="0" smtClean="0"/>
              <a:t>JOSE, San. </a:t>
            </a:r>
            <a:r>
              <a:rPr lang="cs-CZ" sz="1000" i="1" dirty="0" err="1" smtClean="0"/>
              <a:t>Wikipedia</a:t>
            </a:r>
            <a:r>
              <a:rPr lang="cs-CZ" sz="1000" dirty="0" smtClean="0"/>
              <a:t> [online]. [cit. 31.3.2013]. Dostupný na WWW: http://en.wikipedia.org/wiki/File:Europe_topography_map_en.png#filelinks</a:t>
            </a:r>
            <a:endParaRPr lang="cs-CZ" sz="1000" dirty="0">
              <a:latin typeface="Calibri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3356992"/>
            <a:ext cx="2867025" cy="230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File:Czech Rep. - Bohemia, Moravia and Silesia III (en).png"/>
          <p:cNvPicPr>
            <a:picLocks noGrp="1"/>
          </p:cNvPicPr>
          <p:nvPr>
            <p:ph idx="4294967295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484313"/>
            <a:ext cx="7785100" cy="4418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539552" y="5934670"/>
            <a:ext cx="813690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hangingPunct="0">
              <a:spcAft>
                <a:spcPts val="0"/>
              </a:spcAft>
            </a:pPr>
            <a:r>
              <a:rPr lang="cs-CZ" sz="1000" kern="50" dirty="0" smtClean="0">
                <a:solidFill>
                  <a:srgbClr val="333333"/>
                </a:solidFill>
                <a:latin typeface="Arial"/>
                <a:ea typeface="Times New Roman"/>
              </a:rPr>
              <a:t>AUTOR NEUVEDEN. </a:t>
            </a:r>
            <a:r>
              <a:rPr lang="cs-CZ" sz="1000" i="1" kern="50" dirty="0" err="1" smtClean="0">
                <a:latin typeface="Times New Roman"/>
                <a:ea typeface="Times New Roman"/>
              </a:rPr>
              <a:t>Wikipedia</a:t>
            </a:r>
            <a:r>
              <a:rPr lang="cs-CZ" sz="1000" kern="50" dirty="0" smtClean="0">
                <a:latin typeface="Times New Roman"/>
                <a:ea typeface="Times New Roman"/>
              </a:rPr>
              <a:t> [online]. [cit. 31.3.2013]. Dostupný na WWW: http://en.wikipedia.org/wiki/File:Czech_Rep._-_Bohemia,_Moravia_and_Silesia_III_(en).png</a:t>
            </a:r>
            <a:endParaRPr lang="cs-CZ" sz="1000" kern="50" dirty="0">
              <a:latin typeface="Times New Roman"/>
              <a:ea typeface="Times New Roma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Basic </a:t>
            </a:r>
            <a:r>
              <a:rPr lang="cs-CZ" dirty="0" err="1" smtClean="0"/>
              <a:t>information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hangingPunct="0"/>
            <a:r>
              <a:rPr lang="en-US" sz="2800" dirty="0" smtClean="0"/>
              <a:t>How many people live in the CR?</a:t>
            </a:r>
          </a:p>
          <a:p>
            <a:pPr hangingPunct="0"/>
            <a:r>
              <a:rPr lang="en-US" sz="2800" b="1" dirty="0" smtClean="0"/>
              <a:t>About 10 million </a:t>
            </a:r>
            <a:r>
              <a:rPr lang="en-US" sz="2800" dirty="0" smtClean="0"/>
              <a:t>(population) </a:t>
            </a:r>
          </a:p>
          <a:p>
            <a:pPr hangingPunct="0"/>
            <a:r>
              <a:rPr lang="en-US" sz="2800" dirty="0" smtClean="0"/>
              <a:t>What is the capital of the CR?</a:t>
            </a:r>
          </a:p>
          <a:p>
            <a:pPr hangingPunct="0"/>
            <a:r>
              <a:rPr lang="en-US" sz="2800" b="1" dirty="0" smtClean="0"/>
              <a:t>Prague</a:t>
            </a:r>
          </a:p>
          <a:p>
            <a:pPr hangingPunct="0"/>
            <a:r>
              <a:rPr lang="en-US" sz="2800" dirty="0" smtClean="0"/>
              <a:t>When was it established?</a:t>
            </a:r>
          </a:p>
          <a:p>
            <a:pPr hangingPunct="0"/>
            <a:r>
              <a:rPr lang="en-US" sz="2800" b="1" dirty="0" smtClean="0"/>
              <a:t>1st January 1993 </a:t>
            </a:r>
            <a:r>
              <a:rPr lang="en-US" sz="2800" dirty="0" smtClean="0"/>
              <a:t>(Member of the EU since: 1 May 2004)</a:t>
            </a:r>
          </a:p>
          <a:p>
            <a:pPr hangingPunct="0"/>
            <a:r>
              <a:rPr lang="en-US" sz="2800" dirty="0" smtClean="0"/>
              <a:t>What language</a:t>
            </a:r>
            <a:r>
              <a:rPr lang="cs-CZ" sz="2800" dirty="0" smtClean="0"/>
              <a:t>s</a:t>
            </a:r>
            <a:r>
              <a:rPr lang="en-US" sz="2800" dirty="0" smtClean="0"/>
              <a:t> do the Czechs speak?</a:t>
            </a:r>
          </a:p>
          <a:p>
            <a:pPr hangingPunct="0"/>
            <a:r>
              <a:rPr lang="en-US" sz="2800" dirty="0" smtClean="0"/>
              <a:t>Official language is </a:t>
            </a:r>
            <a:r>
              <a:rPr lang="en-US" sz="2800" b="1" dirty="0" smtClean="0"/>
              <a:t>Czech.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hangingPunct="0"/>
            <a:r>
              <a:rPr lang="en-US" sz="2800" dirty="0" smtClean="0"/>
              <a:t>Who is the head of state?</a:t>
            </a:r>
          </a:p>
          <a:p>
            <a:pPr hangingPunct="0"/>
            <a:r>
              <a:rPr lang="en-US" sz="2800" b="1" dirty="0" smtClean="0"/>
              <a:t>The president </a:t>
            </a:r>
            <a:r>
              <a:rPr lang="en-US" sz="2800" dirty="0" smtClean="0"/>
              <a:t>(the </a:t>
            </a:r>
            <a:r>
              <a:rPr lang="cs-CZ" sz="2800" dirty="0" smtClean="0"/>
              <a:t>h</a:t>
            </a:r>
            <a:r>
              <a:rPr lang="en-US" sz="2800" dirty="0" err="1" smtClean="0"/>
              <a:t>ead</a:t>
            </a:r>
            <a:r>
              <a:rPr lang="en-US" sz="2800" dirty="0" smtClean="0"/>
              <a:t> of government is </a:t>
            </a:r>
            <a:r>
              <a:rPr lang="cs-CZ" sz="2800" dirty="0" smtClean="0"/>
              <a:t>P</a:t>
            </a:r>
            <a:r>
              <a:rPr lang="en-US" sz="2800" dirty="0" smtClean="0"/>
              <a:t>rime minister)</a:t>
            </a:r>
          </a:p>
          <a:p>
            <a:pPr hangingPunct="0"/>
            <a:r>
              <a:rPr lang="en-US" sz="2800" dirty="0" smtClean="0"/>
              <a:t>What is the national anthem?</a:t>
            </a:r>
          </a:p>
          <a:p>
            <a:pPr hangingPunct="0"/>
            <a:r>
              <a:rPr lang="en-US" sz="2800" b="1" dirty="0" err="1" smtClean="0"/>
              <a:t>Kde</a:t>
            </a:r>
            <a:r>
              <a:rPr lang="en-US" sz="2800" b="1" dirty="0" smtClean="0"/>
              <a:t> </a:t>
            </a:r>
            <a:r>
              <a:rPr lang="en-US" sz="2800" b="1" dirty="0" err="1" smtClean="0"/>
              <a:t>domov</a:t>
            </a:r>
            <a:r>
              <a:rPr lang="en-US" sz="2800" b="1" dirty="0" smtClean="0"/>
              <a:t> </a:t>
            </a:r>
            <a:r>
              <a:rPr lang="en-US" sz="2800" b="1" dirty="0" err="1" smtClean="0"/>
              <a:t>můj</a:t>
            </a:r>
            <a:endParaRPr lang="en-US" sz="2800" b="1" dirty="0" smtClean="0"/>
          </a:p>
          <a:p>
            <a:pPr hangingPunct="0"/>
            <a:r>
              <a:rPr lang="en-US" sz="2800" dirty="0" smtClean="0"/>
              <a:t>What currency do they have?</a:t>
            </a:r>
          </a:p>
          <a:p>
            <a:pPr hangingPunct="0"/>
            <a:r>
              <a:rPr lang="en-US" sz="2800" b="1" dirty="0" smtClean="0"/>
              <a:t>Czech koruna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Places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interests</a:t>
            </a:r>
            <a:r>
              <a:rPr lang="cs-CZ" dirty="0" smtClean="0"/>
              <a:t> –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them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9512" y="6381328"/>
            <a:ext cx="7776864" cy="365760"/>
          </a:xfrm>
        </p:spPr>
        <p:txBody>
          <a:bodyPr/>
          <a:lstStyle/>
          <a:p>
            <a:pPr algn="l"/>
            <a:r>
              <a:rPr lang="cs-CZ" dirty="0" smtClean="0">
                <a:hlinkClick r:id="rId2"/>
              </a:rPr>
              <a:t>http://cs.wikipedia.org/wiki/Karl%C5%A1tejn</a:t>
            </a:r>
            <a:r>
              <a:rPr lang="cs-CZ" dirty="0" smtClean="0"/>
              <a:t>, </a:t>
            </a:r>
            <a:r>
              <a:rPr lang="cs-CZ" dirty="0" smtClean="0">
                <a:hlinkClick r:id="rId3"/>
              </a:rPr>
              <a:t>http://cs.wikipedia.org/wiki/Starom%C4%9Bstsk%C3%BD_orloj</a:t>
            </a:r>
            <a:r>
              <a:rPr lang="cs-CZ" dirty="0" smtClean="0">
                <a:hlinkClick r:id="rId4"/>
              </a:rPr>
              <a:t>http://cs.wikipedia.org/wiki/Mari%C3%A1nsk%C3%A9_L%C3%A1zn%C4%9B</a:t>
            </a:r>
            <a:endParaRPr lang="cs-CZ" dirty="0" smtClean="0"/>
          </a:p>
          <a:p>
            <a:endParaRPr lang="cs-CZ" dirty="0">
              <a:latin typeface="Calibri" pitchFamily="34" charset="0"/>
            </a:endParaRPr>
          </a:p>
        </p:txBody>
      </p:sp>
      <p:pic>
        <p:nvPicPr>
          <p:cNvPr id="6" name="Zástupný symbol pro obsah 5" descr="http://upload.wikimedia.org/wikipedia/commons/thumb/8/80/Karl%C5%A1tejn_029.jpg/250px-Karl%C5%A1tejn_029.jpg"/>
          <p:cNvPicPr>
            <a:picLocks noGrp="1"/>
          </p:cNvPicPr>
          <p:nvPr>
            <p:ph sz="quarter" idx="1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1484784"/>
            <a:ext cx="3175000" cy="238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Zástupný symbol pro obsah 7" descr="Soubor:MacochaDno.jpg"/>
          <p:cNvPicPr>
            <a:picLocks noGrp="1"/>
          </p:cNvPicPr>
          <p:nvPr>
            <p:ph sz="quarter" idx="2"/>
          </p:nvPr>
        </p:nvPicPr>
        <p:blipFill>
          <a:blip r:embed="rId6" cstate="print"/>
          <a:stretch>
            <a:fillRect/>
          </a:stretch>
        </p:blipFill>
        <p:spPr bwMode="auto">
          <a:xfrm>
            <a:off x="4384675" y="1600200"/>
            <a:ext cx="34290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Kolonáda se Zpívající fontánou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1520" y="4149080"/>
            <a:ext cx="2423795" cy="18840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http://upload.wikimedia.org/wikipedia/commons/thumb/7/79/Prazsky_orloj_celkovy_pohled.jpg/220px-Prazsky_orloj_celkovy_pohled.jpg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995936" y="1916832"/>
            <a:ext cx="2092960" cy="3921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National</a:t>
            </a:r>
            <a:r>
              <a:rPr lang="cs-CZ" dirty="0" smtClean="0"/>
              <a:t> </a:t>
            </a:r>
            <a:r>
              <a:rPr lang="cs-CZ" dirty="0" err="1" smtClean="0"/>
              <a:t>sports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000" dirty="0" err="1" smtClean="0"/>
              <a:t>Match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following</a:t>
            </a:r>
            <a:r>
              <a:rPr lang="cs-CZ" sz="2000" dirty="0" smtClean="0"/>
              <a:t> </a:t>
            </a:r>
            <a:r>
              <a:rPr lang="cs-CZ" sz="2000" dirty="0" err="1" smtClean="0"/>
              <a:t>sports</a:t>
            </a:r>
            <a:r>
              <a:rPr lang="cs-CZ" sz="2000" dirty="0" smtClean="0"/>
              <a:t> </a:t>
            </a:r>
            <a:r>
              <a:rPr lang="cs-CZ" sz="2000" dirty="0" err="1" smtClean="0"/>
              <a:t>with</a:t>
            </a:r>
            <a:r>
              <a:rPr lang="cs-CZ" sz="2000" dirty="0" smtClean="0"/>
              <a:t> </a:t>
            </a:r>
            <a:r>
              <a:rPr lang="cs-CZ" sz="2000" dirty="0" err="1" smtClean="0"/>
              <a:t>their</a:t>
            </a:r>
            <a:r>
              <a:rPr lang="cs-CZ" sz="2000" dirty="0" smtClean="0"/>
              <a:t> </a:t>
            </a:r>
            <a:r>
              <a:rPr lang="cs-CZ" sz="2000" dirty="0" err="1" smtClean="0"/>
              <a:t>represntatives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err="1" smtClean="0"/>
              <a:t>Football</a:t>
            </a:r>
            <a:endParaRPr lang="cs-CZ" dirty="0" smtClean="0"/>
          </a:p>
          <a:p>
            <a:r>
              <a:rPr lang="cs-CZ" dirty="0" err="1" smtClean="0"/>
              <a:t>Ice</a:t>
            </a:r>
            <a:r>
              <a:rPr lang="cs-CZ" dirty="0" smtClean="0"/>
              <a:t> – </a:t>
            </a:r>
            <a:r>
              <a:rPr lang="cs-CZ" dirty="0" err="1" smtClean="0"/>
              <a:t>hockey</a:t>
            </a:r>
            <a:endParaRPr lang="cs-CZ" dirty="0" smtClean="0"/>
          </a:p>
          <a:p>
            <a:r>
              <a:rPr lang="cs-CZ" dirty="0" smtClean="0"/>
              <a:t>Speed </a:t>
            </a:r>
            <a:r>
              <a:rPr lang="cs-CZ" dirty="0" err="1" smtClean="0"/>
              <a:t>skating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Tennis</a:t>
            </a:r>
            <a:endParaRPr lang="cs-CZ" dirty="0" smtClean="0"/>
          </a:p>
          <a:p>
            <a:r>
              <a:rPr lang="cs-CZ" dirty="0" err="1" smtClean="0"/>
              <a:t>Athletics</a:t>
            </a:r>
            <a:endParaRPr lang="cs-CZ" dirty="0" smtClean="0"/>
          </a:p>
          <a:p>
            <a:r>
              <a:rPr lang="cs-CZ" dirty="0" smtClean="0"/>
              <a:t>Skif/</a:t>
            </a:r>
            <a:r>
              <a:rPr lang="cs-CZ" dirty="0" err="1" smtClean="0"/>
              <a:t>rowing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Tomáš </a:t>
            </a:r>
            <a:r>
              <a:rPr lang="cs-CZ" dirty="0" err="1" smtClean="0"/>
              <a:t>Berdych</a:t>
            </a:r>
            <a:endParaRPr lang="cs-CZ" dirty="0" smtClean="0"/>
          </a:p>
          <a:p>
            <a:r>
              <a:rPr lang="cs-CZ" dirty="0" smtClean="0"/>
              <a:t>Ondřej Synek</a:t>
            </a:r>
          </a:p>
          <a:p>
            <a:r>
              <a:rPr lang="cs-CZ" dirty="0" smtClean="0"/>
              <a:t>Martina </a:t>
            </a:r>
            <a:r>
              <a:rPr lang="cs-CZ" dirty="0" err="1" smtClean="0"/>
              <a:t>Sáblíková</a:t>
            </a:r>
            <a:endParaRPr lang="cs-CZ" dirty="0" smtClean="0"/>
          </a:p>
          <a:p>
            <a:r>
              <a:rPr lang="cs-CZ" dirty="0" smtClean="0"/>
              <a:t>Barbora </a:t>
            </a:r>
            <a:r>
              <a:rPr lang="cs-CZ" dirty="0" err="1" smtClean="0"/>
              <a:t>Špotáková</a:t>
            </a:r>
            <a:endParaRPr lang="cs-CZ" dirty="0" smtClean="0"/>
          </a:p>
          <a:p>
            <a:r>
              <a:rPr lang="cs-CZ" dirty="0" smtClean="0"/>
              <a:t>Petr Čech</a:t>
            </a:r>
          </a:p>
          <a:p>
            <a:r>
              <a:rPr lang="cs-CZ" dirty="0" smtClean="0"/>
              <a:t>Jaromír Jágr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19256" cy="707678"/>
          </a:xfrm>
        </p:spPr>
        <p:txBody>
          <a:bodyPr/>
          <a:lstStyle/>
          <a:p>
            <a:r>
              <a:rPr lang="en-US" dirty="0" smtClean="0"/>
              <a:t>Where can you find following places?</a:t>
            </a:r>
            <a:r>
              <a:rPr lang="cs-CZ" dirty="0" smtClean="0"/>
              <a:t> </a:t>
            </a:r>
            <a:r>
              <a:rPr lang="cs-CZ" dirty="0" err="1" smtClean="0"/>
              <a:t>Mark</a:t>
            </a:r>
            <a:r>
              <a:rPr lang="cs-CZ" dirty="0" smtClean="0"/>
              <a:t> </a:t>
            </a:r>
            <a:r>
              <a:rPr lang="cs-CZ" dirty="0" err="1" smtClean="0"/>
              <a:t>them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map.</a:t>
            </a:r>
            <a:endParaRPr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2"/>
          </p:nvPr>
        </p:nvSpPr>
        <p:spPr>
          <a:xfrm>
            <a:off x="457200" y="1435100"/>
            <a:ext cx="2242591" cy="4691063"/>
          </a:xfrm>
        </p:spPr>
        <p:txBody>
          <a:bodyPr/>
          <a:lstStyle/>
          <a:p>
            <a:pPr marL="342900" indent="-342900">
              <a:buAutoNum type="arabicPeriod"/>
            </a:pPr>
            <a:r>
              <a:rPr lang="en-US" dirty="0" smtClean="0"/>
              <a:t>Prague</a:t>
            </a:r>
          </a:p>
          <a:p>
            <a:pPr marL="342900" indent="-342900">
              <a:buAutoNum type="arabicPeriod"/>
            </a:pPr>
            <a:r>
              <a:rPr lang="en-US" dirty="0" err="1" smtClean="0"/>
              <a:t>České</a:t>
            </a:r>
            <a:r>
              <a:rPr lang="en-US" dirty="0" smtClean="0"/>
              <a:t> </a:t>
            </a:r>
            <a:r>
              <a:rPr lang="en-US" dirty="0" err="1" smtClean="0"/>
              <a:t>Budějovice</a:t>
            </a:r>
            <a:endParaRPr lang="en-US" dirty="0" smtClean="0"/>
          </a:p>
          <a:p>
            <a:pPr marL="342900" indent="-342900">
              <a:buAutoNum type="arabicPeriod"/>
            </a:pPr>
            <a:r>
              <a:rPr lang="en-US" dirty="0" smtClean="0"/>
              <a:t>Brno</a:t>
            </a:r>
          </a:p>
          <a:p>
            <a:pPr marL="342900" indent="-342900">
              <a:buAutoNum type="arabicPeriod"/>
            </a:pPr>
            <a:r>
              <a:rPr lang="en-US" dirty="0" smtClean="0"/>
              <a:t>Olomouc</a:t>
            </a:r>
          </a:p>
          <a:p>
            <a:pPr marL="342900" indent="-342900">
              <a:buAutoNum type="arabicPeriod"/>
            </a:pPr>
            <a:r>
              <a:rPr lang="en-US" dirty="0" smtClean="0"/>
              <a:t>The Ore Mountains</a:t>
            </a:r>
          </a:p>
          <a:p>
            <a:pPr marL="342900" indent="-342900">
              <a:buAutoNum type="arabicPeriod"/>
            </a:pPr>
            <a:r>
              <a:rPr lang="en-US" dirty="0" smtClean="0"/>
              <a:t>Bohemian Switzerland</a:t>
            </a:r>
          </a:p>
          <a:p>
            <a:pPr marL="342900" indent="-342900">
              <a:buAutoNum type="arabicPeriod"/>
            </a:pPr>
            <a:r>
              <a:rPr lang="en-US" dirty="0" smtClean="0"/>
              <a:t>The  </a:t>
            </a:r>
            <a:r>
              <a:rPr lang="en-US" dirty="0" err="1" smtClean="0"/>
              <a:t>Jeseníky</a:t>
            </a:r>
            <a:endParaRPr lang="en-US" dirty="0" smtClean="0"/>
          </a:p>
          <a:p>
            <a:pPr marL="342900" indent="-342900">
              <a:buAutoNum type="arabicPeriod"/>
            </a:pPr>
            <a:r>
              <a:rPr lang="en-US" dirty="0" smtClean="0"/>
              <a:t>The Eagle Mountains</a:t>
            </a:r>
          </a:p>
          <a:p>
            <a:pPr marL="342900" indent="-342900">
              <a:buAutoNum type="arabicPeriod"/>
            </a:pPr>
            <a:r>
              <a:rPr lang="en-US" dirty="0" err="1" smtClean="0"/>
              <a:t>Sněžka</a:t>
            </a:r>
            <a:r>
              <a:rPr lang="en-US" dirty="0" smtClean="0"/>
              <a:t> (the Giant mountains)</a:t>
            </a:r>
          </a:p>
          <a:p>
            <a:pPr marL="342900" indent="-342900">
              <a:buAutoNum type="arabicPeriod"/>
            </a:pPr>
            <a:r>
              <a:rPr lang="en-US" dirty="0" smtClean="0"/>
              <a:t>The </a:t>
            </a:r>
            <a:r>
              <a:rPr lang="en-US" dirty="0" err="1" smtClean="0"/>
              <a:t>Šumava</a:t>
            </a:r>
            <a:endParaRPr lang="en-US" dirty="0"/>
          </a:p>
        </p:txBody>
      </p:sp>
      <p:pic>
        <p:nvPicPr>
          <p:cNvPr id="9" name="Zástupný symbol pro obsah 8" descr="Soubor:Relief Map of Czech Republic.png"/>
          <p:cNvPicPr>
            <a:picLocks noGrp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1484784"/>
            <a:ext cx="5987008" cy="43691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699792" y="5805264"/>
            <a:ext cx="5976664" cy="365760"/>
          </a:xfrm>
        </p:spPr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http://cs.wikipedia.org/wiki/Soubor:Relief_Map_of_Czech_Republic.png</a:t>
            </a:r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pic>
        <p:nvPicPr>
          <p:cNvPr id="4" name="Zástupný symbol pro obsah 8" descr="Soubor:Relief Map of Czech Republic.png"/>
          <p:cNvPicPr>
            <a:picLocks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412776"/>
            <a:ext cx="5987008" cy="43691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3175836" y="3068960"/>
            <a:ext cx="86127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Prague</a:t>
            </a:r>
            <a:endParaRPr lang="cs-CZ" sz="11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59832" y="4509120"/>
            <a:ext cx="97728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České B.</a:t>
            </a:r>
            <a:endParaRPr lang="cs-CZ" sz="11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70412" y="4362926"/>
            <a:ext cx="50847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Brno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24648" y="3717032"/>
            <a:ext cx="91550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Olomouc</a:t>
            </a:r>
            <a:endParaRPr lang="cs-CZ" sz="1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23728" y="2426404"/>
            <a:ext cx="1224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err="1" smtClean="0"/>
              <a:t>The</a:t>
            </a:r>
            <a:r>
              <a:rPr lang="cs-CZ" sz="1200" dirty="0" smtClean="0"/>
              <a:t> </a:t>
            </a:r>
            <a:r>
              <a:rPr lang="cs-CZ" sz="1200" dirty="0" err="1" smtClean="0"/>
              <a:t>Ore</a:t>
            </a:r>
            <a:r>
              <a:rPr lang="cs-CZ" sz="1200" dirty="0" smtClean="0"/>
              <a:t> m.</a:t>
            </a:r>
            <a:endParaRPr lang="cs-CZ" sz="1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680953" y="1994356"/>
            <a:ext cx="12961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Bohemia S.</a:t>
            </a:r>
            <a:endParaRPr lang="cs-CZ" sz="1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08623" y="2918470"/>
            <a:ext cx="113152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err="1" smtClean="0"/>
              <a:t>The</a:t>
            </a:r>
            <a:r>
              <a:rPr lang="cs-CZ" sz="1100" dirty="0" smtClean="0"/>
              <a:t> Jeseníky</a:t>
            </a:r>
            <a:endParaRPr lang="cs-CZ" sz="11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011385" y="2679336"/>
            <a:ext cx="159447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err="1" smtClean="0"/>
              <a:t>The</a:t>
            </a:r>
            <a:r>
              <a:rPr lang="cs-CZ" sz="1100" dirty="0" smtClean="0"/>
              <a:t> </a:t>
            </a:r>
            <a:r>
              <a:rPr lang="cs-CZ" sz="1100" dirty="0" err="1" smtClean="0"/>
              <a:t>Eagle</a:t>
            </a:r>
            <a:r>
              <a:rPr lang="cs-CZ" sz="1100" dirty="0" smtClean="0"/>
              <a:t> m.</a:t>
            </a:r>
            <a:endParaRPr lang="cs-CZ" sz="11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77097" y="2302309"/>
            <a:ext cx="90481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Sněžka</a:t>
            </a:r>
            <a:endParaRPr lang="cs-CZ" sz="1200" dirty="0"/>
          </a:p>
        </p:txBody>
      </p:sp>
      <p:sp>
        <p:nvSpPr>
          <p:cNvPr id="15" name="TextovéPole 14"/>
          <p:cNvSpPr txBox="1"/>
          <p:nvPr/>
        </p:nvSpPr>
        <p:spPr>
          <a:xfrm rot="2229716">
            <a:off x="1701271" y="4482190"/>
            <a:ext cx="170935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err="1" smtClean="0"/>
              <a:t>The</a:t>
            </a:r>
            <a:r>
              <a:rPr lang="cs-CZ" sz="1200" dirty="0" smtClean="0"/>
              <a:t> Šumava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14526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149</TotalTime>
  <Words>388</Words>
  <Application>Microsoft Office PowerPoint</Application>
  <PresentationFormat>Předvádění na obrazovce (4:3)</PresentationFormat>
  <Paragraphs>97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The Czech Republic</vt:lpstr>
      <vt:lpstr>Prezentace aplikace PowerPoint</vt:lpstr>
      <vt:lpstr>The Czech Republic</vt:lpstr>
      <vt:lpstr>Prezentace aplikace PowerPoint</vt:lpstr>
      <vt:lpstr>Basic information</vt:lpstr>
      <vt:lpstr>Prezentace aplikace PowerPoint</vt:lpstr>
      <vt:lpstr>Places of interests – name them!</vt:lpstr>
      <vt:lpstr>National sports Match the following sports with their represntatives</vt:lpstr>
      <vt:lpstr>Where can you find following places? Mark them on the map.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další</dc:creator>
  <dc:description>Dostupné z Metodického portálu www.rvp.cz, ISSN: 1802-4785, financovaného z ESF a státního rozpočtu ČR. Provozováno Výzkumným ústavem pedagogickým v Praze.</dc:description>
  <cp:lastModifiedBy>Jaroslava Jelínková</cp:lastModifiedBy>
  <cp:revision>23</cp:revision>
  <dcterms:created xsi:type="dcterms:W3CDTF">2013-03-21T19:25:01Z</dcterms:created>
  <dcterms:modified xsi:type="dcterms:W3CDTF">2013-06-03T07:52:19Z</dcterms:modified>
</cp:coreProperties>
</file>