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8"/>
  </p:notesMasterIdLst>
  <p:handoutMasterIdLst>
    <p:handoutMasterId r:id="rId19"/>
  </p:handoutMasterIdLst>
  <p:sldIdLst>
    <p:sldId id="256" r:id="rId2"/>
    <p:sldId id="257" r:id="rId3"/>
    <p:sldId id="258" r:id="rId4"/>
    <p:sldId id="265" r:id="rId5"/>
    <p:sldId id="266" r:id="rId6"/>
    <p:sldId id="267" r:id="rId7"/>
    <p:sldId id="269" r:id="rId8"/>
    <p:sldId id="270" r:id="rId9"/>
    <p:sldId id="271" r:id="rId10"/>
    <p:sldId id="259" r:id="rId11"/>
    <p:sldId id="260" r:id="rId12"/>
    <p:sldId id="261" r:id="rId13"/>
    <p:sldId id="262" r:id="rId14"/>
    <p:sldId id="263" r:id="rId15"/>
    <p:sldId id="264" r:id="rId16"/>
    <p:sldId id="268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6667" autoAdjust="0"/>
  </p:normalViewPr>
  <p:slideViewPr>
    <p:cSldViewPr>
      <p:cViewPr>
        <p:scale>
          <a:sx n="70" d="100"/>
          <a:sy n="70" d="100"/>
        </p:scale>
        <p:origin x="-691" y="68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5" d="100"/>
          <a:sy n="55" d="100"/>
        </p:scale>
        <p:origin x="-2286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7F519E24-AC6E-4ACF-AA4B-319274E2209B}" type="datetimeFigureOut">
              <a:rPr lang="cs-CZ"/>
              <a:pPr/>
              <a:t>31.1.2014</a:t>
            </a:fld>
            <a:endParaRPr lang="cs-CZ"/>
          </a:p>
        </p:txBody>
      </p:sp>
      <p:sp>
        <p:nvSpPr>
          <p:cNvPr id="2150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9B0D65D2-4B2D-4512-A9E0-A9631A8AB7D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53257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EFE3364-313F-4DBB-84D2-87677718DF38}" type="datetimeFigureOut">
              <a:rPr lang="cs-CZ"/>
              <a:pPr>
                <a:defRPr/>
              </a:pPr>
              <a:t>31.1.2014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9B2F5C9-BB35-4338-A25D-B4485A70E0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805348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21D778-B565-4D7E-94D7-64010A445B68}" type="datetimeFigureOut">
              <a:rPr lang="en-US" smtClean="0"/>
              <a:pPr/>
              <a:t>1/31/2014</a:t>
            </a:fld>
            <a:endParaRPr lang="en-US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6B1FF6-39B9-40F5-8B67-33C6354A3D4F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accent3">
                  <a:shade val="75000"/>
                </a:schemeClr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21D778-B565-4D7E-94D7-64010A445B68}" type="datetimeFigureOut">
              <a:rPr lang="en-US" smtClean="0"/>
              <a:pPr/>
              <a:t>1/31/2014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6B1FF6-39B9-40F5-8B67-33C6354A3D4F}" type="slidenum">
              <a:rPr kumimoji="0" lang="en-US" smtClean="0"/>
              <a:pPr/>
              <a:t>‹#›</a:t>
            </a:fld>
            <a:endParaRPr kumimoji="0"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21D778-B565-4D7E-94D7-64010A445B68}" type="datetimeFigureOut">
              <a:rPr lang="en-US" smtClean="0"/>
              <a:pPr/>
              <a:t>1/31/2014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6B1FF6-39B9-40F5-8B67-33C6354A3D4F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accent3">
                  <a:shade val="7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21D778-B565-4D7E-94D7-64010A445B68}" type="datetimeFigureOut">
              <a:rPr lang="en-US" smtClean="0"/>
              <a:pPr/>
              <a:t>1/31/2014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6B1FF6-39B9-40F5-8B67-33C6354A3D4F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21D778-B565-4D7E-94D7-64010A445B68}" type="datetimeFigureOut">
              <a:rPr lang="en-US" smtClean="0"/>
              <a:pPr/>
              <a:t>1/31/2014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algn="ctr" eaLnBrk="1" latinLnBrk="0" hangingPunct="1"/>
            <a:fld id="{2C6B1FF6-39B9-40F5-8B67-33C6354A3D4F}" type="slidenum">
              <a:rPr kumimoji="0" lang="en-US" smtClean="0"/>
              <a:pPr algn="ctr" eaLnBrk="1" latinLnBrk="0" hangingPunct="1"/>
              <a:t>‹#›</a:t>
            </a:fld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21D778-B565-4D7E-94D7-64010A445B68}" type="datetimeFigureOut">
              <a:rPr lang="en-US" smtClean="0"/>
              <a:pPr/>
              <a:t>1/31/2014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6B1FF6-39B9-40F5-8B67-33C6354A3D4F}" type="slidenum">
              <a:rPr kumimoji="0" lang="en-US" smtClean="0"/>
              <a:pPr/>
              <a:t>‹#›</a:t>
            </a:fld>
            <a:endParaRPr kumimoji="0"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21D778-B565-4D7E-94D7-64010A445B68}" type="datetimeFigureOut">
              <a:rPr lang="en-US" smtClean="0"/>
              <a:pPr/>
              <a:t>1/31/2014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6B1FF6-39B9-40F5-8B67-33C6354A3D4F}" type="slidenum">
              <a:rPr kumimoji="0" lang="en-US" smtClean="0"/>
              <a:pPr/>
              <a:t>‹#›</a:t>
            </a:fld>
            <a:endParaRPr kumimoji="0" lang="en-US" dirty="0">
              <a:solidFill>
                <a:srgbClr val="FFFFFF"/>
              </a:solidFill>
            </a:endParaRPr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21D778-B565-4D7E-94D7-64010A445B68}" type="datetimeFigureOut">
              <a:rPr lang="en-US" smtClean="0"/>
              <a:pPr/>
              <a:t>1/31/2014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6B1FF6-39B9-40F5-8B67-33C6354A3D4F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accent3">
                  <a:shade val="75000"/>
                </a:scheme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21D778-B565-4D7E-94D7-64010A445B68}" type="datetimeFigureOut">
              <a:rPr lang="en-US" smtClean="0"/>
              <a:pPr/>
              <a:t>1/31/2014</a:t>
            </a:fld>
            <a:endParaRPr lang="en-US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6B1FF6-39B9-40F5-8B67-33C6354A3D4F}" type="slidenum">
              <a:rPr kumimoji="0" lang="en-US" smtClean="0"/>
              <a:pPr/>
              <a:t>‹#›</a:t>
            </a:fld>
            <a:endParaRPr kumimoji="0" lang="en-US" dirty="0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21D778-B565-4D7E-94D7-64010A445B68}" type="datetimeFigureOut">
              <a:rPr lang="en-US" smtClean="0"/>
              <a:pPr/>
              <a:t>1/31/2014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6B1FF6-39B9-40F5-8B67-33C6354A3D4F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21D778-B565-4D7E-94D7-64010A445B68}" type="datetimeFigureOut">
              <a:rPr lang="en-US" smtClean="0"/>
              <a:pPr/>
              <a:t>1/31/2014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6B1FF6-39B9-40F5-8B67-33C6354A3D4F}" type="slidenum">
              <a:rPr kumimoji="0" lang="en-US" smtClean="0"/>
              <a:pPr/>
              <a:t>‹#›</a:t>
            </a:fld>
            <a:endParaRPr kumimoji="0"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pPr algn="r" eaLnBrk="1" latinLnBrk="0" hangingPunct="1"/>
            <a:fld id="{9D21D778-B565-4D7E-94D7-64010A445B68}" type="datetimeFigureOut">
              <a:rPr lang="en-US" smtClean="0"/>
              <a:pPr algn="r" eaLnBrk="1" latinLnBrk="0" hangingPunct="1"/>
              <a:t>1/31/2014</a:t>
            </a:fld>
            <a:endParaRPr lang="en-US" sz="1400" dirty="0">
              <a:solidFill>
                <a:srgbClr val="FFFFFF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>
                <a:latin typeface="Arial" charset="0"/>
              </a:rPr>
              <a:t>Autorem materiálu a všech jeho částí, není-li uvedeno jinak, je (jméno a příjmení autora).</a:t>
            </a:r>
            <a:br>
              <a:rPr lang="cs-CZ" smtClean="0">
                <a:latin typeface="Arial" charset="0"/>
              </a:rPr>
            </a:br>
            <a:r>
              <a:rPr lang="cs-CZ" smtClean="0">
                <a:latin typeface="Arial" charset="0"/>
              </a:rPr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 algn="ctr" eaLnBrk="1" latinLnBrk="0" hangingPunct="1"/>
            <a:fld id="{2C6B1FF6-39B9-40F5-8B67-33C6354A3D4F}" type="slidenum">
              <a:rPr kumimoji="0" lang="en-US" smtClean="0"/>
              <a:pPr algn="ctr" eaLnBrk="1" latinLnBrk="0" hangingPunct="1"/>
              <a:t>‹#›</a:t>
            </a:fld>
            <a:endParaRPr kumimoji="0" lang="en-US" sz="1600" dirty="0">
              <a:solidFill>
                <a:schemeClr val="accent3">
                  <a:shade val="75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7" Type="http://schemas.openxmlformats.org/officeDocument/2006/relationships/slide" Target="slide15.xml"/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4.xml"/><Relationship Id="rId5" Type="http://schemas.openxmlformats.org/officeDocument/2006/relationships/slide" Target="slide13.xml"/><Relationship Id="rId4" Type="http://schemas.openxmlformats.org/officeDocument/2006/relationships/slide" Target="slide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agap.com/cs/lazne/lazne-teplice/" TargetMode="External"/><Relationship Id="rId2" Type="http://schemas.openxmlformats.org/officeDocument/2006/relationships/hyperlink" Target="http://en.wikipedia.org/wiki/File:Czech_Rep._-_Bohemia,_Moravia_and_Silesia_III_(en)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feifermarek.webnode.cz/news/mestske-divadlo-chomutov/" TargetMode="External"/><Relationship Id="rId5" Type="http://schemas.openxmlformats.org/officeDocument/2006/relationships/hyperlink" Target="http://www.nockostelu.cz/?pg=141" TargetMode="External"/><Relationship Id="rId4" Type="http://schemas.openxmlformats.org/officeDocument/2006/relationships/hyperlink" Target="http://www.geocaching.com/seek/cache_details.aspx?guid=1dcb3e6b-1bcb-4504-9ada-585ef9589d1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/>
          <a:lstStyle/>
          <a:p>
            <a:pPr algn="ctr" eaLnBrk="1" hangingPunct="1"/>
            <a:r>
              <a:rPr lang="en-US" b="1" dirty="0" smtClean="0"/>
              <a:t>My home town</a:t>
            </a:r>
            <a:endParaRPr lang="en-US" dirty="0" smtClean="0"/>
          </a:p>
        </p:txBody>
      </p:sp>
      <p:grpSp>
        <p:nvGrpSpPr>
          <p:cNvPr id="2" name="Skupina 1"/>
          <p:cNvGrpSpPr/>
          <p:nvPr/>
        </p:nvGrpSpPr>
        <p:grpSpPr>
          <a:xfrm>
            <a:off x="1259632" y="348726"/>
            <a:ext cx="6521450" cy="762000"/>
            <a:chOff x="1187624" y="348726"/>
            <a:chExt cx="6521450" cy="762000"/>
          </a:xfrm>
        </p:grpSpPr>
        <p:pic>
          <p:nvPicPr>
            <p:cNvPr id="4" name="Picture 0" descr="MSMT_logolink_bez_vl_a_sloganu.ai"/>
            <p:cNvPicPr>
              <a:picLocks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" name="obrázek 2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46059896"/>
              </p:ext>
            </p:extLst>
          </p:nvPr>
        </p:nvGraphicFramePr>
        <p:xfrm>
          <a:off x="683568" y="1268760"/>
          <a:ext cx="7848872" cy="4643224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080120"/>
                <a:gridCol w="2664296"/>
                <a:gridCol w="1473744"/>
                <a:gridCol w="2630712"/>
              </a:tblGrid>
              <a:tr h="39356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solidFill>
                            <a:schemeClr val="tx1"/>
                          </a:solidFill>
                          <a:effectLst/>
                        </a:rPr>
                        <a:t>Název školy: </a:t>
                      </a:r>
                      <a:endParaRPr lang="cs-CZ" sz="1400" b="1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</a:rPr>
                        <a:t>Střední škola sociální PERSPEKTIVA a Vyšší odborná škola, s.r.o.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Adresa:  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</a:rPr>
                        <a:t>Mírová 218/6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</a:rPr>
                        <a:t>Dubí III - </a:t>
                      </a:r>
                      <a:r>
                        <a:rPr lang="cs-CZ" sz="1400" kern="50" dirty="0" err="1" smtClean="0">
                          <a:solidFill>
                            <a:schemeClr val="tx1"/>
                          </a:solidFill>
                          <a:effectLst/>
                        </a:rPr>
                        <a:t>Pozorka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solidFill>
                            <a:schemeClr val="tx1"/>
                          </a:solidFill>
                          <a:effectLst/>
                        </a:rPr>
                        <a:t>Název projektu</a:t>
                      </a:r>
                      <a:endParaRPr lang="cs-CZ" sz="1400" b="1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</a:rPr>
                        <a:t>KLÍČE K POZNÁVÁNÍ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Registrační číslo projektu: 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</a:rPr>
                        <a:t>CZ.1.07/1.5.00/34.0928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19678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Šablona:  </a:t>
                      </a:r>
                    </a:p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latin typeface="Calibri"/>
                          <a:ea typeface="Times New Roman"/>
                        </a:rPr>
                        <a:t>II/2 Inovace a zkvalitnění výuky cizích jazyků na středních školách </a:t>
                      </a:r>
                      <a:endParaRPr lang="cs-CZ" sz="1200" kern="5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Název a číslo materiálu: 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VY_22_INOVACE_AJ?_5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3150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Vytvořeno: 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</a:rPr>
                        <a:t>7. 8. 2013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1400" b="1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Mgr. Jaroslava Jelínková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Vyučovací předmět: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</a:rPr>
                        <a:t>Anglický jazyk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Ročník: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I.-IV. SOŠ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Výsledky vzdělávání dle RVP: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Žák umí prezentovat </a:t>
                      </a:r>
                      <a:r>
                        <a:rPr kumimoji="0" lang="cs-CZ" sz="14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základní informace o  městě, kde žije či studuje.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Typ interakce: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Kombinované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Druh výukového zdroje: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Klíčová slova: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err="1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Town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+mn-cs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err="1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Location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+mn-cs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err="1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sightseeing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+mn-cs"/>
                      </a:endParaRPr>
                    </a:p>
                  </a:txBody>
                  <a:tcPr marL="63251" marR="63251" marT="0" marB="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034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Anotace: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Didaktický učební materiál je určen pro žáky maturitních oborů SOŠ. Je zaměřen na prezentaci informací o městě Teplice. Je možné ho využít jako samostatný studijní materiál nebo jako podklad k diskuzi.  V rámci prezentace jsou využívané hypertextové odkazy</a:t>
                      </a:r>
                      <a:r>
                        <a:rPr kumimoji="0" lang="cs-CZ" sz="14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mezi jednotlivými  okny. 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 hMerge="1"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+mn-cs"/>
                      </a:endParaRPr>
                    </a:p>
                  </a:txBody>
                  <a:tcPr marL="63251" marR="63251" marT="0" marB="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pSp>
        <p:nvGrpSpPr>
          <p:cNvPr id="7" name="Skupina 6"/>
          <p:cNvGrpSpPr/>
          <p:nvPr/>
        </p:nvGrpSpPr>
        <p:grpSpPr>
          <a:xfrm>
            <a:off x="1259632" y="167333"/>
            <a:ext cx="6521450" cy="762000"/>
            <a:chOff x="1187624" y="348726"/>
            <a:chExt cx="6521450" cy="762000"/>
          </a:xfrm>
        </p:grpSpPr>
        <p:pic>
          <p:nvPicPr>
            <p:cNvPr id="8" name="Picture 0" descr="MSMT_logolink_bez_vl_a_sloganu.ai"/>
            <p:cNvPicPr>
              <a:picLocks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9" name="obrázek 2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</p:spTree>
    <p:extLst>
      <p:ext uri="{BB962C8B-B14F-4D97-AF65-F5344CB8AC3E}">
        <p14:creationId xmlns:p14="http://schemas.microsoft.com/office/powerpoint/2010/main" val="2271794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		</a:t>
            </a:r>
            <a:r>
              <a:rPr lang="cs-CZ" dirty="0" err="1" smtClean="0"/>
              <a:t>Make</a:t>
            </a:r>
            <a:r>
              <a:rPr lang="cs-CZ" dirty="0" smtClean="0"/>
              <a:t> </a:t>
            </a:r>
            <a:r>
              <a:rPr lang="cs-CZ" dirty="0" err="1" smtClean="0"/>
              <a:t>questions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:	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hlinkClick r:id="rId2" action="ppaction://hlinksldjump"/>
              </a:rPr>
              <a:t>Location</a:t>
            </a:r>
            <a:endParaRPr lang="en-US" dirty="0" smtClean="0"/>
          </a:p>
          <a:p>
            <a:r>
              <a:rPr lang="en-US" dirty="0" smtClean="0">
                <a:hlinkClick r:id="rId3" action="ppaction://hlinksldjump"/>
              </a:rPr>
              <a:t>Inhabitants</a:t>
            </a:r>
            <a:endParaRPr lang="en-US" dirty="0" smtClean="0"/>
          </a:p>
          <a:p>
            <a:r>
              <a:rPr lang="cs-CZ" dirty="0" smtClean="0">
                <a:hlinkClick r:id="rId4" action="ppaction://hlinksldjump"/>
              </a:rPr>
              <a:t>Popularity</a:t>
            </a:r>
            <a:r>
              <a:rPr lang="cs-CZ" dirty="0" smtClean="0"/>
              <a:t>/</a:t>
            </a:r>
            <a:r>
              <a:rPr lang="cs-CZ" dirty="0" err="1" smtClean="0"/>
              <a:t>Well</a:t>
            </a:r>
            <a:r>
              <a:rPr lang="cs-CZ" dirty="0" smtClean="0"/>
              <a:t>-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facts</a:t>
            </a:r>
            <a:endParaRPr lang="cs-CZ" dirty="0" smtClean="0"/>
          </a:p>
          <a:p>
            <a:r>
              <a:rPr lang="en-US" dirty="0" smtClean="0">
                <a:hlinkClick r:id="rId5" action="ppaction://hlinksldjump"/>
              </a:rPr>
              <a:t>Sport</a:t>
            </a:r>
            <a:r>
              <a:rPr lang="en-US" dirty="0" smtClean="0"/>
              <a:t> and cultural facilities</a:t>
            </a:r>
          </a:p>
          <a:p>
            <a:r>
              <a:rPr lang="en-US" dirty="0" smtClean="0">
                <a:hlinkClick r:id="rId6" action="ppaction://hlinksldjump"/>
              </a:rPr>
              <a:t>Transport</a:t>
            </a:r>
            <a:endParaRPr lang="en-US" dirty="0" smtClean="0"/>
          </a:p>
          <a:p>
            <a:r>
              <a:rPr lang="en-US" dirty="0" smtClean="0">
                <a:hlinkClick r:id="rId7" action="ppaction://hlinksldjump"/>
              </a:rPr>
              <a:t>Possibilities</a:t>
            </a:r>
            <a:r>
              <a:rPr lang="en-US" dirty="0" smtClean="0"/>
              <a:t> to study/to work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Teplice</a:t>
            </a:r>
            <a:endParaRPr lang="en-US" sz="2800" dirty="0"/>
          </a:p>
        </p:txBody>
      </p:sp>
      <p:pic>
        <p:nvPicPr>
          <p:cNvPr id="1026" name="Picture 2" descr="C:\Users\další\Pictures\dumy\čr.pn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115616" y="1484784"/>
            <a:ext cx="3927933" cy="2304257"/>
          </a:xfrm>
          <a:prstGeom prst="rect">
            <a:avLst/>
          </a:prstGeom>
          <a:noFill/>
        </p:spPr>
      </p:pic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860032" y="620688"/>
            <a:ext cx="4001648" cy="4663440"/>
          </a:xfrm>
        </p:spPr>
        <p:txBody>
          <a:bodyPr>
            <a:noAutofit/>
          </a:bodyPr>
          <a:lstStyle/>
          <a:p>
            <a:r>
              <a:rPr lang="en-US" sz="2400" dirty="0" smtClean="0"/>
              <a:t>It is situated in </a:t>
            </a:r>
            <a:r>
              <a:rPr lang="en-US" sz="2400" b="1" dirty="0" smtClean="0"/>
              <a:t>the northwest </a:t>
            </a:r>
            <a:r>
              <a:rPr lang="en-US" sz="2400" dirty="0" smtClean="0"/>
              <a:t>of the Czech Republic between </a:t>
            </a:r>
            <a:r>
              <a:rPr lang="en-US" sz="2400" b="1" dirty="0" smtClean="0"/>
              <a:t>the Ore Mountains </a:t>
            </a:r>
            <a:r>
              <a:rPr lang="en-US" sz="2400" dirty="0" smtClean="0"/>
              <a:t>and </a:t>
            </a:r>
            <a:r>
              <a:rPr lang="en-US" sz="2400" b="1" dirty="0" smtClean="0"/>
              <a:t>the Central Mountains </a:t>
            </a:r>
            <a:r>
              <a:rPr lang="en-US" sz="2400" dirty="0" smtClean="0"/>
              <a:t>not far away from German borders . </a:t>
            </a:r>
          </a:p>
          <a:p>
            <a:r>
              <a:rPr lang="en-US" sz="2400" dirty="0" smtClean="0"/>
              <a:t>It is just 15 km far away from </a:t>
            </a:r>
            <a:r>
              <a:rPr lang="en-US" sz="2400" dirty="0" err="1" smtClean="0"/>
              <a:t>Ústí</a:t>
            </a:r>
            <a:r>
              <a:rPr lang="en-US" sz="2400" dirty="0" smtClean="0"/>
              <a:t> </a:t>
            </a:r>
            <a:r>
              <a:rPr lang="en-US" sz="2400" dirty="0" err="1" smtClean="0"/>
              <a:t>nad</a:t>
            </a:r>
            <a:r>
              <a:rPr lang="en-US" sz="2400" dirty="0" smtClean="0"/>
              <a:t> Labem which is the capital of </a:t>
            </a:r>
            <a:r>
              <a:rPr lang="en-US" sz="2400" dirty="0" err="1" smtClean="0"/>
              <a:t>Ústecký</a:t>
            </a:r>
            <a:r>
              <a:rPr lang="en-US" sz="2400" dirty="0" smtClean="0"/>
              <a:t> region.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There are about 50 thousand </a:t>
            </a:r>
            <a:r>
              <a:rPr lang="en-US" b="1" dirty="0" smtClean="0"/>
              <a:t>inhabitants</a:t>
            </a:r>
            <a:r>
              <a:rPr lang="en-US" dirty="0" smtClean="0"/>
              <a:t>. The majority is Czech but there are also minorities, e.g. Vietnamese, Ukrainians, Roma people. </a:t>
            </a:r>
            <a:endParaRPr lang="cs-CZ" dirty="0" smtClean="0"/>
          </a:p>
          <a:p>
            <a:pPr>
              <a:buNone/>
            </a:pPr>
            <a:endParaRPr lang="en-US" dirty="0" smtClean="0"/>
          </a:p>
          <a:p>
            <a:r>
              <a:rPr lang="en-US" dirty="0" smtClean="0"/>
              <a:t>There </a:t>
            </a:r>
            <a:r>
              <a:rPr lang="cs-CZ" dirty="0" err="1" smtClean="0"/>
              <a:t>used</a:t>
            </a:r>
            <a:r>
              <a:rPr lang="cs-CZ" dirty="0" smtClean="0"/>
              <a:t> to live</a:t>
            </a:r>
            <a:r>
              <a:rPr lang="en-US" dirty="0" smtClean="0"/>
              <a:t> many Germans in Teplice before the World War II. 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>
          <a:xfrm>
            <a:off x="457200" y="216778"/>
            <a:ext cx="2170584" cy="18788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23" name="Zástupný symbol pro text 22"/>
          <p:cNvSpPr>
            <a:spLocks noGrp="1"/>
          </p:cNvSpPr>
          <p:nvPr>
            <p:ph type="body" idx="2"/>
          </p:nvPr>
        </p:nvSpPr>
        <p:spPr>
          <a:xfrm>
            <a:off x="323528" y="620688"/>
            <a:ext cx="4464496" cy="1484776"/>
          </a:xfrm>
        </p:spPr>
        <p:txBody>
          <a:bodyPr>
            <a:normAutofit/>
          </a:bodyPr>
          <a:lstStyle/>
          <a:p>
            <a:pPr algn="just"/>
            <a:r>
              <a:rPr lang="en-US" sz="2000" dirty="0" smtClean="0"/>
              <a:t>Teplice is the second largest </a:t>
            </a:r>
            <a:r>
              <a:rPr lang="en-US" sz="2000" b="1" dirty="0" smtClean="0"/>
              <a:t>spa town </a:t>
            </a:r>
            <a:r>
              <a:rPr lang="en-US" sz="2000" dirty="0" smtClean="0"/>
              <a:t>in the CR and it is also well-known for its football club. The dominant feature is </a:t>
            </a:r>
            <a:r>
              <a:rPr lang="en-US" sz="2000" dirty="0" err="1" smtClean="0"/>
              <a:t>Doubravská</a:t>
            </a:r>
            <a:r>
              <a:rPr lang="en-US" sz="2000" dirty="0" smtClean="0"/>
              <a:t> hill</a:t>
            </a:r>
            <a:r>
              <a:rPr lang="cs-CZ" sz="2000" dirty="0" smtClean="0"/>
              <a:t>. </a:t>
            </a:r>
            <a:endParaRPr lang="en-US" sz="2000" dirty="0"/>
          </a:p>
        </p:txBody>
      </p:sp>
      <p:pic>
        <p:nvPicPr>
          <p:cNvPr id="2050" name="Picture 2" descr="C:\Users\další\Pictures\dumy\lazne_teplice (1)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2195736" y="4446473"/>
            <a:ext cx="1884040" cy="1458247"/>
          </a:xfrm>
          <a:prstGeom prst="rect">
            <a:avLst/>
          </a:prstGeom>
          <a:noFill/>
        </p:spPr>
      </p:pic>
      <p:pic>
        <p:nvPicPr>
          <p:cNvPr id="2052" name="Picture 4" descr="C:\Users\další\Pictures\dumy\botanická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404664"/>
            <a:ext cx="2444874" cy="2246359"/>
          </a:xfrm>
          <a:prstGeom prst="rect">
            <a:avLst/>
          </a:prstGeom>
          <a:noFill/>
        </p:spPr>
      </p:pic>
      <p:pic>
        <p:nvPicPr>
          <p:cNvPr id="2053" name="Picture 5" descr="C:\Users\další\Pictures\dumy\ustecky_teplice_01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55976" y="3068960"/>
            <a:ext cx="4474468" cy="2058255"/>
          </a:xfrm>
          <a:prstGeom prst="rect">
            <a:avLst/>
          </a:prstGeom>
          <a:noFill/>
        </p:spPr>
      </p:pic>
      <p:pic>
        <p:nvPicPr>
          <p:cNvPr id="2055" name="Picture 7" descr="C:\Users\další\Pictures\dumy\zamek_web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-21988463" y="-9625013"/>
            <a:ext cx="21248370" cy="10443210"/>
          </a:xfrm>
          <a:prstGeom prst="rect">
            <a:avLst/>
          </a:prstGeom>
          <a:noFill/>
        </p:spPr>
      </p:pic>
      <p:pic>
        <p:nvPicPr>
          <p:cNvPr id="2056" name="Picture 8" descr="C:\Users\další\Pictures\dumy\zamek_web 1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1988840"/>
            <a:ext cx="3960440" cy="229608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s</a:t>
            </a:r>
            <a:r>
              <a:rPr lang="en-US" dirty="0" err="1" smtClean="0"/>
              <a:t>wimming</a:t>
            </a:r>
            <a:r>
              <a:rPr lang="en-US" dirty="0" smtClean="0"/>
              <a:t> pool and a new sports hall</a:t>
            </a:r>
            <a:endParaRPr lang="en-US" dirty="0"/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en-US" sz="1800" dirty="0" smtClean="0"/>
              <a:t>You can enjoy many sport activities in Teplice – swimming,  football,  tennis and other sports or sport games.</a:t>
            </a:r>
            <a:endParaRPr lang="en-US" sz="1800" dirty="0"/>
          </a:p>
        </p:txBody>
      </p:sp>
      <p:pic>
        <p:nvPicPr>
          <p:cNvPr id="3074" name="Picture 2" descr="C:\Users\další\Pictures\dumy\sport hal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564904"/>
            <a:ext cx="3136829" cy="2088232"/>
          </a:xfrm>
          <a:prstGeom prst="rect">
            <a:avLst/>
          </a:prstGeom>
          <a:noFill/>
        </p:spPr>
      </p:pic>
      <p:pic>
        <p:nvPicPr>
          <p:cNvPr id="3075" name="Picture 3" descr="C:\Users\další\Pictures\dumy\hala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3" cstate="print"/>
          <a:srcRect l="15834" r="15834"/>
          <a:stretch>
            <a:fillRect/>
          </a:stretch>
        </p:blipFill>
        <p:spPr bwMode="auto">
          <a:xfrm>
            <a:off x="2339752" y="1052736"/>
            <a:ext cx="2993735" cy="23806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Krušnohorské </a:t>
            </a:r>
            <a:r>
              <a:rPr lang="cs-CZ" dirty="0" err="1" smtClean="0"/>
              <a:t>theatre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US" dirty="0" smtClean="0"/>
              <a:t>If you like you can visit a theatre  performance or go to see a film in the cinema in Teplice. There are also many clubs</a:t>
            </a:r>
            <a:r>
              <a:rPr lang="cs-CZ" dirty="0" smtClean="0"/>
              <a:t>.</a:t>
            </a:r>
            <a:endParaRPr lang="en-US" dirty="0"/>
          </a:p>
        </p:txBody>
      </p:sp>
      <p:pic>
        <p:nvPicPr>
          <p:cNvPr id="5122" name="Picture 2" descr="C:\Users\další\Pictures\dumy\divadlo Teplice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l="21159" r="21159"/>
          <a:stretch>
            <a:fillRect/>
          </a:stretch>
        </p:blipFill>
        <p:spPr bwMode="auto">
          <a:xfrm>
            <a:off x="838200" y="1143003"/>
            <a:ext cx="4504622" cy="358214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další\AppData\Local\Microsoft\Windows\Temporary Internet Files\Content.IE5\6WK43MT0\MM900395776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12360" y="1844824"/>
            <a:ext cx="1143000" cy="809625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Transport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Most people use </a:t>
            </a:r>
            <a:r>
              <a:rPr lang="en-US" b="1" dirty="0" smtClean="0"/>
              <a:t>public transport </a:t>
            </a:r>
            <a:r>
              <a:rPr lang="en-US" dirty="0" smtClean="0"/>
              <a:t>which connects all Teplice </a:t>
            </a:r>
            <a:r>
              <a:rPr lang="en-US" b="1" dirty="0" smtClean="0"/>
              <a:t>suburbs</a:t>
            </a:r>
            <a:r>
              <a:rPr lang="en-US" dirty="0" smtClean="0"/>
              <a:t>. </a:t>
            </a:r>
          </a:p>
          <a:p>
            <a:r>
              <a:rPr lang="en-US" dirty="0" smtClean="0"/>
              <a:t>You can take/catch a bus or </a:t>
            </a:r>
            <a:endParaRPr lang="cs-CZ" dirty="0" smtClean="0"/>
          </a:p>
          <a:p>
            <a:r>
              <a:rPr lang="en-US" dirty="0" smtClean="0"/>
              <a:t>a trolley bus.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People</a:t>
            </a:r>
            <a:r>
              <a:rPr lang="cs-CZ" dirty="0" smtClean="0"/>
              <a:t> </a:t>
            </a:r>
            <a:r>
              <a:rPr lang="cs-CZ" dirty="0" err="1" smtClean="0"/>
              <a:t>also</a:t>
            </a:r>
            <a:r>
              <a:rPr lang="cs-CZ" dirty="0" smtClean="0"/>
              <a:t> drive </a:t>
            </a:r>
            <a:r>
              <a:rPr lang="cs-CZ" dirty="0" err="1" smtClean="0"/>
              <a:t>cars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ride</a:t>
            </a:r>
            <a:r>
              <a:rPr lang="cs-CZ" dirty="0" smtClean="0"/>
              <a:t> a </a:t>
            </a:r>
            <a:r>
              <a:rPr lang="cs-CZ" dirty="0" err="1" smtClean="0"/>
              <a:t>bicycles</a:t>
            </a:r>
            <a:r>
              <a:rPr lang="cs-CZ" dirty="0" smtClean="0"/>
              <a:t>.</a:t>
            </a:r>
            <a:r>
              <a:rPr lang="en-US" dirty="0" smtClean="0"/>
              <a:t> </a:t>
            </a:r>
            <a:endParaRPr lang="en-US" dirty="0"/>
          </a:p>
        </p:txBody>
      </p:sp>
      <p:pic>
        <p:nvPicPr>
          <p:cNvPr id="6148" name="Picture 4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4797152"/>
            <a:ext cx="1830629" cy="1149401"/>
          </a:xfrm>
          <a:prstGeom prst="rect">
            <a:avLst/>
          </a:prstGeom>
          <a:noFill/>
        </p:spPr>
      </p:pic>
      <p:pic>
        <p:nvPicPr>
          <p:cNvPr id="6149" name="Picture 5" descr="C:\Users\další\AppData\Local\Microsoft\Windows\Temporary Internet Files\Content.IE5\MM33ECBT\MM910001141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9952" y="3068960"/>
            <a:ext cx="904191" cy="12241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Location</a:t>
            </a:r>
            <a:br>
              <a:rPr lang="en-US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Where do you live?</a:t>
            </a:r>
          </a:p>
          <a:p>
            <a:r>
              <a:rPr lang="en-US" dirty="0" smtClean="0"/>
              <a:t>Where is your town situated?</a:t>
            </a:r>
          </a:p>
          <a:p>
            <a:r>
              <a:rPr lang="en-US" dirty="0" smtClean="0"/>
              <a:t>Is it near</a:t>
            </a:r>
            <a:r>
              <a:rPr lang="cs-CZ" dirty="0" smtClean="0"/>
              <a:t>(</a:t>
            </a:r>
            <a:r>
              <a:rPr lang="en-US" dirty="0" smtClean="0"/>
              <a:t>by</a:t>
            </a:r>
            <a:r>
              <a:rPr lang="cs-CZ" dirty="0" smtClean="0"/>
              <a:t>)</a:t>
            </a:r>
            <a:r>
              <a:rPr lang="en-US" dirty="0" smtClean="0"/>
              <a:t> a bigger town or a city?</a:t>
            </a:r>
            <a:endParaRPr lang="cs-CZ" dirty="0" smtClean="0"/>
          </a:p>
          <a:p>
            <a:endParaRPr lang="en-US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0" y="5877272"/>
            <a:ext cx="8820472" cy="864096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>
              <a:latin typeface="Calibri" pitchFamily="34" charset="0"/>
            </a:endParaRPr>
          </a:p>
        </p:txBody>
      </p:sp>
      <p:pic>
        <p:nvPicPr>
          <p:cNvPr id="4099" name="Picture 3" descr="C:\Users\další\AppData\Local\Microsoft\Windows\Temporary Internet Files\Content.IE5\01F8IXNU\MC900441894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5085184"/>
            <a:ext cx="1031860" cy="7033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Inhabitants</a:t>
            </a:r>
            <a:br>
              <a:rPr lang="en-US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How many inhabitants/people live there?</a:t>
            </a:r>
          </a:p>
          <a:p>
            <a:r>
              <a:rPr lang="en-US" dirty="0" smtClean="0"/>
              <a:t>How big is the town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5" name="Picture 3" descr="C:\Users\další\AppData\Local\Microsoft\Windows\Temporary Internet Files\Content.IE5\01F8IXNU\MC900441894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5013176"/>
            <a:ext cx="1243144" cy="84735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Popularity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What is your town well-known for?</a:t>
            </a:r>
          </a:p>
          <a:p>
            <a:r>
              <a:rPr lang="en-US" dirty="0" smtClean="0"/>
              <a:t>Do any famous people come from your town?</a:t>
            </a:r>
          </a:p>
          <a:p>
            <a:r>
              <a:rPr lang="en-US" dirty="0" smtClean="0"/>
              <a:t>Are there any well-known places or events?</a:t>
            </a:r>
          </a:p>
          <a:p>
            <a:endParaRPr lang="cs-CZ" dirty="0"/>
          </a:p>
        </p:txBody>
      </p:sp>
      <p:pic>
        <p:nvPicPr>
          <p:cNvPr id="5" name="Picture 3" descr="C:\Users\další\AppData\Local\Microsoft\Windows\Temporary Internet Files\Content.IE5\01F8IXNU\MC900441894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5085184"/>
            <a:ext cx="1137502" cy="77534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Sport and cultural facilities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Are there any sport/football/ice-hockey/volleyball/basketball clubs?</a:t>
            </a:r>
          </a:p>
          <a:p>
            <a:r>
              <a:rPr lang="en-US" dirty="0" smtClean="0"/>
              <a:t>Is there a swimming pool/football stadium?</a:t>
            </a:r>
          </a:p>
          <a:p>
            <a:r>
              <a:rPr lang="en-US" dirty="0" smtClean="0"/>
              <a:t>Where can you go cycling/in-line skating in your town</a:t>
            </a:r>
            <a:r>
              <a:rPr lang="cs-CZ" dirty="0" smtClean="0"/>
              <a:t>?</a:t>
            </a:r>
          </a:p>
          <a:p>
            <a:endParaRPr lang="en-US" dirty="0"/>
          </a:p>
        </p:txBody>
      </p:sp>
      <p:pic>
        <p:nvPicPr>
          <p:cNvPr id="5" name="Picture 3" descr="C:\Users\další\AppData\Local\Microsoft\Windows\Temporary Internet Files\Content.IE5\01F8IXNU\MC900441894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5013176"/>
            <a:ext cx="1243144" cy="84735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Transport</a:t>
            </a:r>
            <a:br>
              <a:rPr lang="en-US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Is there public transport?</a:t>
            </a:r>
          </a:p>
          <a:p>
            <a:r>
              <a:rPr lang="en-US" dirty="0" smtClean="0"/>
              <a:t>Is it cheap or expensive/comfortable or uncomfortable/?</a:t>
            </a:r>
          </a:p>
          <a:p>
            <a:r>
              <a:rPr lang="en-US" dirty="0" smtClean="0"/>
              <a:t>Does PT run often?</a:t>
            </a:r>
          </a:p>
          <a:p>
            <a:r>
              <a:rPr lang="en-US" dirty="0" smtClean="0"/>
              <a:t>Are there many parking places? </a:t>
            </a:r>
          </a:p>
          <a:p>
            <a:r>
              <a:rPr lang="en-US" dirty="0" smtClean="0"/>
              <a:t>Is parking in the town centre free?</a:t>
            </a:r>
          </a:p>
          <a:p>
            <a:pPr>
              <a:buNone/>
            </a:pPr>
            <a:endParaRPr lang="en-US" dirty="0"/>
          </a:p>
        </p:txBody>
      </p:sp>
      <p:pic>
        <p:nvPicPr>
          <p:cNvPr id="5" name="Picture 3" descr="C:\Users\další\AppData\Local\Microsoft\Windows\Temporary Internet Files\Content.IE5\01F8IXNU\MC900441894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4869160"/>
            <a:ext cx="1348787" cy="91936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Possibilities to</a:t>
            </a:r>
            <a:r>
              <a:rPr lang="cs-CZ" dirty="0" smtClean="0"/>
              <a:t> study/to </a:t>
            </a:r>
            <a:r>
              <a:rPr lang="cs-CZ" dirty="0" err="1" smtClean="0"/>
              <a:t>work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How many primary schools are there in your town?</a:t>
            </a:r>
          </a:p>
          <a:p>
            <a:r>
              <a:rPr lang="en-US" dirty="0" smtClean="0"/>
              <a:t>What secondary schools are there?</a:t>
            </a:r>
          </a:p>
          <a:p>
            <a:r>
              <a:rPr lang="en-US" dirty="0" smtClean="0"/>
              <a:t>Can you attend a university or a higher </a:t>
            </a:r>
            <a:r>
              <a:rPr lang="en-US" dirty="0" err="1" smtClean="0"/>
              <a:t>proffe</a:t>
            </a:r>
            <a:r>
              <a:rPr lang="cs-CZ" dirty="0" smtClean="0"/>
              <a:t>s</a:t>
            </a:r>
            <a:r>
              <a:rPr lang="en-US" dirty="0" err="1" smtClean="0"/>
              <a:t>sional</a:t>
            </a:r>
            <a:r>
              <a:rPr lang="en-US" dirty="0" smtClean="0"/>
              <a:t> school in your town?</a:t>
            </a:r>
          </a:p>
          <a:p>
            <a:r>
              <a:rPr lang="en-US" dirty="0" smtClean="0"/>
              <a:t>Are there any other courses? (art, language, music …)</a:t>
            </a:r>
          </a:p>
          <a:p>
            <a:r>
              <a:rPr lang="en-US" dirty="0" smtClean="0"/>
              <a:t>Is it easy to find a part-time/full time job?</a:t>
            </a:r>
          </a:p>
          <a:p>
            <a:endParaRPr lang="cs-CZ" dirty="0"/>
          </a:p>
        </p:txBody>
      </p:sp>
      <p:pic>
        <p:nvPicPr>
          <p:cNvPr id="5" name="Picture 3" descr="C:\Users\další\AppData\Local\Microsoft\Windows\Temporary Internet Files\Content.IE5\01F8IXNU\MC900441894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5373216"/>
            <a:ext cx="926218" cy="63132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	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kern="50" dirty="0" smtClean="0">
                <a:solidFill>
                  <a:srgbClr val="333333"/>
                </a:solidFill>
                <a:latin typeface="Arial"/>
                <a:ea typeface="Times New Roman"/>
              </a:rPr>
              <a:t>AUTOR NEUVEDEN. </a:t>
            </a:r>
            <a:r>
              <a:rPr lang="cs-CZ" sz="1400" i="1" kern="50" dirty="0" err="1" smtClean="0">
                <a:latin typeface="Times New Roman"/>
                <a:ea typeface="Times New Roman"/>
              </a:rPr>
              <a:t>Wikipedia</a:t>
            </a:r>
            <a:r>
              <a:rPr lang="cs-CZ" sz="1400" kern="50" dirty="0" smtClean="0">
                <a:latin typeface="Times New Roman"/>
                <a:ea typeface="Times New Roman"/>
              </a:rPr>
              <a:t> [online]. [cit. 31.3.2013]. Dostupný na WWW: </a:t>
            </a:r>
            <a:r>
              <a:rPr lang="cs-CZ" sz="1400" kern="50" dirty="0" smtClean="0">
                <a:latin typeface="Times New Roman"/>
                <a:ea typeface="Times New Roman"/>
                <a:hlinkClick r:id="rId2"/>
              </a:rPr>
              <a:t>http://en.wikipedia.org/wiki/File:Czech_Rep._-_Bohemia,_Moravia_and_Silesia_III_(en).png</a:t>
            </a:r>
            <a:endParaRPr lang="cs-CZ" sz="1400" kern="50" dirty="0" smtClean="0">
              <a:latin typeface="Times New Roman"/>
              <a:ea typeface="Times New Roman"/>
            </a:endParaRPr>
          </a:p>
          <a:p>
            <a:r>
              <a:rPr lang="pt-BR" sz="1400" dirty="0" smtClean="0"/>
              <a:t>SALIVAR, Jaroslav. </a:t>
            </a:r>
            <a:r>
              <a:rPr lang="pt-BR" sz="1400" i="1" dirty="0" smtClean="0"/>
              <a:t>Cestovní průvodce o Česku</a:t>
            </a:r>
            <a:r>
              <a:rPr lang="pt-BR" sz="1400" dirty="0" smtClean="0"/>
              <a:t> [online]. [cit. 14.4.2013]. Dostupný na WWW: </a:t>
            </a:r>
            <a:r>
              <a:rPr lang="pt-BR" sz="1400" dirty="0" smtClean="0">
                <a:hlinkClick r:id="rId3"/>
              </a:rPr>
              <a:t>http://www.pragap.com/cs/lazne/lazne-teplice/</a:t>
            </a:r>
            <a:endParaRPr lang="cs-CZ" sz="1400" dirty="0" smtClean="0"/>
          </a:p>
          <a:p>
            <a:r>
              <a:rPr lang="cs-CZ" sz="1400" dirty="0" smtClean="0"/>
              <a:t>Autor neuveden</a:t>
            </a:r>
            <a:r>
              <a:rPr lang="en-US" sz="1400" dirty="0" smtClean="0"/>
              <a:t>. </a:t>
            </a:r>
            <a:r>
              <a:rPr lang="en-US" sz="1400" i="1" dirty="0" err="1" smtClean="0"/>
              <a:t>Geocaching</a:t>
            </a:r>
            <a:r>
              <a:rPr lang="en-US" sz="1400" dirty="0" smtClean="0"/>
              <a:t> [online]. [cit. 14.4.2013]. </a:t>
            </a:r>
            <a:r>
              <a:rPr lang="en-US" sz="1400" dirty="0" err="1" smtClean="0"/>
              <a:t>Dostupný</a:t>
            </a:r>
            <a:r>
              <a:rPr lang="en-US" sz="1400" dirty="0" smtClean="0"/>
              <a:t> </a:t>
            </a:r>
            <a:r>
              <a:rPr lang="en-US" sz="1400" dirty="0" err="1" smtClean="0"/>
              <a:t>na</a:t>
            </a:r>
            <a:r>
              <a:rPr lang="en-US" sz="1400" dirty="0" smtClean="0"/>
              <a:t> WWW: </a:t>
            </a:r>
            <a:r>
              <a:rPr lang="en-US" sz="1400" dirty="0" smtClean="0">
                <a:hlinkClick r:id="rId4"/>
              </a:rPr>
              <a:t>http://www.geocaching.com/seek/cache_details.aspx?guid=1dcb3e6b-1bcb-4504-9ada-585ef9589d1f</a:t>
            </a:r>
            <a:endParaRPr lang="cs-CZ" sz="1400" dirty="0" smtClean="0"/>
          </a:p>
          <a:p>
            <a:r>
              <a:rPr lang="cs-CZ" sz="1400" dirty="0" smtClean="0"/>
              <a:t>NEZNÁMY. </a:t>
            </a:r>
            <a:r>
              <a:rPr lang="cs-CZ" sz="1400" i="1" dirty="0" smtClean="0"/>
              <a:t>Noc kostelů</a:t>
            </a:r>
            <a:r>
              <a:rPr lang="cs-CZ" sz="1400" dirty="0" smtClean="0"/>
              <a:t> [online]. [cit. 14.4.2013]. Dostupný na WWW: </a:t>
            </a:r>
            <a:r>
              <a:rPr lang="cs-CZ" sz="1400" dirty="0" smtClean="0">
                <a:hlinkClick r:id="rId5"/>
              </a:rPr>
              <a:t>http://www.</a:t>
            </a:r>
            <a:r>
              <a:rPr lang="cs-CZ" sz="1400" dirty="0" err="1" smtClean="0">
                <a:hlinkClick r:id="rId5"/>
              </a:rPr>
              <a:t>nockostelu.cz</a:t>
            </a:r>
            <a:r>
              <a:rPr lang="cs-CZ" sz="1400" dirty="0" smtClean="0">
                <a:hlinkClick r:id="rId5"/>
              </a:rPr>
              <a:t>/?</a:t>
            </a:r>
            <a:r>
              <a:rPr lang="cs-CZ" sz="1400" dirty="0" err="1" smtClean="0">
                <a:hlinkClick r:id="rId5"/>
              </a:rPr>
              <a:t>pg</a:t>
            </a:r>
            <a:r>
              <a:rPr lang="cs-CZ" sz="1400" dirty="0" smtClean="0">
                <a:hlinkClick r:id="rId5"/>
              </a:rPr>
              <a:t>=141</a:t>
            </a:r>
            <a:endParaRPr lang="cs-CZ" sz="1400" dirty="0" smtClean="0"/>
          </a:p>
          <a:p>
            <a:r>
              <a:rPr lang="cs-CZ" sz="1400" dirty="0" smtClean="0"/>
              <a:t>PFEIFER. </a:t>
            </a:r>
            <a:r>
              <a:rPr lang="cs-CZ" sz="1400" i="1" dirty="0" smtClean="0"/>
              <a:t>Pod naší ochranou</a:t>
            </a:r>
            <a:r>
              <a:rPr lang="cs-CZ" sz="1400" dirty="0" smtClean="0"/>
              <a:t> [online]. [cit. 14.4.2013]. Dostupný na WWW: </a:t>
            </a:r>
            <a:r>
              <a:rPr lang="cs-CZ" sz="1400" dirty="0" smtClean="0">
                <a:hlinkClick r:id="rId6"/>
              </a:rPr>
              <a:t>http://pfeifermarek.webnode.cz/news/mestske-divadlo-chomutov</a:t>
            </a:r>
            <a:r>
              <a:rPr lang="cs-CZ" sz="1400" dirty="0" smtClean="0">
                <a:hlinkClick r:id="rId6"/>
              </a:rPr>
              <a:t>/</a:t>
            </a:r>
            <a:endParaRPr lang="cs-CZ" sz="1400" dirty="0" smtClean="0"/>
          </a:p>
          <a:p>
            <a:r>
              <a:rPr lang="cs-CZ" sz="1400" smtClean="0"/>
              <a:t>www.office.microsoft.com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kern="50" dirty="0" smtClean="0">
              <a:latin typeface="Times New Roman"/>
              <a:ea typeface="Times New Roman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149</TotalTime>
  <Words>560</Words>
  <Application>Microsoft Office PowerPoint</Application>
  <PresentationFormat>Předvádění na obrazovce (4:3)</PresentationFormat>
  <Paragraphs>101</Paragraphs>
  <Slides>16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Slunovrat</vt:lpstr>
      <vt:lpstr>My home town</vt:lpstr>
      <vt:lpstr>Prezentace aplikace PowerPoint</vt:lpstr>
      <vt:lpstr>  Make questions about:  </vt:lpstr>
      <vt:lpstr>Teplice</vt:lpstr>
      <vt:lpstr>Prezentace aplikace PowerPoint</vt:lpstr>
      <vt:lpstr>Prezentace aplikace PowerPoint</vt:lpstr>
      <vt:lpstr>A swimming pool and a new sports hall</vt:lpstr>
      <vt:lpstr>Krušnohorské theatre</vt:lpstr>
      <vt:lpstr>Transport </vt:lpstr>
      <vt:lpstr>Location </vt:lpstr>
      <vt:lpstr>Inhabitants </vt:lpstr>
      <vt:lpstr>Popularity</vt:lpstr>
      <vt:lpstr>Sport and cultural facilities</vt:lpstr>
      <vt:lpstr>Transport </vt:lpstr>
      <vt:lpstr>Possibilities to study/to work</vt:lpstr>
      <vt:lpstr>Zdroje: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další</dc:creator>
  <dc:description>Dostupné z Metodického portálu www.rvp.cz, ISSN: 1802-4785, financovaného z ESF a státního rozpočtu ČR. Provozováno Výzkumným ústavem pedagogickým v Praze.</dc:description>
  <cp:lastModifiedBy>jitka</cp:lastModifiedBy>
  <cp:revision>20</cp:revision>
  <dcterms:created xsi:type="dcterms:W3CDTF">2013-03-21T19:25:01Z</dcterms:created>
  <dcterms:modified xsi:type="dcterms:W3CDTF">2014-01-31T17:43:10Z</dcterms:modified>
</cp:coreProperties>
</file>