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66" r:id="rId4"/>
    <p:sldId id="259" r:id="rId5"/>
    <p:sldId id="260" r:id="rId6"/>
    <p:sldId id="261" r:id="rId7"/>
    <p:sldId id="262" r:id="rId8"/>
    <p:sldId id="263" r:id="rId9"/>
    <p:sldId id="265" r:id="rId10"/>
    <p:sldId id="258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686" y="2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31.1.2014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5778A64-255C-4845-8B08-631A9D122E2F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Seniors</a:t>
            </a:r>
            <a:endParaRPr lang="en-US" sz="4000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059896"/>
              </p:ext>
            </p:extLst>
          </p:nvPr>
        </p:nvGraphicFramePr>
        <p:xfrm>
          <a:off x="683568" y="1268760"/>
          <a:ext cx="7848872" cy="47956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152128"/>
                <a:gridCol w="2592288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II/2 Inovace a zkvalitnění výuky cizích jazyků na středních školách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VY_22_INOVACE _AJ4A_7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7. 8. 2013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Jaroslava Jelínková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III./IV.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Žák dovede samostatně pohovořit 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na téma „Senioři“ , vyjádřit </a:t>
                      </a:r>
                      <a:r>
                        <a:rPr lang="cs-CZ" sz="1400" kern="5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svůj názor a obhájit 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ho.</a:t>
                      </a:r>
                      <a:endParaRPr lang="cs-CZ" sz="1200" kern="5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Seniors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,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retirement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,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adult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Je zaměřen na prezentaci informací o seniorech. Je možné ho využít jako samostatný studijní materiál nebo jako prezentaci a podklad k diskuzi.  V rámci prezentace jsou využívané hypertextové odkazy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mezi jednotlivými  okny.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elderly</a:t>
            </a:r>
            <a:r>
              <a:rPr lang="cs-CZ" sz="2400" b="1" dirty="0" smtClean="0"/>
              <a:t> </a:t>
            </a:r>
            <a:r>
              <a:rPr lang="cs-CZ" sz="2400" dirty="0" smtClean="0"/>
              <a:t>– senioři</a:t>
            </a:r>
          </a:p>
          <a:p>
            <a:r>
              <a:rPr lang="cs-CZ" sz="2400" b="1" dirty="0" err="1" smtClean="0"/>
              <a:t>Aging</a:t>
            </a:r>
            <a:r>
              <a:rPr lang="cs-CZ" sz="2400" dirty="0" smtClean="0"/>
              <a:t> - stárnutí</a:t>
            </a:r>
          </a:p>
          <a:p>
            <a:r>
              <a:rPr lang="cs-CZ" sz="2400" b="1" dirty="0" smtClean="0"/>
              <a:t>To </a:t>
            </a:r>
            <a:r>
              <a:rPr lang="cs-CZ" sz="2400" b="1" dirty="0" err="1" smtClean="0"/>
              <a:t>retire</a:t>
            </a:r>
            <a:r>
              <a:rPr lang="cs-CZ" sz="2400" b="1" dirty="0" smtClean="0"/>
              <a:t> </a:t>
            </a:r>
            <a:r>
              <a:rPr lang="cs-CZ" sz="2400" dirty="0" smtClean="0"/>
              <a:t>– jít do důchodu</a:t>
            </a:r>
          </a:p>
          <a:p>
            <a:r>
              <a:rPr lang="cs-CZ" sz="2400" b="1" dirty="0" smtClean="0"/>
              <a:t>A </a:t>
            </a:r>
            <a:r>
              <a:rPr lang="cs-CZ" sz="2400" b="1" dirty="0" err="1" smtClean="0"/>
              <a:t>pensioner</a:t>
            </a:r>
            <a:r>
              <a:rPr lang="cs-CZ" sz="2400" b="1" dirty="0" smtClean="0"/>
              <a:t> </a:t>
            </a:r>
            <a:r>
              <a:rPr lang="cs-CZ" sz="2400" dirty="0" smtClean="0"/>
              <a:t>– důchodce</a:t>
            </a:r>
          </a:p>
          <a:p>
            <a:r>
              <a:rPr lang="cs-CZ" sz="2400" b="1" dirty="0" err="1" smtClean="0"/>
              <a:t>Income</a:t>
            </a:r>
            <a:r>
              <a:rPr lang="cs-CZ" sz="2400" dirty="0" smtClean="0"/>
              <a:t> - příjem</a:t>
            </a:r>
          </a:p>
          <a:p>
            <a:r>
              <a:rPr lang="cs-CZ" sz="2400" b="1" dirty="0" err="1" smtClean="0"/>
              <a:t>Domiciliary</a:t>
            </a:r>
            <a:r>
              <a:rPr lang="cs-CZ" sz="2400" b="1" dirty="0" smtClean="0"/>
              <a:t> care/</a:t>
            </a:r>
            <a:r>
              <a:rPr lang="cs-CZ" sz="2400" b="1" dirty="0" err="1" smtClean="0"/>
              <a:t>home</a:t>
            </a:r>
            <a:r>
              <a:rPr lang="cs-CZ" sz="2400" b="1" dirty="0" smtClean="0"/>
              <a:t> care </a:t>
            </a:r>
            <a:r>
              <a:rPr lang="cs-CZ" sz="2400" dirty="0" smtClean="0"/>
              <a:t>- pečovatelská služba</a:t>
            </a:r>
          </a:p>
          <a:p>
            <a:r>
              <a:rPr lang="cs-CZ" sz="2400" b="1" dirty="0" err="1" smtClean="0"/>
              <a:t>Personal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assistance</a:t>
            </a:r>
            <a:r>
              <a:rPr lang="cs-CZ" sz="2400" b="1" dirty="0" smtClean="0"/>
              <a:t> </a:t>
            </a:r>
            <a:r>
              <a:rPr lang="cs-CZ" sz="2400" dirty="0" smtClean="0"/>
              <a:t>- osobní asistence</a:t>
            </a:r>
          </a:p>
          <a:p>
            <a:r>
              <a:rPr lang="cs-CZ" sz="2400" b="1" dirty="0" err="1" smtClean="0"/>
              <a:t>Respite</a:t>
            </a:r>
            <a:r>
              <a:rPr lang="cs-CZ" sz="2400" b="1" dirty="0" smtClean="0"/>
              <a:t> care </a:t>
            </a:r>
            <a:r>
              <a:rPr lang="cs-CZ" sz="2400" dirty="0" smtClean="0"/>
              <a:t>– odlehčovací služba</a:t>
            </a:r>
          </a:p>
          <a:p>
            <a:r>
              <a:rPr lang="cs-CZ" sz="2400" b="1" dirty="0" err="1" smtClean="0"/>
              <a:t>Homes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for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elderly</a:t>
            </a:r>
            <a:r>
              <a:rPr lang="cs-CZ" sz="2400" b="1" dirty="0" smtClean="0"/>
              <a:t>/</a:t>
            </a:r>
            <a:r>
              <a:rPr lang="cs-CZ" sz="2400" b="1" dirty="0" err="1" smtClean="0"/>
              <a:t>old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people</a:t>
            </a:r>
            <a:r>
              <a:rPr lang="cs-CZ" sz="2400" b="1" dirty="0" smtClean="0"/>
              <a:t>´s </a:t>
            </a:r>
            <a:r>
              <a:rPr lang="cs-CZ" sz="2400" b="1" dirty="0" err="1" smtClean="0"/>
              <a:t>homes</a:t>
            </a:r>
            <a:r>
              <a:rPr lang="cs-CZ" sz="2400" b="1" dirty="0" smtClean="0"/>
              <a:t> </a:t>
            </a:r>
            <a:r>
              <a:rPr lang="cs-CZ" sz="2400" dirty="0" smtClean="0"/>
              <a:t>– domovy pro seniory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Age categories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/>
              <a:t>Relationships and issues</a:t>
            </a:r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en-GB" dirty="0" smtClean="0"/>
              <a:t>Young adult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Mid-adult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Late-adult </a:t>
            </a:r>
            <a:endParaRPr lang="en-GB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572000" y="2471383"/>
            <a:ext cx="4267200" cy="3822192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What have I done in my life? Have I helped/ been successful?</a:t>
            </a:r>
          </a:p>
          <a:p>
            <a:r>
              <a:rPr lang="en-US" dirty="0" smtClean="0"/>
              <a:t>I want a relationship (a girlfriend/a boyfriend).  </a:t>
            </a:r>
          </a:p>
          <a:p>
            <a:r>
              <a:rPr lang="en-US" dirty="0" smtClean="0"/>
              <a:t>My friends and colleagues are important too. </a:t>
            </a:r>
          </a:p>
          <a:p>
            <a:r>
              <a:rPr lang="en-US" dirty="0" smtClean="0"/>
              <a:t>It´s the time to give back and  help. </a:t>
            </a:r>
          </a:p>
          <a:p>
            <a:r>
              <a:rPr lang="en-US" dirty="0" smtClean="0"/>
              <a:t>I care a lot about the whole society, the world.</a:t>
            </a:r>
          </a:p>
          <a:p>
            <a:r>
              <a:rPr lang="en-US" dirty="0" smtClean="0"/>
              <a:t>I </a:t>
            </a:r>
            <a:r>
              <a:rPr lang="en-US" dirty="0" err="1" smtClean="0"/>
              <a:t>tak</a:t>
            </a:r>
            <a:r>
              <a:rPr lang="cs-CZ" dirty="0" smtClean="0"/>
              <a:t>e</a:t>
            </a:r>
            <a:r>
              <a:rPr lang="en-US" dirty="0" smtClean="0"/>
              <a:t> care of my children and family, community.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 smtClean="0"/>
              <a:t>How old are they? What is important for each age group?</a:t>
            </a:r>
            <a:br>
              <a:rPr lang="en-GB" sz="2400" dirty="0" smtClean="0"/>
            </a:br>
            <a:r>
              <a:rPr lang="en-GB" sz="2400" dirty="0" smtClean="0"/>
              <a:t>Match the categories with definitions on the right.</a:t>
            </a:r>
            <a:endParaRPr lang="en-GB" sz="2400" dirty="0"/>
          </a:p>
        </p:txBody>
      </p:sp>
      <p:pic>
        <p:nvPicPr>
          <p:cNvPr id="3073" name="Picture 1" descr="C:\Users\další\AppData\Local\Microsoft\Windows\Temporary Internet Files\Content.IE5\01F8IXNU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32216" y="6237312"/>
            <a:ext cx="586583" cy="4067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Retirement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sz="2400" dirty="0" smtClean="0"/>
              <a:t>Today people live for many years after leaving work. </a:t>
            </a:r>
            <a:r>
              <a:rPr lang="cs-CZ" sz="2400" dirty="0" smtClean="0"/>
              <a:t>     </a:t>
            </a:r>
            <a:r>
              <a:rPr lang="en-US" sz="2400" dirty="0" smtClean="0"/>
              <a:t>They become </a:t>
            </a:r>
            <a:r>
              <a:rPr lang="en-US" sz="2400" b="1" dirty="0" smtClean="0"/>
              <a:t>pensioners</a:t>
            </a:r>
            <a:r>
              <a:rPr lang="en-US" sz="2400" dirty="0" smtClean="0"/>
              <a:t>. </a:t>
            </a:r>
            <a:r>
              <a:rPr lang="en-US" sz="2400" b="1" dirty="0" smtClean="0"/>
              <a:t>Retirement</a:t>
            </a:r>
            <a:r>
              <a:rPr lang="en-US" sz="2400" dirty="0" smtClean="0"/>
              <a:t> brings various problems connected to </a:t>
            </a:r>
            <a:r>
              <a:rPr lang="en-US" sz="2400" b="1" dirty="0" smtClean="0"/>
              <a:t>aging</a:t>
            </a:r>
            <a:r>
              <a:rPr lang="en-US" sz="2400" dirty="0" smtClean="0"/>
              <a:t>.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dirty="0" err="1" smtClean="0"/>
              <a:t>How</a:t>
            </a:r>
            <a:r>
              <a:rPr lang="cs-CZ" sz="2400" dirty="0" smtClean="0"/>
              <a:t> many c</a:t>
            </a:r>
            <a:r>
              <a:rPr lang="en-US" sz="2400" dirty="0" smtClean="0"/>
              <a:t>an you think of? </a:t>
            </a:r>
          </a:p>
          <a:p>
            <a:pPr>
              <a:buNone/>
            </a:pPr>
            <a:endParaRPr lang="en-US" sz="2400" dirty="0" smtClean="0"/>
          </a:p>
          <a:p>
            <a:pPr lvl="0"/>
            <a:r>
              <a:rPr lang="en-US" sz="2400" dirty="0" smtClean="0"/>
              <a:t>How much income do they need?</a:t>
            </a:r>
          </a:p>
          <a:p>
            <a:pPr lvl="0"/>
            <a:r>
              <a:rPr lang="en-US" sz="2400" dirty="0" smtClean="0"/>
              <a:t>Where do they live?</a:t>
            </a:r>
          </a:p>
          <a:p>
            <a:pPr lvl="0"/>
            <a:r>
              <a:rPr lang="en-US" sz="2400" dirty="0" smtClean="0"/>
              <a:t>What do they do in their free time?</a:t>
            </a:r>
          </a:p>
          <a:p>
            <a:pPr lvl="0"/>
            <a:r>
              <a:rPr lang="en-US" sz="2400" dirty="0" smtClean="0"/>
              <a:t>Should they find a new form of employment?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US" b="0" u="sng" dirty="0" smtClean="0"/>
              <a:t>Advantages of being                    a pensioner:</a:t>
            </a:r>
            <a:endParaRPr lang="en-US" b="0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US" b="0" u="sng" dirty="0" smtClean="0"/>
              <a:t>Disadvantages of being                   a pensioner:</a:t>
            </a:r>
            <a:endParaRPr lang="en-US" b="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US" dirty="0" smtClean="0"/>
              <a:t>More time</a:t>
            </a:r>
          </a:p>
          <a:p>
            <a:r>
              <a:rPr lang="en-US" dirty="0" smtClean="0"/>
              <a:t>Family relations</a:t>
            </a:r>
          </a:p>
          <a:p>
            <a:r>
              <a:rPr lang="en-US" dirty="0" smtClean="0"/>
              <a:t>Free time activities</a:t>
            </a:r>
          </a:p>
          <a:p>
            <a:r>
              <a:rPr lang="en-US" dirty="0" smtClean="0"/>
              <a:t>Getting involved into social/political events</a:t>
            </a:r>
          </a:p>
          <a:p>
            <a:endParaRPr lang="en-GB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Physical changes</a:t>
            </a:r>
          </a:p>
          <a:p>
            <a:r>
              <a:rPr lang="en-US" dirty="0" err="1" smtClean="0"/>
              <a:t>Illne</a:t>
            </a:r>
            <a:r>
              <a:rPr lang="cs-CZ" dirty="0" smtClean="0"/>
              <a:t>s</a:t>
            </a:r>
            <a:r>
              <a:rPr lang="en-US" dirty="0" err="1" smtClean="0"/>
              <a:t>ses</a:t>
            </a:r>
            <a:endParaRPr lang="en-US" dirty="0" smtClean="0"/>
          </a:p>
          <a:p>
            <a:r>
              <a:rPr lang="en-US" dirty="0" smtClean="0"/>
              <a:t>Lower income</a:t>
            </a:r>
          </a:p>
          <a:p>
            <a:r>
              <a:rPr lang="en-US" dirty="0" smtClean="0"/>
              <a:t>Loss of social contact</a:t>
            </a:r>
            <a:endParaRPr lang="en-US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err="1" smtClean="0"/>
              <a:t>There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always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two</a:t>
            </a:r>
            <a:r>
              <a:rPr lang="cs-CZ" sz="3600" b="1" dirty="0" smtClean="0"/>
              <a:t> point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views</a:t>
            </a:r>
            <a:r>
              <a:rPr lang="cs-CZ" sz="3600" b="1" dirty="0" smtClean="0"/>
              <a:t> … </a:t>
            </a:r>
            <a:endParaRPr lang="en-GB" sz="3600" b="1" dirty="0"/>
          </a:p>
        </p:txBody>
      </p:sp>
      <p:pic>
        <p:nvPicPr>
          <p:cNvPr id="22530" name="Picture 2" descr="C:\Users\další\AppData\Local\Microsoft\Windows\Temporary Internet Files\Content.IE5\MM33ECBT\MC9002920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45224"/>
            <a:ext cx="832273" cy="796215"/>
          </a:xfrm>
          <a:prstGeom prst="rect">
            <a:avLst/>
          </a:prstGeom>
          <a:noFill/>
        </p:spPr>
      </p:pic>
      <p:pic>
        <p:nvPicPr>
          <p:cNvPr id="22535" name="Picture 7" descr="C:\Users\další\AppData\Local\Microsoft\Windows\Temporary Internet Files\Content.IE5\01F8IXNU\MC9003326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445224"/>
            <a:ext cx="865143" cy="858394"/>
          </a:xfrm>
          <a:prstGeom prst="rect">
            <a:avLst/>
          </a:prstGeom>
          <a:noFill/>
        </p:spPr>
      </p:pic>
      <p:pic>
        <p:nvPicPr>
          <p:cNvPr id="22537" name="Picture 9" descr="C:\Users\další\AppData\Local\Microsoft\Windows\Temporary Internet Files\Content.IE5\FZY7WGSN\MP9001777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5301208"/>
            <a:ext cx="595131" cy="892696"/>
          </a:xfrm>
          <a:prstGeom prst="rect">
            <a:avLst/>
          </a:prstGeom>
          <a:noFill/>
        </p:spPr>
      </p:pic>
      <p:pic>
        <p:nvPicPr>
          <p:cNvPr id="22538" name="Picture 10" descr="C:\Users\další\AppData\Local\Microsoft\Windows\Temporary Internet Files\Content.IE5\FZY7WGSN\MC9004405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5445224"/>
            <a:ext cx="672744" cy="842392"/>
          </a:xfrm>
          <a:prstGeom prst="rect">
            <a:avLst/>
          </a:prstGeom>
          <a:noFill/>
        </p:spPr>
      </p:pic>
      <p:pic>
        <p:nvPicPr>
          <p:cNvPr id="22539" name="Picture 11" descr="C:\Users\další\AppData\Local\Microsoft\Windows\Temporary Internet Files\Content.IE5\MM33ECBT\MC90033165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5373216"/>
            <a:ext cx="795958" cy="961511"/>
          </a:xfrm>
          <a:prstGeom prst="rect">
            <a:avLst/>
          </a:prstGeom>
          <a:noFill/>
        </p:spPr>
      </p:pic>
      <p:pic>
        <p:nvPicPr>
          <p:cNvPr id="22541" name="Picture 13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5517232"/>
            <a:ext cx="608976" cy="6883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Social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elderly</a:t>
            </a:r>
            <a:endParaRPr lang="en-GB" b="1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 smtClean="0"/>
              <a:t>It is said, that the power and the culture of a state is presented in the way the elderly are looked after. </a:t>
            </a:r>
            <a:endParaRPr lang="cs-CZ" sz="2400" dirty="0" smtClean="0"/>
          </a:p>
          <a:p>
            <a:r>
              <a:rPr lang="cs-CZ" sz="2400" dirty="0" smtClean="0"/>
              <a:t>Are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any</a:t>
            </a:r>
            <a:r>
              <a:rPr lang="cs-CZ" sz="2400" dirty="0" smtClean="0"/>
              <a:t> </a:t>
            </a:r>
            <a:r>
              <a:rPr lang="cs-CZ" sz="2400" dirty="0" err="1" smtClean="0"/>
              <a:t>services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elderly</a:t>
            </a:r>
            <a:r>
              <a:rPr lang="cs-CZ" sz="2400" dirty="0" smtClean="0"/>
              <a:t> in t</a:t>
            </a:r>
            <a:r>
              <a:rPr lang="en-GB" sz="2400" dirty="0" smtClean="0"/>
              <a:t>he CR</a:t>
            </a:r>
            <a:r>
              <a:rPr lang="cs-CZ" sz="2400" dirty="0" smtClean="0"/>
              <a:t>?</a:t>
            </a:r>
          </a:p>
          <a:p>
            <a:pPr>
              <a:buNone/>
            </a:pPr>
            <a:endParaRPr lang="cs-CZ" sz="2400" dirty="0" smtClean="0"/>
          </a:p>
          <a:p>
            <a:r>
              <a:rPr lang="en-GB" sz="2400" dirty="0" smtClean="0"/>
              <a:t>Domiciliary care</a:t>
            </a:r>
            <a:endParaRPr lang="cs-CZ" sz="2400" dirty="0" smtClean="0"/>
          </a:p>
          <a:p>
            <a:r>
              <a:rPr lang="en-GB" sz="2400" dirty="0" smtClean="0"/>
              <a:t>Personal assistance </a:t>
            </a:r>
            <a:endParaRPr lang="cs-CZ" sz="2400" dirty="0" smtClean="0"/>
          </a:p>
          <a:p>
            <a:r>
              <a:rPr lang="en-GB" sz="2400" dirty="0" smtClean="0"/>
              <a:t>Respite care </a:t>
            </a:r>
            <a:endParaRPr lang="cs-CZ" sz="2400" dirty="0" smtClean="0"/>
          </a:p>
          <a:p>
            <a:r>
              <a:rPr lang="en-GB" sz="2400" dirty="0" smtClean="0"/>
              <a:t>Stays in homes for the elderly </a:t>
            </a:r>
            <a:endParaRPr lang="cs-CZ" sz="2400" dirty="0" smtClean="0"/>
          </a:p>
          <a:p>
            <a:endParaRPr lang="en-GB" dirty="0"/>
          </a:p>
        </p:txBody>
      </p:sp>
      <p:pic>
        <p:nvPicPr>
          <p:cNvPr id="23554" name="Picture 2" descr="C:\Users\další\AppData\Local\Microsoft\Windows\Temporary Internet Files\Content.IE5\6WK43MT0\MC9003316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509120"/>
            <a:ext cx="650341" cy="1794095"/>
          </a:xfrm>
          <a:prstGeom prst="rect">
            <a:avLst/>
          </a:prstGeom>
          <a:noFill/>
        </p:spPr>
      </p:pic>
      <p:pic>
        <p:nvPicPr>
          <p:cNvPr id="23555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5445224"/>
            <a:ext cx="922630" cy="923544"/>
          </a:xfrm>
          <a:prstGeom prst="rect">
            <a:avLst/>
          </a:prstGeom>
          <a:noFill/>
        </p:spPr>
      </p:pic>
      <p:pic>
        <p:nvPicPr>
          <p:cNvPr id="23556" name="Picture 4" descr="C:\Users\další\AppData\Local\Microsoft\Windows\Temporary Internet Files\Content.IE5\FZY7WGSN\MC9001563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581128"/>
            <a:ext cx="1037844" cy="18251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b="0" u="sng" dirty="0" err="1" smtClean="0"/>
              <a:t>Sevices</a:t>
            </a:r>
            <a:endParaRPr lang="en-US" b="0" u="sng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572000" y="1628800"/>
            <a:ext cx="4041775" cy="639762"/>
          </a:xfrm>
        </p:spPr>
        <p:txBody>
          <a:bodyPr/>
          <a:lstStyle/>
          <a:p>
            <a:pPr algn="ctr"/>
            <a:r>
              <a:rPr lang="en-US" b="0" u="sng" dirty="0" smtClean="0"/>
              <a:t>Definitions</a:t>
            </a:r>
            <a:endParaRPr lang="en-US" b="0" u="sng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276871"/>
            <a:ext cx="3250704" cy="3849291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Personal assistance </a:t>
            </a:r>
            <a:endParaRPr lang="cs-CZ" sz="2000" b="1" dirty="0" smtClean="0"/>
          </a:p>
          <a:p>
            <a:pPr>
              <a:buNone/>
            </a:pPr>
            <a:endParaRPr lang="en-GB" sz="2000" b="1" dirty="0" smtClean="0"/>
          </a:p>
          <a:p>
            <a:r>
              <a:rPr lang="en-GB" sz="2000" b="1" dirty="0" smtClean="0"/>
              <a:t>Domiciliary care            (Home care) </a:t>
            </a:r>
            <a:endParaRPr lang="cs-CZ" sz="2000" b="1" dirty="0" smtClean="0"/>
          </a:p>
          <a:p>
            <a:pPr>
              <a:buNone/>
            </a:pPr>
            <a:endParaRPr lang="en-GB" sz="2000" b="1" dirty="0" smtClean="0"/>
          </a:p>
          <a:p>
            <a:r>
              <a:rPr lang="en-GB" sz="2000" b="1" dirty="0" smtClean="0"/>
              <a:t>Stays in homes for the elderly </a:t>
            </a:r>
            <a:endParaRPr lang="cs-CZ" sz="2000" b="1" dirty="0" smtClean="0"/>
          </a:p>
          <a:p>
            <a:pPr>
              <a:buNone/>
            </a:pPr>
            <a:endParaRPr lang="en-GB" sz="2000" b="1" dirty="0" smtClean="0"/>
          </a:p>
          <a:p>
            <a:r>
              <a:rPr lang="en-GB" sz="2000" b="1" dirty="0" smtClean="0"/>
              <a:t>Respite care</a:t>
            </a:r>
            <a:r>
              <a:rPr lang="en-GB" b="1" dirty="0" smtClean="0"/>
              <a:t> </a:t>
            </a:r>
          </a:p>
          <a:p>
            <a:endParaRPr lang="cs-CZ" sz="2400" dirty="0" smtClean="0"/>
          </a:p>
          <a:p>
            <a:endParaRPr lang="en-GB" sz="2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571999" y="2276871"/>
            <a:ext cx="4114801" cy="3849291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Personal care and support services to individuals in their own homes</a:t>
            </a:r>
          </a:p>
          <a:p>
            <a:r>
              <a:rPr lang="en-GB" sz="2400" dirty="0" smtClean="0"/>
              <a:t>Helps the client to do different activities (biological/cultural)</a:t>
            </a:r>
          </a:p>
          <a:p>
            <a:r>
              <a:rPr lang="en-GB" sz="2400" dirty="0" smtClean="0"/>
              <a:t>Planned short-term and limited breaks for families</a:t>
            </a:r>
          </a:p>
          <a:p>
            <a:r>
              <a:rPr lang="en-GB" sz="2400" dirty="0" smtClean="0"/>
              <a:t>A place where </a:t>
            </a:r>
            <a:r>
              <a:rPr lang="en-US" sz="2400" dirty="0" smtClean="0"/>
              <a:t>accommodation, </a:t>
            </a:r>
            <a:r>
              <a:rPr lang="en-GB" sz="2400" dirty="0" smtClean="0"/>
              <a:t>meals and health care is provided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Match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services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err="1" smtClean="0"/>
              <a:t>given</a:t>
            </a:r>
            <a:r>
              <a:rPr lang="cs-CZ" sz="3200" dirty="0" smtClean="0"/>
              <a:t> </a:t>
            </a:r>
            <a:r>
              <a:rPr lang="cs-CZ" sz="3200" dirty="0" err="1" smtClean="0"/>
              <a:t>definitions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0" u="sng" dirty="0" err="1" smtClean="0"/>
              <a:t>Sevices</a:t>
            </a:r>
            <a:endParaRPr lang="en-GB" b="0" u="sng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3851920" y="1556792"/>
            <a:ext cx="4041775" cy="639762"/>
          </a:xfrm>
        </p:spPr>
        <p:txBody>
          <a:bodyPr/>
          <a:lstStyle/>
          <a:p>
            <a:pPr algn="ctr"/>
            <a:r>
              <a:rPr lang="cs-CZ" b="0" u="sng" dirty="0" err="1" smtClean="0"/>
              <a:t>Definitions</a:t>
            </a:r>
            <a:endParaRPr lang="en-GB" b="0" u="sng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276871"/>
            <a:ext cx="3250704" cy="3849291"/>
          </a:xfrm>
        </p:spPr>
        <p:txBody>
          <a:bodyPr>
            <a:normAutofit/>
          </a:bodyPr>
          <a:lstStyle/>
          <a:p>
            <a:endParaRPr lang="cs-CZ" sz="2200" b="1" dirty="0" smtClean="0"/>
          </a:p>
          <a:p>
            <a:r>
              <a:rPr lang="en-GB" sz="2200" b="1" dirty="0" smtClean="0"/>
              <a:t>Domiciliary care            (Home care) </a:t>
            </a:r>
            <a:endParaRPr lang="cs-CZ" sz="2200" b="1" dirty="0" smtClean="0"/>
          </a:p>
          <a:p>
            <a:r>
              <a:rPr lang="en-GB" sz="2200" b="1" dirty="0" smtClean="0"/>
              <a:t>Personal assistance </a:t>
            </a:r>
            <a:endParaRPr lang="cs-CZ" sz="2200" b="1" dirty="0" smtClean="0"/>
          </a:p>
          <a:p>
            <a:r>
              <a:rPr lang="en-GB" sz="2200" b="1" dirty="0" smtClean="0"/>
              <a:t>Respite care </a:t>
            </a:r>
          </a:p>
          <a:p>
            <a:r>
              <a:rPr lang="en-GB" sz="2200" b="1" dirty="0" smtClean="0"/>
              <a:t>Stays in homes for the elderly </a:t>
            </a:r>
            <a:endParaRPr lang="cs-CZ" sz="2200" b="1" dirty="0" smtClean="0"/>
          </a:p>
          <a:p>
            <a:pPr>
              <a:buNone/>
            </a:pPr>
            <a:endParaRPr lang="en-GB" sz="2400" b="1" dirty="0" smtClean="0"/>
          </a:p>
          <a:p>
            <a:endParaRPr lang="cs-CZ" sz="2400" dirty="0" smtClean="0"/>
          </a:p>
          <a:p>
            <a:endParaRPr lang="en-GB" sz="2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571999" y="2276871"/>
            <a:ext cx="4114801" cy="3849291"/>
          </a:xfrm>
        </p:spPr>
        <p:txBody>
          <a:bodyPr>
            <a:normAutofit/>
          </a:bodyPr>
          <a:lstStyle/>
          <a:p>
            <a:r>
              <a:rPr lang="en-GB" sz="2100" dirty="0" smtClean="0"/>
              <a:t>Personal care and support services to individuals in their own homes</a:t>
            </a:r>
          </a:p>
          <a:p>
            <a:r>
              <a:rPr lang="en-GB" sz="2100" dirty="0" smtClean="0"/>
              <a:t>Helps the client to do different activities (biological/cultural)</a:t>
            </a:r>
          </a:p>
          <a:p>
            <a:r>
              <a:rPr lang="en-GB" sz="2100" dirty="0" smtClean="0"/>
              <a:t>Planned short-term and limited breaks for families</a:t>
            </a:r>
          </a:p>
          <a:p>
            <a:r>
              <a:rPr lang="en-GB" sz="2100" dirty="0" smtClean="0"/>
              <a:t>A place where accommodation, meals and health care is provided.</a:t>
            </a:r>
          </a:p>
          <a:p>
            <a:endParaRPr lang="en-GB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/>
              <a:t>Solution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Young adult </a:t>
            </a:r>
            <a:r>
              <a:rPr lang="en-GB" sz="2000" dirty="0" smtClean="0"/>
              <a:t>(18/20 years of age) </a:t>
            </a:r>
          </a:p>
          <a:p>
            <a:pPr>
              <a:buNone/>
            </a:pPr>
            <a:r>
              <a:rPr lang="en-GB" sz="2000" dirty="0" smtClean="0"/>
              <a:t>- </a:t>
            </a:r>
            <a:r>
              <a:rPr lang="cs-CZ" sz="2000" dirty="0" smtClean="0"/>
              <a:t>I</a:t>
            </a:r>
            <a:r>
              <a:rPr lang="en-US" sz="2000" dirty="0" smtClean="0"/>
              <a:t> want a relationship (a girlfriend/a boyfriend).  </a:t>
            </a:r>
            <a:endParaRPr lang="en-GB" sz="2000" dirty="0" smtClean="0"/>
          </a:p>
          <a:p>
            <a:pPr>
              <a:buNone/>
            </a:pPr>
            <a:r>
              <a:rPr lang="cs-CZ" sz="2000" dirty="0" smtClean="0"/>
              <a:t>- </a:t>
            </a:r>
            <a:r>
              <a:rPr lang="en-US" sz="2000" dirty="0" smtClean="0"/>
              <a:t>My friends and colleagues are important too. 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b="1" dirty="0" smtClean="0"/>
              <a:t>Mid-adult</a:t>
            </a:r>
            <a:r>
              <a:rPr lang="en-GB" sz="2000" dirty="0" smtClean="0"/>
              <a:t> (40 years of age)</a:t>
            </a:r>
          </a:p>
          <a:p>
            <a:pPr>
              <a:buFontTx/>
              <a:buChar char="-"/>
            </a:pPr>
            <a:r>
              <a:rPr lang="en-US" sz="2000" dirty="0" smtClean="0"/>
              <a:t>I </a:t>
            </a:r>
            <a:r>
              <a:rPr lang="en-US" sz="2000" dirty="0" err="1" smtClean="0"/>
              <a:t>tak</a:t>
            </a:r>
            <a:r>
              <a:rPr lang="cs-CZ" sz="2000" dirty="0" smtClean="0"/>
              <a:t>e</a:t>
            </a:r>
            <a:r>
              <a:rPr lang="en-US" sz="2000" dirty="0" smtClean="0"/>
              <a:t> care of my children and family, community.</a:t>
            </a:r>
          </a:p>
          <a:p>
            <a:pPr>
              <a:buFontTx/>
              <a:buChar char="-"/>
            </a:pPr>
            <a:r>
              <a:rPr lang="en-US" sz="2000" dirty="0" smtClean="0"/>
              <a:t>It´s the time to give back and  help. 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b="1" dirty="0" smtClean="0"/>
              <a:t>Late-adult</a:t>
            </a:r>
            <a:r>
              <a:rPr lang="en-GB" sz="2000" dirty="0" smtClean="0"/>
              <a:t> (60 years of age)</a:t>
            </a:r>
          </a:p>
          <a:p>
            <a:pPr>
              <a:buFontTx/>
              <a:buChar char="-"/>
            </a:pPr>
            <a:r>
              <a:rPr lang="en-US" sz="2000" dirty="0" smtClean="0"/>
              <a:t>I care a lot about the whole society, the world.</a:t>
            </a:r>
          </a:p>
          <a:p>
            <a:pPr>
              <a:buFontTx/>
              <a:buChar char="-"/>
            </a:pPr>
            <a:r>
              <a:rPr lang="cs-CZ" sz="2000" dirty="0" smtClean="0"/>
              <a:t>W</a:t>
            </a:r>
            <a:r>
              <a:rPr lang="en-US" sz="2000" dirty="0" smtClean="0"/>
              <a:t>hat have I done in my life? Have I helped/ been successful?</a:t>
            </a:r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endParaRPr lang="cs-CZ" sz="1400" dirty="0"/>
          </a:p>
        </p:txBody>
      </p:sp>
      <p:pic>
        <p:nvPicPr>
          <p:cNvPr id="1026" name="Picture 2" descr="C:\Users\další\AppData\Local\Microsoft\Windows\Temporary Internet Files\Content.IE5\MM33ECBT\MC90044189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6282" y="5877272"/>
            <a:ext cx="616835" cy="544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www.office.microsoft.cz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8121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247</TotalTime>
  <Words>684</Words>
  <Application>Microsoft Office PowerPoint</Application>
  <PresentationFormat>Předvádění na obrazovce (4:3)</PresentationFormat>
  <Paragraphs>130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The Seniors</vt:lpstr>
      <vt:lpstr>Prezentace aplikace PowerPoint</vt:lpstr>
      <vt:lpstr>Vocabulary </vt:lpstr>
      <vt:lpstr>How old are they? What is important for each age group? Match the categories with definitions on the right.</vt:lpstr>
      <vt:lpstr>Retirement </vt:lpstr>
      <vt:lpstr>There always are two point of views … </vt:lpstr>
      <vt:lpstr>Social services for the elderly</vt:lpstr>
      <vt:lpstr>    Match the services with  given definitions</vt:lpstr>
      <vt:lpstr>Solution</vt:lpstr>
      <vt:lpstr>Solution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jitka</cp:lastModifiedBy>
  <cp:revision>22</cp:revision>
  <dcterms:created xsi:type="dcterms:W3CDTF">2013-03-21T19:25:01Z</dcterms:created>
  <dcterms:modified xsi:type="dcterms:W3CDTF">2014-01-31T17:31:18Z</dcterms:modified>
</cp:coreProperties>
</file>