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56" r:id="rId3"/>
    <p:sldId id="257" r:id="rId4"/>
    <p:sldId id="258" r:id="rId5"/>
    <p:sldId id="259" r:id="rId6"/>
    <p:sldId id="260" r:id="rId7"/>
    <p:sldId id="261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4664C377-3667-481F-917E-A1496D94DDF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5F4F659B-6E38-4A6E-AB44-748E33A07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2345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B018D19-F5B5-4F83-8EA4-D000CB6E8215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4031F-267E-4A30-BD28-9D9AC0C1F62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815BB-09DB-436F-BECE-E7A9138A9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267A4-1F94-490A-8C90-0872985C672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CFC8B-78AF-45B3-AA02-C3398D641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53007-2165-4D20-BB16-1824EEEE131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94FC2-E7CA-421A-BB2C-AA9EDBF8B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E294C-EB12-4E5B-B665-314156D6C8E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452C2-891B-41CD-9CEA-6DEA37CD6F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1EF59-EBFE-4B31-B652-5BDFA88042F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041A9-7697-4B45-9554-84D8483F2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5FD26-C967-4938-85C5-B5BD10E7BEC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123FF-AFCA-4E40-8BB0-A6184AB15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AD850-C7F0-476D-A857-97FBC19D6AE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F9A1D-CF37-44FD-981C-9457646F9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B8041-B215-4BEA-9B61-8BEF2AB4365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7AAD1-4B4B-491D-A20B-8CFDAD201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88CED-A30C-4FBF-A1E3-A182C5EDD384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8A833E-B877-4EE9-92CA-624FA1AF9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CA0EB-7A3F-45F5-A24B-5FA4DECA50C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07379-9157-45E4-9D61-38498085EF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3D8B2-0DF5-4D00-BDAE-9656CD5DBF5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C8234-2C21-42C4-A4CF-673D7A77D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62526-66C7-4D64-BDE0-413E8377825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D7AC5-942F-408F-B1ED-F9F3C5691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53F35-30F8-443F-B327-5BD2ADB1515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2DB12-053F-4EBA-BFC5-5D890811A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C2A8B-62E1-4C1C-8923-7045632414A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E2A4C-61AE-4886-BB91-005FBE78F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3C089-E4AC-4A9F-B709-6779A0A054C4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DAA4E-EFFE-4267-A144-635EB5419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A3C72-619C-48B7-A910-7F770B2C4869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11CDD-7CDC-4068-9FCF-A5408CDD3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25F8-0869-4869-A130-5644F7B831F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59853-92C7-4FFA-915B-FE0D3CD39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2B009-0042-4F55-A080-5A82F30A2BC4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7FB20-71A8-47D1-89DE-4FD075DAD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E1439-2710-4BA9-84A1-9E5ACB31927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AC661-EA66-4635-9CAD-F2570CD035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CA0DC-DF38-43E4-A881-79BEBAAB041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39E3A-587C-4938-A026-23CE3FFCD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61177-A7FE-4707-AFF8-F2D082EB111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6ABA8-B9B2-46CB-BF87-A65CC51E1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FC5E2-5BC8-4F83-BD96-A79DAF2F919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A9270-F371-4F51-8954-167F6873D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1B9940BD-1EB8-4943-B535-024B34CA104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0FCD3461-A5A1-4F2E-B764-55ACDBAFF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76" r:id="rId2"/>
    <p:sldLayoutId id="214748369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97" r:id="rId9"/>
    <p:sldLayoutId id="2147483682" r:id="rId10"/>
    <p:sldLayoutId id="21474836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ADC6AB6-199E-400D-9015-AE8AD309E02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C18EAC8-B5CC-42EC-B2C5-93BA512AD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6626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/>
          <a:lstStyle/>
          <a:p>
            <a:r>
              <a:rPr lang="cs-CZ" b="1" smtClean="0"/>
              <a:t>DUM - Digitální Učební Materiál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6628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Sada: A3_55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 </a:t>
            </a:r>
            <a:r>
              <a:rPr lang="cs-CZ" b="1" dirty="0" smtClean="0">
                <a:latin typeface="Calibri" pitchFamily="34" charset="0"/>
              </a:rPr>
              <a:t>10. 12. </a:t>
            </a:r>
            <a:r>
              <a:rPr lang="cs-CZ" b="1" smtClean="0">
                <a:latin typeface="Calibri" pitchFamily="34" charset="0"/>
              </a:rPr>
              <a:t>2013           </a:t>
            </a:r>
            <a:r>
              <a:rPr lang="cs-CZ" b="1" dirty="0">
                <a:latin typeface="Calibri" pitchFamily="34" charset="0"/>
              </a:rPr>
              <a:t>Třída:  3 PČ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Redukční dieta, vhodné a nevhodné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/>
              <a:t> </a:t>
            </a:r>
            <a:r>
              <a:rPr lang="cs-CZ" b="1" smtClean="0"/>
              <a:t>                         potraviny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algn="ctr"/>
            <a:r>
              <a:rPr lang="cs-CZ" b="1" smtClean="0"/>
              <a:t>Dieta č.8</a:t>
            </a:r>
            <a:r>
              <a:rPr lang="cs-CZ" b="1" smtClean="0">
                <a:latin typeface="Arial" charset="0"/>
              </a:rPr>
              <a:t> - REDUKČNÍ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229600" cy="499745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j-lt"/>
              </a:rPr>
              <a:t>d</a:t>
            </a:r>
            <a:r>
              <a:rPr lang="cs-CZ" sz="2400" dirty="0" smtClean="0">
                <a:latin typeface="+mj-lt"/>
              </a:rPr>
              <a:t>ieta, jejímž cílem je snížení tělesné hmotnosti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úbytek hmotnosti by se měl pohybovat okolo 2 až 4 kilogramů za měsíc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velkou pozornost je třeba věnovat výběru potravin - s nízkou energetickou hodnotou nebo s vysokým objemem, jako je zelenina a luštěniny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důležité je dodržování pitného režimu a pravidelného cvičení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důležité je jíst pravidelně a nedojídat se mezi jídly, např. u televize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je určena pro nemocné s nadměrnou tělesnou hmotností,        u nichž je žádoucí hubnutí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68313" y="836613"/>
            <a:ext cx="8229600" cy="59055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u="sng" dirty="0" smtClean="0">
                <a:latin typeface="+mj-lt"/>
              </a:rPr>
              <a:t>vhodná úprava jídla: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200" dirty="0">
                <a:latin typeface="+mj-lt"/>
              </a:rPr>
              <a:t>v</a:t>
            </a:r>
            <a:r>
              <a:rPr lang="cs-CZ" sz="2200" dirty="0" smtClean="0">
                <a:latin typeface="+mj-lt"/>
              </a:rPr>
              <a:t>aření, dušení, pečení a grilování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200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u="sng" dirty="0" smtClean="0">
                <a:latin typeface="+mj-lt"/>
              </a:rPr>
              <a:t>nevhodná úprava jídla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latin typeface="+mj-lt"/>
              </a:rPr>
              <a:t>s</a:t>
            </a:r>
            <a:r>
              <a:rPr lang="cs-CZ" dirty="0" smtClean="0">
                <a:latin typeface="+mj-lt"/>
              </a:rPr>
              <a:t>mažení, fritování, zahušťování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u="sng" dirty="0" smtClean="0">
                <a:latin typeface="+mj-lt"/>
              </a:rPr>
              <a:t>vhodné potraviny: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maso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b="1" dirty="0" smtClean="0">
                <a:latin typeface="+mj-lt"/>
              </a:rPr>
              <a:t>libové druhy</a:t>
            </a:r>
            <a:r>
              <a:rPr lang="cs-CZ" sz="2000" dirty="0" smtClean="0">
                <a:latin typeface="+mj-lt"/>
              </a:rPr>
              <a:t> – </a:t>
            </a:r>
            <a:r>
              <a:rPr lang="cs-CZ" sz="2000" b="1" dirty="0" smtClean="0">
                <a:latin typeface="+mj-lt"/>
              </a:rPr>
              <a:t>drůbež</a:t>
            </a:r>
            <a:r>
              <a:rPr lang="cs-CZ" sz="2000" dirty="0">
                <a:latin typeface="+mj-lt"/>
              </a:rPr>
              <a:t>,</a:t>
            </a:r>
            <a:r>
              <a:rPr lang="cs-CZ" sz="2000" b="1" dirty="0" smtClean="0">
                <a:latin typeface="+mj-lt"/>
              </a:rPr>
              <a:t> ryby</a:t>
            </a:r>
            <a:r>
              <a:rPr lang="cs-CZ" sz="2000" dirty="0" smtClean="0">
                <a:latin typeface="+mj-lt"/>
              </a:rPr>
              <a:t>, </a:t>
            </a:r>
            <a:r>
              <a:rPr lang="cs-CZ" sz="2000" b="1" dirty="0" smtClean="0">
                <a:latin typeface="+mj-lt"/>
              </a:rPr>
              <a:t>libové hovězí</a:t>
            </a:r>
            <a:r>
              <a:rPr lang="cs-CZ" sz="2000" dirty="0">
                <a:latin typeface="+mj-lt"/>
              </a:rPr>
              <a:t>,</a:t>
            </a:r>
            <a:r>
              <a:rPr lang="cs-CZ" sz="2000" b="1" dirty="0" smtClean="0">
                <a:latin typeface="+mj-lt"/>
              </a:rPr>
              <a:t> vepřové</a:t>
            </a:r>
            <a:r>
              <a:rPr lang="cs-CZ" sz="2000" dirty="0" smtClean="0">
                <a:latin typeface="+mj-lt"/>
              </a:rPr>
              <a:t> </a:t>
            </a:r>
            <a:r>
              <a:rPr lang="cs-CZ" sz="2000" dirty="0">
                <a:latin typeface="+mj-lt"/>
              </a:rPr>
              <a:t>a</a:t>
            </a:r>
            <a:r>
              <a:rPr lang="cs-CZ" sz="2000" dirty="0" smtClean="0">
                <a:latin typeface="+mj-lt"/>
              </a:rPr>
              <a:t> </a:t>
            </a:r>
            <a:r>
              <a:rPr lang="cs-CZ" sz="2000" b="1" dirty="0" smtClean="0">
                <a:latin typeface="+mj-lt"/>
              </a:rPr>
              <a:t>telecí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b="1" dirty="0" smtClean="0">
                <a:latin typeface="+mj-lt"/>
              </a:rPr>
              <a:t>uzeniny </a:t>
            </a:r>
            <a:r>
              <a:rPr lang="cs-CZ" sz="2000" dirty="0" smtClean="0">
                <a:latin typeface="+mj-lt"/>
              </a:rPr>
              <a:t>-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</a:rPr>
              <a:t>co nejméně pro velký obsah tuků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mléčné výrobky</a:t>
            </a:r>
            <a:r>
              <a:rPr lang="cs-CZ" dirty="0" smtClean="0">
                <a:latin typeface="+mj-lt"/>
              </a:rPr>
              <a:t>: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s co </a:t>
            </a:r>
            <a:r>
              <a:rPr lang="cs-CZ" sz="2000" b="1" dirty="0" smtClean="0">
                <a:latin typeface="+mj-lt"/>
              </a:rPr>
              <a:t>nejmenším obsahem tuků</a:t>
            </a:r>
            <a:r>
              <a:rPr lang="cs-CZ" sz="2000" dirty="0" smtClean="0">
                <a:latin typeface="+mj-lt"/>
              </a:rPr>
              <a:t>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mléko nízkotučné a polotučné, podmáslí, netučné jogurty do 2 % tuku, netučný tvaroh, sýry tavené  s nízkým obsahem tuku</a:t>
            </a:r>
          </a:p>
        </p:txBody>
      </p:sp>
      <p:pic>
        <p:nvPicPr>
          <p:cNvPr id="29699" name="Picture 3" descr="MH9003474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1052513"/>
            <a:ext cx="2592387" cy="2592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29600" cy="5832475"/>
          </a:xfrm>
        </p:spPr>
        <p:txBody>
          <a:bodyPr>
            <a:normAutofit/>
          </a:bodyPr>
          <a:lstStyle/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tuky</a:t>
            </a:r>
            <a:r>
              <a:rPr lang="cs-CZ" dirty="0" smtClean="0">
                <a:latin typeface="+mj-lt"/>
              </a:rPr>
              <a:t>: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jen rostlinného původu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kvalitní oleje – slunečnicový, olivový, sójový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rostlinná másla – </a:t>
            </a:r>
            <a:r>
              <a:rPr lang="cs-CZ" sz="2000" dirty="0" err="1" smtClean="0">
                <a:latin typeface="+mj-lt"/>
              </a:rPr>
              <a:t>Rama</a:t>
            </a:r>
            <a:r>
              <a:rPr lang="cs-CZ" sz="2000" dirty="0" smtClean="0">
                <a:latin typeface="+mj-lt"/>
              </a:rPr>
              <a:t>, Perla, Flora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ovoce a zelenina</a:t>
            </a:r>
            <a:r>
              <a:rPr lang="cs-CZ" dirty="0" smtClean="0">
                <a:latin typeface="+mj-lt"/>
              </a:rPr>
              <a:t>: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má být každodenní součástí stravy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alespoň 2× denně zeleninové saláty</a:t>
            </a:r>
            <a:endParaRPr lang="cs-CZ" sz="2000" u="sng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u="sng" dirty="0" smtClean="0">
                <a:latin typeface="+mj-lt"/>
              </a:rPr>
              <a:t>nevhodné potraviny: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masa</a:t>
            </a:r>
            <a:endParaRPr lang="cs-CZ" dirty="0" smtClean="0">
              <a:latin typeface="+mj-lt"/>
            </a:endParaRP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b="1" dirty="0" smtClean="0">
                <a:latin typeface="+mj-lt"/>
              </a:rPr>
              <a:t>tučná masa</a:t>
            </a:r>
            <a:r>
              <a:rPr lang="cs-CZ" sz="2000" dirty="0" smtClean="0">
                <a:latin typeface="+mj-lt"/>
              </a:rPr>
              <a:t> (tučné hovězí</a:t>
            </a:r>
            <a:r>
              <a:rPr lang="cs-CZ" sz="2000" dirty="0">
                <a:latin typeface="+mj-lt"/>
              </a:rPr>
              <a:t> </a:t>
            </a:r>
            <a:r>
              <a:rPr lang="cs-CZ" sz="2000" dirty="0" smtClean="0">
                <a:latin typeface="+mj-lt"/>
              </a:rPr>
              <a:t>a vepřové, husa, kachna), </a:t>
            </a:r>
            <a:r>
              <a:rPr lang="cs-CZ" sz="2000" b="1" dirty="0" smtClean="0">
                <a:latin typeface="+mj-lt"/>
              </a:rPr>
              <a:t>vnitřnosti</a:t>
            </a:r>
            <a:r>
              <a:rPr lang="cs-CZ" sz="2000" dirty="0" smtClean="0">
                <a:latin typeface="+mj-lt"/>
              </a:rPr>
              <a:t> (játra, ledvinky, mozeček)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b="1" dirty="0" smtClean="0">
                <a:latin typeface="+mj-lt"/>
              </a:rPr>
              <a:t>uzeniny</a:t>
            </a:r>
            <a:r>
              <a:rPr lang="cs-CZ" sz="2000" dirty="0" smtClean="0">
                <a:latin typeface="+mj-lt"/>
              </a:rPr>
              <a:t> – tučné salámy, špekáčky, slanina, paštiky, zabíjačkové pochutiny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mléčné výrobky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šlehačka, zakysaná smetana, tučné sýry, smetanové jogurty</a:t>
            </a:r>
          </a:p>
        </p:txBody>
      </p:sp>
      <p:pic>
        <p:nvPicPr>
          <p:cNvPr id="30724" name="Picture 4" descr="MH90044187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1628775"/>
            <a:ext cx="2305050" cy="2305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3" descr="MH90042764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981075"/>
            <a:ext cx="1801812" cy="1801813"/>
          </a:xfrm>
          <a:prstGeom prst="rect">
            <a:avLst/>
          </a:prstGeom>
          <a:noFill/>
        </p:spPr>
      </p:pic>
      <p:pic>
        <p:nvPicPr>
          <p:cNvPr id="32772" name="Picture 4" descr="MH900436905"/>
          <p:cNvPicPr>
            <a:picLocks noChangeAspect="1" noChangeArrowheads="1"/>
          </p:cNvPicPr>
          <p:nvPr/>
        </p:nvPicPr>
        <p:blipFill>
          <a:blip r:embed="rId3"/>
          <a:srcRect l="23228" t="25040" r="19606" b="21417"/>
          <a:stretch>
            <a:fillRect/>
          </a:stretch>
        </p:blipFill>
        <p:spPr bwMode="auto">
          <a:xfrm>
            <a:off x="2700338" y="5300663"/>
            <a:ext cx="1223962" cy="1146175"/>
          </a:xfrm>
          <a:prstGeom prst="rect">
            <a:avLst/>
          </a:prstGeom>
          <a:noFill/>
        </p:spPr>
      </p:pic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539750" y="908050"/>
            <a:ext cx="8158163" cy="5576888"/>
          </a:xfrm>
        </p:spPr>
        <p:txBody>
          <a:bodyPr>
            <a:normAutofit/>
          </a:bodyPr>
          <a:lstStyle/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vejce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majonézy, smažená vejce, více než</a:t>
            </a:r>
          </a:p>
          <a:p>
            <a:pPr marL="667512" lvl="2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latin typeface="+mj-lt"/>
              </a:rPr>
              <a:t>    2 kusy vajec za týden</a:t>
            </a:r>
          </a:p>
          <a:p>
            <a:pPr marL="667512" lvl="2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tuky</a:t>
            </a:r>
            <a:endParaRPr lang="cs-CZ" i="1" dirty="0" smtClean="0">
              <a:latin typeface="+mj-lt"/>
            </a:endParaRP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máslo a sádlo – obsahují mnoho cholesterolu</a:t>
            </a:r>
          </a:p>
          <a:p>
            <a:pPr marL="667512" lvl="2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000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>
                <a:latin typeface="+mj-lt"/>
              </a:rPr>
              <a:t>o</a:t>
            </a:r>
            <a:r>
              <a:rPr lang="cs-CZ" b="1" dirty="0" smtClean="0">
                <a:latin typeface="+mj-lt"/>
              </a:rPr>
              <a:t>voce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sušené ovoce, rozinky, všechno ovoce</a:t>
            </a:r>
          </a:p>
          <a:p>
            <a:pPr marL="667512" lvl="2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>
                <a:latin typeface="+mj-lt"/>
              </a:rPr>
              <a:t>	</a:t>
            </a:r>
            <a:r>
              <a:rPr lang="cs-CZ" sz="2000" dirty="0" smtClean="0">
                <a:latin typeface="+mj-lt"/>
              </a:rPr>
              <a:t> snědené nad rámec diety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relativně nevhodné – banány, hroznové víno,</a:t>
            </a:r>
          </a:p>
          <a:p>
            <a:pPr marL="667512" lvl="2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smtClean="0">
                <a:latin typeface="+mj-lt"/>
              </a:rPr>
              <a:t>	broskve </a:t>
            </a:r>
            <a:endParaRPr lang="cs-CZ" sz="2000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  <p:pic>
        <p:nvPicPr>
          <p:cNvPr id="32773" name="Picture 5" descr="MH90044171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5300663"/>
            <a:ext cx="1368425" cy="1368425"/>
          </a:xfrm>
          <a:prstGeom prst="rect">
            <a:avLst/>
          </a:prstGeom>
          <a:noFill/>
        </p:spPr>
      </p:pic>
      <p:pic>
        <p:nvPicPr>
          <p:cNvPr id="32774" name="Picture 6" descr="MH90035856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8125" y="4076700"/>
            <a:ext cx="2233613" cy="2233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25538"/>
            <a:ext cx="8229600" cy="4387850"/>
          </a:xfrm>
        </p:spPr>
        <p:txBody>
          <a:bodyPr>
            <a:normAutofit/>
          </a:bodyPr>
          <a:lstStyle/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>
                <a:latin typeface="+mj-lt"/>
              </a:rPr>
              <a:t>polévky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>
                <a:latin typeface="+mj-lt"/>
              </a:rPr>
              <a:t>co nejméně nebo vůbec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>
                <a:latin typeface="+mj-lt"/>
              </a:rPr>
              <a:t>příliš husté a tučné polévky, polévky zahuštěné jíškou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>
                <a:latin typeface="+mj-lt"/>
              </a:rPr>
              <a:t>příkrmy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>
                <a:latin typeface="+mj-lt"/>
              </a:rPr>
              <a:t>knedlíky houskové, bramborové, smažené brambory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>
                <a:latin typeface="+mj-lt"/>
              </a:rPr>
              <a:t>nejhorší je zařazování hranolků, kroket do diety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>
                <a:latin typeface="+mj-lt"/>
              </a:rPr>
              <a:t>nápoje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>
                <a:latin typeface="+mj-lt"/>
              </a:rPr>
              <a:t>slazené nápoje cukrem nebo medem, sladké limonády, sirupy, džusy, alkoholické nápoje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33796" name="Picture 4" descr="MH90042577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4508500"/>
            <a:ext cx="1979612" cy="1979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662487"/>
          </a:xfrm>
        </p:spPr>
        <p:txBody>
          <a:bodyPr>
            <a:normAutofit/>
          </a:bodyPr>
          <a:lstStyle/>
          <a:p>
            <a:r>
              <a:rPr lang="cs-CZ" sz="1600" b="1" u="sng" smtClean="0">
                <a:latin typeface="Arial" charset="0"/>
                <a:cs typeface="Arial" charset="0"/>
              </a:rPr>
              <a:t>Obrázky: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1)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 http://office.microsoft.com/cs-cz/images/results.aspx?qu=ovoce+zelenina&amp;ex=1#ai:MC900441872&gt;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2)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 http://office.microsoft.com/cs-cz/images/results.aspx?qu=sma%C5%BEen%C3%AD&amp;ex=1#ai:MC900347401&gt;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3)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&lt;http://office.microsoft.com/cs-cz/images/results.aspx?qu=HOUSKA&amp;ex=1#ai:MP900427640&gt; [cit.2013-9-25]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4)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&lt;http://office.microsoft.com/cs-cz/images/results.aspx?qu=broskev&amp;ex=1#ai:MC900436905&gt; [cit.2013-9-25]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5)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&lt;http://office.microsoft.com/cs-cz/images/results.aspx?qu=ban%C3%A1ny&amp;ex=1#ai:MC900441718&gt; [cit.2013-9-25]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6)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 http://office.microsoft.com/cs-cz/images/results.aspx?qu=hroznov%C3%A9+v%C3%ADno&amp;ex=1#ai:MC900358565 &gt; [cit.2013-9-25]</a:t>
            </a:r>
          </a:p>
          <a:p>
            <a:pPr lvl="1"/>
            <a:r>
              <a:rPr lang="cs-CZ" sz="1200" b="1" smtClean="0">
                <a:latin typeface="Arial" charset="0"/>
                <a:cs typeface="Arial" charset="0"/>
              </a:rPr>
              <a:t>7) KLIPART – nástroj Microsoft Windows </a:t>
            </a:r>
            <a:r>
              <a:rPr lang="cs-CZ" sz="1200" smtClean="0">
                <a:latin typeface="Arial" charset="0"/>
                <a:cs typeface="Arial" charset="0"/>
              </a:rPr>
              <a:t>[on-line], dostupný na &lt;http://office.microsoft.com/cs-cz/images/results.aspx?qu=pivo&amp;ex=1#ai:MC900425778|&gt; [cit.2013-9-25]</a:t>
            </a:r>
          </a:p>
          <a:p>
            <a:pPr lvl="1">
              <a:buFont typeface="Wingdings 2" pitchFamily="18" charset="2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r>
              <a:rPr lang="cs-CZ" sz="1600" b="1" u="sng" smtClean="0">
                <a:latin typeface="Arial" charset="0"/>
                <a:cs typeface="Arial" charset="0"/>
              </a:rPr>
              <a:t>Externí zdroje:</a:t>
            </a:r>
          </a:p>
          <a:p>
            <a:pPr lvl="1"/>
            <a:r>
              <a:rPr lang="cs-CZ" sz="1200" i="1" smtClean="0">
                <a:latin typeface="Arial" charset="0"/>
                <a:cs typeface="Arial" charset="0"/>
              </a:rPr>
              <a:t>Klinická dietologie</a:t>
            </a:r>
            <a:r>
              <a:rPr lang="cs-CZ" sz="1200" smtClean="0">
                <a:latin typeface="Arial" charset="0"/>
                <a:cs typeface="Arial" charset="0"/>
              </a:rPr>
              <a:t>, Štěpán Svačina a kol., </a:t>
            </a:r>
            <a:r>
              <a:rPr lang="cs-CZ" sz="1200" i="1" smtClean="0">
                <a:latin typeface="Arial" charset="0"/>
                <a:cs typeface="Arial" charset="0"/>
              </a:rPr>
              <a:t>Grada</a:t>
            </a:r>
            <a:r>
              <a:rPr lang="cs-CZ" sz="1200" smtClean="0">
                <a:latin typeface="Arial" charset="0"/>
                <a:cs typeface="Arial" charset="0"/>
              </a:rPr>
              <a:t> Publishing a.s., 2008, ISBN 978-80-247-2256-6</a:t>
            </a:r>
          </a:p>
          <a:p>
            <a:pPr lvl="1"/>
            <a:r>
              <a:rPr lang="cs-CZ" sz="1200" smtClean="0">
                <a:latin typeface="Arial" charset="0"/>
                <a:cs typeface="Arial" charset="0"/>
              </a:rPr>
              <a:t>&lt;http://www.redukcni-dieta.cz/cile-redukcni-diety/&gt;</a:t>
            </a:r>
          </a:p>
          <a:p>
            <a:pPr lvl="1"/>
            <a:r>
              <a:rPr lang="cs-CZ" sz="1200" smtClean="0">
                <a:latin typeface="Arial" charset="0"/>
                <a:cs typeface="Arial" charset="0"/>
              </a:rPr>
              <a:t>&lt;http://www.dietologie.cz/dieta/zakladni-dieta/dieta-redukcni/redukce-vahy-dieta-c-8.html&gt; </a:t>
            </a:r>
          </a:p>
          <a:p>
            <a:pPr lvl="1"/>
            <a:endParaRPr lang="cs-CZ" sz="12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292</TotalTime>
  <Words>556</Words>
  <Application>Microsoft Office PowerPoint</Application>
  <PresentationFormat>Předvádění na obrazovce (4:3)</PresentationFormat>
  <Paragraphs>111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DUM - Digitální Učební Materiál </vt:lpstr>
      <vt:lpstr>DUM - Digitální Učební Materiál</vt:lpstr>
      <vt:lpstr>Dieta č.8 - REDUKČNÍ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57</cp:revision>
  <dcterms:created xsi:type="dcterms:W3CDTF">2013-04-09T12:40:26Z</dcterms:created>
  <dcterms:modified xsi:type="dcterms:W3CDTF">2014-01-08T16:52:50Z</dcterms:modified>
</cp:coreProperties>
</file>