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66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75" d="100"/>
          <a:sy n="75" d="100"/>
        </p:scale>
        <p:origin x="-123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519E24-AC6E-4ACF-AA4B-319274E2209B}" type="datetimeFigureOut">
              <a:rPr lang="cs-CZ"/>
              <a:pPr/>
              <a:t>20.6.2013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B0D65D2-4B2D-4512-A9E0-A9631A8AB7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532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FE3364-313F-4DBB-84D2-87677718DF38}" type="datetimeFigureOut">
              <a:rPr lang="cs-CZ"/>
              <a:pPr>
                <a:defRPr/>
              </a:pPr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B2F5C9-BB35-4338-A25D-B4485A70E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0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Klikněte</a:t>
            </a:r>
            <a:r>
              <a:rPr lang="cs-CZ" baseline="0" dirty="0" smtClean="0"/>
              <a:t> na zvolenou hodnotu, která vás přesměruje na otázku.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B2F5C9-BB35-4338-A25D-B4485A70E011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Obrázek panáčka vás přesměruje</a:t>
            </a:r>
            <a:r>
              <a:rPr lang="cs-CZ" baseline="0" dirty="0" smtClean="0"/>
              <a:t> na správnou odpověď.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B2F5C9-BB35-4338-A25D-B4485A70E011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367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5778A64-255C-4845-8B08-631A9D122E2F}" type="datetimeFigureOut">
              <a:rPr lang="en-GB" smtClean="0"/>
              <a:pPr/>
              <a:t>20/06/2013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cs-CZ" smtClean="0">
                <a:latin typeface="Arial" charset="0"/>
              </a:rPr>
              <a:t>Autorem materiálu a všech jeho částí, není-li uvedeno jinak, je (jméno a příjmení autora).</a:t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240074A-1600-4F3F-BCDD-3A03EC718A9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20.xml"/><Relationship Id="rId5" Type="http://schemas.openxmlformats.org/officeDocument/2006/relationships/slide" Target="slide8.xml"/><Relationship Id="rId10" Type="http://schemas.openxmlformats.org/officeDocument/2006/relationships/slide" Target="slide18.xml"/><Relationship Id="rId4" Type="http://schemas.openxmlformats.org/officeDocument/2006/relationships/slide" Target="slide6.xml"/><Relationship Id="rId9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sz="4000" dirty="0" smtClean="0"/>
              <a:t>UNEMPLOYMENT - </a:t>
            </a:r>
            <a:r>
              <a:rPr lang="cs-CZ" sz="4000" dirty="0" err="1" smtClean="0"/>
              <a:t>vocabulary</a:t>
            </a:r>
            <a:endParaRPr lang="en-US" sz="4000" dirty="0" smtClean="0"/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986721"/>
              </p:ext>
            </p:extLst>
          </p:nvPr>
        </p:nvGraphicFramePr>
        <p:xfrm>
          <a:off x="683568" y="1412777"/>
          <a:ext cx="7848872" cy="48257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24136"/>
                <a:gridCol w="2520280"/>
                <a:gridCol w="1473744"/>
                <a:gridCol w="2630712"/>
              </a:tblGrid>
              <a:tr h="572345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Název školy: 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</a:rPr>
                        <a:t>Střední škola sociální PERSPEKTIVA a Vyšší odborná škola, s.r.o.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Mírová 218/6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Dubí III - </a:t>
                      </a:r>
                      <a:r>
                        <a:rPr lang="cs-CZ" sz="1400" kern="50" dirty="0" err="1" smtClean="0">
                          <a:solidFill>
                            <a:schemeClr val="tx1"/>
                          </a:solidFill>
                          <a:effectLst/>
                        </a:rPr>
                        <a:t>Pozorka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381563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</a:rPr>
                        <a:t>KLÍČE K POZNÁVÁNÍ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CZ.1.07/1.5.00/34.0928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5723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Šablona:  </a:t>
                      </a:r>
                    </a:p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latin typeface="Calibri"/>
                          <a:ea typeface="Times New Roman"/>
                        </a:rPr>
                        <a:t>II/2 Inovace a zkvalitnění výuky cizích jazyků na středních školách </a:t>
                      </a:r>
                      <a:endParaRPr lang="cs-CZ" sz="1200" kern="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VY_32_INOVACE</a:t>
                      </a:r>
                      <a:r>
                        <a:rPr kumimoji="0"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_AJ3A_23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2672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7. 8. 2013</a:t>
                      </a:r>
                      <a:endParaRPr lang="cs-CZ" sz="1400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4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Jaroslava Jelínková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815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</a:rPr>
                        <a:t>Anglický jazyk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III.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5723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Výsledky vzdělávání dle RVP: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 ovládá slovní 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zásobu</a:t>
                      </a:r>
                      <a:r>
                        <a:rPr lang="cs-CZ" sz="14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dovede předat základní informace </a:t>
                      </a:r>
                      <a:r>
                        <a:rPr lang="cs-CZ" sz="1400" kern="5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problematice.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aktivita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5723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Pracovní list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Unemployment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, </a:t>
                      </a:r>
                      <a:r>
                        <a:rPr lang="cs-CZ" sz="1400" kern="5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job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+mn-cs"/>
                        </a:rPr>
                        <a:t> office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3251" marR="63251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6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400" b="1" kern="5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gridSpan="3"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latin typeface="+mj-lt"/>
                          <a:ea typeface="Times New Roman"/>
                        </a:rPr>
                        <a:t>Didaktický učební materiál je určen pro žáky maturitních oborů SOŠ. Je zaměřen na procvičení slovní zásoby týkající se </a:t>
                      </a:r>
                      <a:r>
                        <a:rPr lang="cs-CZ" sz="1400" kern="50" dirty="0" smtClean="0">
                          <a:latin typeface="+mj-lt"/>
                          <a:ea typeface="Times New Roman"/>
                        </a:rPr>
                        <a:t>Nezaměstnanosti. </a:t>
                      </a:r>
                      <a:r>
                        <a:rPr lang="cs-CZ" sz="1400" kern="50" dirty="0">
                          <a:latin typeface="+mj-lt"/>
                          <a:ea typeface="Times New Roman"/>
                        </a:rPr>
                        <a:t>Je </a:t>
                      </a:r>
                      <a:r>
                        <a:rPr lang="cs-CZ" sz="1400" kern="50" dirty="0" smtClean="0">
                          <a:latin typeface="+mj-lt"/>
                          <a:ea typeface="Times New Roman"/>
                        </a:rPr>
                        <a:t>koncipován jako vědomostní soutěž, kdy se mezi jednotlivými </a:t>
                      </a:r>
                      <a:r>
                        <a:rPr lang="cs-CZ" sz="1400" kern="50" dirty="0" err="1" smtClean="0">
                          <a:latin typeface="+mj-lt"/>
                          <a:ea typeface="Times New Roman"/>
                        </a:rPr>
                        <a:t>slidů</a:t>
                      </a:r>
                      <a:r>
                        <a:rPr lang="cs-CZ" sz="1400" kern="50" dirty="0" smtClean="0">
                          <a:latin typeface="+mj-lt"/>
                          <a:ea typeface="Times New Roman"/>
                        </a:rPr>
                        <a:t> pohybujete pomocí hypertextových odkazů.  </a:t>
                      </a:r>
                      <a:endParaRPr lang="cs-CZ" sz="1200" kern="5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endParaRPr lang="cs-CZ" sz="1200" kern="5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3251" marR="63251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1259632" y="167333"/>
            <a:ext cx="6521450" cy="762000"/>
            <a:chOff x="1187624" y="348726"/>
            <a:chExt cx="6521450" cy="762000"/>
          </a:xfrm>
        </p:grpSpPr>
        <p:pic>
          <p:nvPicPr>
            <p:cNvPr id="8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2717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KEY VOCABULARY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865584"/>
              </p:ext>
            </p:extLst>
          </p:nvPr>
        </p:nvGraphicFramePr>
        <p:xfrm>
          <a:off x="1547664" y="1628800"/>
          <a:ext cx="6096000" cy="32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3" action="ppaction://hlinksldjump"/>
                        </a:rPr>
                        <a:t>100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4" action="ppaction://hlinksldjump"/>
                        </a:rPr>
                        <a:t>100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5" action="ppaction://hlinksldjump"/>
                        </a:rPr>
                        <a:t>100</a:t>
                      </a:r>
                      <a:endParaRPr lang="cs-CZ" sz="3200" dirty="0"/>
                    </a:p>
                  </a:txBody>
                  <a:tcPr/>
                </a:tc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6" action="ppaction://hlinksldjump"/>
                        </a:rPr>
                        <a:t>200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7" action="ppaction://hlinksldjump"/>
                        </a:rPr>
                        <a:t>200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8" action="ppaction://hlinksldjump"/>
                        </a:rPr>
                        <a:t>200</a:t>
                      </a:r>
                      <a:endParaRPr lang="cs-CZ" sz="3200" dirty="0"/>
                    </a:p>
                  </a:txBody>
                  <a:tcPr/>
                </a:tc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9" action="ppaction://hlinksldjump"/>
                        </a:rPr>
                        <a:t>300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10" action="ppaction://hlinksldjump"/>
                        </a:rPr>
                        <a:t>300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hlinkClick r:id="rId11" action="ppaction://hlinksldjump"/>
                        </a:rPr>
                        <a:t>300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1/100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If you are unemployed you are registered at </a:t>
            </a:r>
            <a:r>
              <a:rPr lang="cs-CZ" dirty="0" smtClean="0"/>
              <a:t>		</a:t>
            </a:r>
            <a:r>
              <a:rPr lang="en-US" dirty="0" smtClean="0"/>
              <a:t>a</a:t>
            </a:r>
            <a:r>
              <a:rPr lang="cs-CZ" dirty="0" smtClean="0"/>
              <a:t> </a:t>
            </a:r>
            <a:r>
              <a:rPr lang="en-US" dirty="0" smtClean="0"/>
              <a:t>j..  </a:t>
            </a:r>
            <a:r>
              <a:rPr lang="cs-CZ" dirty="0" smtClean="0"/>
              <a:t>o</a:t>
            </a:r>
            <a:r>
              <a:rPr lang="en-US" dirty="0" smtClean="0"/>
              <a:t>…..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en-US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830515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965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 1/100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 JOB CENTRE/JOB OFFICE</a:t>
            </a:r>
            <a:endParaRPr lang="cs-CZ" dirty="0"/>
          </a:p>
        </p:txBody>
      </p:sp>
      <p:pic>
        <p:nvPicPr>
          <p:cNvPr id="1027" name="Picture 3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090" y="5589240"/>
            <a:ext cx="634883" cy="63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66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2/100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job</a:t>
            </a:r>
            <a:r>
              <a:rPr lang="cs-CZ" dirty="0" smtClean="0"/>
              <a:t> and </a:t>
            </a:r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looking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are u………</a:t>
            </a:r>
            <a:endParaRPr lang="cs-CZ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2216" y="6237312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136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 2/100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UNEMPLOYED</a:t>
            </a:r>
            <a:endParaRPr lang="cs-CZ" dirty="0"/>
          </a:p>
        </p:txBody>
      </p:sp>
      <p:pic>
        <p:nvPicPr>
          <p:cNvPr id="2050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178" y="5517232"/>
            <a:ext cx="706820" cy="70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90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3/100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Name at least two risk groups o</a:t>
            </a:r>
            <a:r>
              <a:rPr lang="cs-CZ" dirty="0" smtClean="0"/>
              <a:t>f</a:t>
            </a:r>
            <a:r>
              <a:rPr lang="en-US" dirty="0" smtClean="0"/>
              <a:t> unemployment.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5802535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664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3/100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young </a:t>
            </a:r>
          </a:p>
          <a:p>
            <a:r>
              <a:rPr lang="en-US" dirty="0" smtClean="0"/>
              <a:t>older generation </a:t>
            </a:r>
          </a:p>
          <a:p>
            <a:r>
              <a:rPr lang="en-US" dirty="0" smtClean="0"/>
              <a:t>racial and ethnic minorities</a:t>
            </a:r>
          </a:p>
          <a:p>
            <a:r>
              <a:rPr lang="en-US" dirty="0" smtClean="0"/>
              <a:t>women </a:t>
            </a:r>
          </a:p>
          <a:p>
            <a:endParaRPr lang="en-US" dirty="0"/>
          </a:p>
        </p:txBody>
      </p:sp>
      <p:pic>
        <p:nvPicPr>
          <p:cNvPr id="3074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114" y="5445224"/>
            <a:ext cx="634883" cy="63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34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is the </a:t>
            </a:r>
            <a:r>
              <a:rPr lang="en-US" dirty="0" err="1" smtClean="0"/>
              <a:t>opposit</a:t>
            </a:r>
            <a:r>
              <a:rPr lang="cs-CZ" dirty="0" smtClean="0"/>
              <a:t>e</a:t>
            </a:r>
            <a:r>
              <a:rPr lang="en-US" dirty="0" smtClean="0"/>
              <a:t> of „ an employer“? </a:t>
            </a:r>
            <a:endParaRPr lang="en-US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8924" y="5733256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117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1/200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EMPLOYEE</a:t>
            </a:r>
            <a:endParaRPr lang="cs-CZ" dirty="0"/>
          </a:p>
        </p:txBody>
      </p:sp>
      <p:pic>
        <p:nvPicPr>
          <p:cNvPr id="4098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170" y="5445224"/>
            <a:ext cx="706820" cy="70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74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does an employee get for his/her work?</a:t>
            </a:r>
          </a:p>
          <a:p>
            <a:endParaRPr lang="en-US" dirty="0" smtClean="0"/>
          </a:p>
          <a:p>
            <a:endParaRPr lang="cs-CZ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8924" y="5733256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946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2/200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Wage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salary</a:t>
            </a:r>
            <a:endParaRPr lang="en-US" dirty="0"/>
          </a:p>
          <a:p>
            <a:endParaRPr lang="cs-CZ" dirty="0"/>
          </a:p>
        </p:txBody>
      </p:sp>
      <p:pic>
        <p:nvPicPr>
          <p:cNvPr id="5122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36" y="5517232"/>
            <a:ext cx="562946" cy="56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08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support do you get if you are without a job?</a:t>
            </a:r>
            <a:endParaRPr lang="en-US" dirty="0"/>
          </a:p>
        </p:txBody>
      </p:sp>
      <p:pic>
        <p:nvPicPr>
          <p:cNvPr id="5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8924" y="5733256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9306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3/200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UNEMPLOYMENT BENEFITS</a:t>
            </a:r>
            <a:endParaRPr lang="en-US" dirty="0"/>
          </a:p>
          <a:p>
            <a:endParaRPr lang="cs-CZ" dirty="0"/>
          </a:p>
        </p:txBody>
      </p:sp>
      <p:pic>
        <p:nvPicPr>
          <p:cNvPr id="6146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88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Why should people have a job? </a:t>
            </a:r>
            <a:r>
              <a:rPr lang="en-US" sz="2800" dirty="0" smtClean="0"/>
              <a:t>Name </a:t>
            </a:r>
            <a:r>
              <a:rPr lang="en-US" sz="2800" dirty="0"/>
              <a:t>at least three reasons</a:t>
            </a:r>
            <a:r>
              <a:rPr lang="en-US" sz="2800" dirty="0" smtClean="0"/>
              <a:t>.</a:t>
            </a:r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en-US" sz="2800" dirty="0"/>
          </a:p>
          <a:p>
            <a:endParaRPr lang="cs-CZ" dirty="0"/>
          </a:p>
        </p:txBody>
      </p:sp>
      <p:pic>
        <p:nvPicPr>
          <p:cNvPr id="8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8924" y="5733256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289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1/300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We receive wage or salary.</a:t>
            </a:r>
          </a:p>
          <a:p>
            <a:r>
              <a:rPr lang="en-US" dirty="0" smtClean="0"/>
              <a:t>We are active. </a:t>
            </a:r>
            <a:endParaRPr lang="en-US" sz="1400" dirty="0" smtClean="0"/>
          </a:p>
          <a:p>
            <a:r>
              <a:rPr lang="en-US" dirty="0" smtClean="0"/>
              <a:t>Our day is structured, we are not bored.</a:t>
            </a:r>
          </a:p>
          <a:p>
            <a:r>
              <a:rPr lang="en-US" dirty="0" smtClean="0"/>
              <a:t>We meet lot of people, make friends.</a:t>
            </a:r>
          </a:p>
          <a:p>
            <a:r>
              <a:rPr lang="en-US" dirty="0" smtClean="0"/>
              <a:t>We feel confident, important.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9218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013176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4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least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types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unemployment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8924" y="5733256"/>
            <a:ext cx="586583" cy="4067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802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Answer</a:t>
            </a:r>
            <a:r>
              <a:rPr lang="cs-CZ" dirty="0"/>
              <a:t> </a:t>
            </a:r>
            <a:r>
              <a:rPr lang="cs-CZ" dirty="0" smtClean="0"/>
              <a:t>2/300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Name at least two types of unemployment.</a:t>
            </a:r>
          </a:p>
          <a:p>
            <a:endParaRPr lang="en-US" dirty="0" smtClean="0"/>
          </a:p>
          <a:p>
            <a:pPr lvl="0"/>
            <a:r>
              <a:rPr lang="en-US" sz="2400" dirty="0" smtClean="0"/>
              <a:t>Seasonal unemployment </a:t>
            </a:r>
            <a:r>
              <a:rPr lang="en-US" sz="2400" dirty="0"/>
              <a:t> </a:t>
            </a:r>
          </a:p>
          <a:p>
            <a:pPr lvl="0"/>
            <a:r>
              <a:rPr lang="en-US" sz="2400" dirty="0"/>
              <a:t>Frictional </a:t>
            </a:r>
            <a:r>
              <a:rPr lang="en-US" sz="2400" dirty="0" smtClean="0"/>
              <a:t>unemployment</a:t>
            </a:r>
            <a:endParaRPr lang="en-US" sz="2400" dirty="0"/>
          </a:p>
          <a:p>
            <a:r>
              <a:rPr lang="en-US" sz="2400" dirty="0"/>
              <a:t>Structural </a:t>
            </a:r>
            <a:r>
              <a:rPr lang="en-US" sz="2400" dirty="0" smtClean="0"/>
              <a:t>unemployment</a:t>
            </a:r>
            <a:endParaRPr lang="cs-CZ" sz="2400" dirty="0" smtClean="0"/>
          </a:p>
          <a:p>
            <a:r>
              <a:rPr lang="en-US" sz="2400" dirty="0" smtClean="0"/>
              <a:t>Voluntary unemployment</a:t>
            </a:r>
          </a:p>
          <a:p>
            <a:r>
              <a:rPr lang="en-US" sz="2400" dirty="0" err="1" smtClean="0"/>
              <a:t>Unvoluntary</a:t>
            </a:r>
            <a:r>
              <a:rPr lang="en-US" sz="2400" smtClean="0"/>
              <a:t> unemployment</a:t>
            </a:r>
          </a:p>
          <a:p>
            <a:endParaRPr lang="cs-CZ" dirty="0"/>
          </a:p>
        </p:txBody>
      </p:sp>
      <p:pic>
        <p:nvPicPr>
          <p:cNvPr id="8194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013176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32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are possible consequences of unemployment? Name three examples.</a:t>
            </a:r>
            <a:endParaRPr lang="cs-CZ" dirty="0" smtClean="0"/>
          </a:p>
          <a:p>
            <a:endParaRPr lang="cs-CZ" dirty="0"/>
          </a:p>
          <a:p>
            <a:endParaRPr lang="en-US" dirty="0"/>
          </a:p>
        </p:txBody>
      </p:sp>
      <p:pic>
        <p:nvPicPr>
          <p:cNvPr id="7" name="Picture 1" descr="C:\Users\další\AppData\Local\Microsoft\Windows\Temporary Internet Files\Content.IE5\01F8IXNU\MC900441896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5733256"/>
            <a:ext cx="519104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955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Answer</a:t>
            </a:r>
            <a:r>
              <a:rPr lang="cs-CZ" dirty="0"/>
              <a:t> </a:t>
            </a:r>
            <a:r>
              <a:rPr lang="cs-CZ" dirty="0" smtClean="0"/>
              <a:t>3/300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lower </a:t>
            </a:r>
            <a:r>
              <a:rPr lang="en-US" dirty="0" smtClean="0"/>
              <a:t>income </a:t>
            </a:r>
          </a:p>
          <a:p>
            <a:r>
              <a:rPr lang="en-US" dirty="0" smtClean="0"/>
              <a:t>isolation </a:t>
            </a:r>
          </a:p>
          <a:p>
            <a:r>
              <a:rPr lang="en-US" dirty="0" smtClean="0"/>
              <a:t>poverty</a:t>
            </a:r>
          </a:p>
          <a:p>
            <a:r>
              <a:rPr lang="en-US" dirty="0" smtClean="0"/>
              <a:t>low self-confidence</a:t>
            </a:r>
          </a:p>
          <a:p>
            <a:r>
              <a:rPr lang="cs-CZ" dirty="0" smtClean="0"/>
              <a:t>m</a:t>
            </a:r>
            <a:r>
              <a:rPr lang="en-US" dirty="0" err="1" smtClean="0"/>
              <a:t>ental</a:t>
            </a:r>
            <a:r>
              <a:rPr lang="en-US" dirty="0" smtClean="0"/>
              <a:t>  and health problems</a:t>
            </a:r>
          </a:p>
          <a:p>
            <a:endParaRPr lang="en-US" dirty="0"/>
          </a:p>
        </p:txBody>
      </p:sp>
      <p:pic>
        <p:nvPicPr>
          <p:cNvPr id="7170" name="Picture 2" descr="C:\Program Files\Microsoft Office\MEDIA\CAGCAT10\j0185604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085184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9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667</TotalTime>
  <Words>378</Words>
  <Application>Microsoft Office PowerPoint</Application>
  <PresentationFormat>Předvádění na obrazovce (4:3)</PresentationFormat>
  <Paragraphs>130</Paragraphs>
  <Slides>21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Administrativní</vt:lpstr>
      <vt:lpstr>UNEMPLOYMENT - vocabulary</vt:lpstr>
      <vt:lpstr>Prezentace aplikace PowerPoint</vt:lpstr>
      <vt:lpstr>KEY VOCABULARY</vt:lpstr>
      <vt:lpstr>1/100</vt:lpstr>
      <vt:lpstr>ANSWER 1/100</vt:lpstr>
      <vt:lpstr>2/100</vt:lpstr>
      <vt:lpstr>ANSWER 2/100</vt:lpstr>
      <vt:lpstr>3/100</vt:lpstr>
      <vt:lpstr>Answer 3/100</vt:lpstr>
      <vt:lpstr>1/200</vt:lpstr>
      <vt:lpstr>Answer 1/200</vt:lpstr>
      <vt:lpstr>2/200</vt:lpstr>
      <vt:lpstr>Answer 2/200</vt:lpstr>
      <vt:lpstr>3/200</vt:lpstr>
      <vt:lpstr>Answer 3/200</vt:lpstr>
      <vt:lpstr>1/300</vt:lpstr>
      <vt:lpstr>Answer 1/300</vt:lpstr>
      <vt:lpstr>2/300</vt:lpstr>
      <vt:lpstr>Answer 2/300</vt:lpstr>
      <vt:lpstr>3/300</vt:lpstr>
      <vt:lpstr>Answer 3/300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další</dc:creator>
  <dc:description>Dostupné z Metodického portálu www.rvp.cz, ISSN: 1802-4785, financovaného z ESF a státního rozpočtu ČR. Provozováno Výzkumným ústavem pedagogickým v Praze.</dc:description>
  <cp:lastModifiedBy>Jaroslava Jelínková</cp:lastModifiedBy>
  <cp:revision>47</cp:revision>
  <dcterms:created xsi:type="dcterms:W3CDTF">2013-03-21T19:25:01Z</dcterms:created>
  <dcterms:modified xsi:type="dcterms:W3CDTF">2013-06-20T09:46:56Z</dcterms:modified>
</cp:coreProperties>
</file>