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66" r:id="rId4"/>
    <p:sldId id="260" r:id="rId5"/>
    <p:sldId id="261" r:id="rId6"/>
    <p:sldId id="265" r:id="rId7"/>
    <p:sldId id="263" r:id="rId8"/>
    <p:sldId id="267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20.6.2013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B2F5C9-BB35-4338-A25D-B4485A70E011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Pair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group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B2F5C9-BB35-4338-A25D-B4485A70E011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4840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Pair </a:t>
            </a:r>
            <a:r>
              <a:rPr lang="cs-CZ" dirty="0" err="1" smtClean="0"/>
              <a:t>work</a:t>
            </a:r>
            <a:r>
              <a:rPr lang="cs-CZ" dirty="0" smtClean="0"/>
              <a:t>/</a:t>
            </a:r>
            <a:r>
              <a:rPr lang="cs-CZ" dirty="0" err="1" smtClean="0"/>
              <a:t>group</a:t>
            </a:r>
            <a:r>
              <a:rPr lang="cs-CZ" baseline="0" dirty="0" smtClean="0"/>
              <a:t> </a:t>
            </a:r>
            <a:r>
              <a:rPr lang="cs-CZ" baseline="0" dirty="0" err="1" smtClean="0"/>
              <a:t>work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B2F5C9-BB35-4338-A25D-B4485A70E011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6877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20/06/2013</a:t>
            </a:fld>
            <a:endParaRPr lang="en-GB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20/06/2013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20/06/2013</a:t>
            </a:fld>
            <a:endParaRPr lang="en-GB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5778A64-255C-4845-8B08-631A9D122E2F}" type="datetimeFigureOut">
              <a:rPr lang="en-GB" smtClean="0"/>
              <a:pPr/>
              <a:t>20/06/2013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20/06/2013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20/06/2013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20/06/2013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20/06/2013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5778A64-255C-4845-8B08-631A9D122E2F}" type="datetimeFigureOut">
              <a:rPr lang="en-GB" smtClean="0"/>
              <a:pPr/>
              <a:t>20/06/2013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20/06/2013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20/06/2013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5778A64-255C-4845-8B08-631A9D122E2F}" type="datetimeFigureOut">
              <a:rPr lang="en-GB" smtClean="0"/>
              <a:pPr/>
              <a:t>20/06/2013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dt="0"/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eaLnBrk="1" hangingPunct="1"/>
            <a:r>
              <a:rPr lang="cs-CZ" sz="4000" dirty="0" smtClean="0"/>
              <a:t>UNEMPLOYMENT</a:t>
            </a:r>
            <a:endParaRPr lang="en-US" sz="4000" dirty="0" smtClean="0"/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009373"/>
              </p:ext>
            </p:extLst>
          </p:nvPr>
        </p:nvGraphicFramePr>
        <p:xfrm>
          <a:off x="683568" y="263232"/>
          <a:ext cx="7848872" cy="552338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školy: 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Dubí III -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</a:rPr>
                        <a:t>Pozorka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</a:rPr>
                        <a:t>KLÍČE K POZNÁVÁNÍ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latin typeface="Calibri"/>
                          <a:ea typeface="Times New Roman"/>
                        </a:rPr>
                        <a:t>II/2 Inovace a zkvalitnění výuky cizích jazyků na středních školách </a:t>
                      </a:r>
                      <a:endParaRPr lang="cs-CZ" sz="1400" kern="50" dirty="0" smtClean="0">
                        <a:latin typeface="Times New Roman"/>
                        <a:ea typeface="Times New Roman"/>
                      </a:endParaRPr>
                    </a:p>
                    <a:p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VY_32_INOVACE 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_A</a:t>
                      </a: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J3A_24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7. 8. 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2013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Jaroslava Jelínková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Anglický jazyk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II.-IV.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dovede samostatně hovořit </a:t>
                      </a:r>
                      <a:r>
                        <a:rPr lang="cs-CZ" sz="14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 problematice , vyjádřit svůj názor a obhájit si ho.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výklad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8294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Unemployment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,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unemployed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,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benefits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2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gridSpan="3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kumimoji="0" lang="cs-CZ" sz="1400" kern="5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+mn-cs"/>
                        </a:rPr>
                        <a:t>Didaktický učební materiál je určen pro žáky maturitních oborů SOŠ. Je zaměřen na prezentaci</a:t>
                      </a:r>
                      <a:r>
                        <a:rPr kumimoji="0" lang="cs-CZ" sz="1400" kern="5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+mn-cs"/>
                        </a:rPr>
                        <a:t> </a:t>
                      </a:r>
                      <a:r>
                        <a:rPr kumimoji="0" lang="cs-CZ" sz="1400" kern="5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+mn-cs"/>
                        </a:rPr>
                        <a:t>slovní zásoby a základních</a:t>
                      </a:r>
                      <a:r>
                        <a:rPr kumimoji="0" lang="cs-CZ" sz="1400" kern="5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+mn-cs"/>
                        </a:rPr>
                        <a:t> údajů </a:t>
                      </a:r>
                      <a:r>
                        <a:rPr kumimoji="0" lang="cs-CZ" sz="1400" kern="5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+mn-cs"/>
                        </a:rPr>
                        <a:t>týkající se Nezaměstnanosti.  Prezentace může sloužit k následné diskuzi.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27179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KEY VOCABULARY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To employ</a:t>
            </a:r>
          </a:p>
          <a:p>
            <a:r>
              <a:rPr lang="en-US" dirty="0" smtClean="0"/>
              <a:t>An employ</a:t>
            </a:r>
            <a:r>
              <a:rPr lang="en-US" dirty="0" smtClean="0">
                <a:solidFill>
                  <a:srgbClr val="FF0000"/>
                </a:solidFill>
              </a:rPr>
              <a:t>er</a:t>
            </a:r>
            <a:r>
              <a:rPr lang="en-US" dirty="0" smtClean="0"/>
              <a:t> x an employ</a:t>
            </a:r>
            <a:r>
              <a:rPr lang="en-US" dirty="0" smtClean="0">
                <a:solidFill>
                  <a:srgbClr val="FF0000"/>
                </a:solidFill>
              </a:rPr>
              <a:t>ee</a:t>
            </a:r>
          </a:p>
          <a:p>
            <a:r>
              <a:rPr lang="en-US" dirty="0" smtClean="0"/>
              <a:t>Employ</a:t>
            </a:r>
            <a:r>
              <a:rPr lang="en-US" dirty="0" smtClean="0">
                <a:solidFill>
                  <a:srgbClr val="FF0000"/>
                </a:solidFill>
              </a:rPr>
              <a:t>ment </a:t>
            </a:r>
            <a:r>
              <a:rPr lang="en-US" dirty="0" smtClean="0"/>
              <a:t>x </a:t>
            </a:r>
            <a:r>
              <a:rPr lang="en-US" dirty="0" smtClean="0">
                <a:solidFill>
                  <a:srgbClr val="FF0000"/>
                </a:solidFill>
              </a:rPr>
              <a:t>un</a:t>
            </a:r>
            <a:r>
              <a:rPr lang="en-US" dirty="0" smtClean="0"/>
              <a:t>employ</a:t>
            </a:r>
            <a:r>
              <a:rPr lang="en-US" dirty="0" smtClean="0">
                <a:solidFill>
                  <a:srgbClr val="FF0000"/>
                </a:solidFill>
              </a:rPr>
              <a:t>ment</a:t>
            </a:r>
          </a:p>
          <a:p>
            <a:r>
              <a:rPr lang="en-US" dirty="0" smtClean="0"/>
              <a:t>Unemployment </a:t>
            </a:r>
            <a:r>
              <a:rPr lang="en-US" dirty="0" smtClean="0">
                <a:solidFill>
                  <a:srgbClr val="FF0000"/>
                </a:solidFill>
              </a:rPr>
              <a:t>benefits</a:t>
            </a:r>
          </a:p>
          <a:p>
            <a:r>
              <a:rPr lang="en-US" dirty="0" smtClean="0"/>
              <a:t>Job office/</a:t>
            </a:r>
            <a:r>
              <a:rPr lang="en-US" dirty="0" err="1" smtClean="0"/>
              <a:t>Labour</a:t>
            </a:r>
            <a:r>
              <a:rPr lang="en-US" dirty="0" smtClean="0"/>
              <a:t> office</a:t>
            </a:r>
          </a:p>
          <a:p>
            <a:r>
              <a:rPr lang="en-US" dirty="0" smtClean="0"/>
              <a:t>Knowledge, abilities, skills, (job) experience</a:t>
            </a:r>
          </a:p>
          <a:p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advantages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having</a:t>
            </a:r>
            <a:r>
              <a:rPr lang="cs-CZ" dirty="0" smtClean="0"/>
              <a:t> a </a:t>
            </a:r>
            <a:r>
              <a:rPr lang="cs-CZ" dirty="0" err="1" smtClean="0"/>
              <a:t>job</a:t>
            </a:r>
            <a:r>
              <a:rPr lang="cs-CZ" dirty="0" smtClean="0"/>
              <a:t>? </a:t>
            </a:r>
            <a:endParaRPr lang="en-GB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u="sng" dirty="0" smtClean="0"/>
              <a:t>List reasons why people should go to work?</a:t>
            </a:r>
          </a:p>
          <a:p>
            <a:r>
              <a:rPr lang="en-US" dirty="0" smtClean="0"/>
              <a:t>We receive </a:t>
            </a:r>
            <a:r>
              <a:rPr lang="en-US" dirty="0" smtClean="0">
                <a:solidFill>
                  <a:srgbClr val="FF0000"/>
                </a:solidFill>
              </a:rPr>
              <a:t>wage</a:t>
            </a:r>
            <a:r>
              <a:rPr lang="en-US" dirty="0" smtClean="0"/>
              <a:t> or </a:t>
            </a:r>
            <a:r>
              <a:rPr lang="en-US" dirty="0" smtClean="0">
                <a:solidFill>
                  <a:srgbClr val="FF0000"/>
                </a:solidFill>
              </a:rPr>
              <a:t>salary.</a:t>
            </a:r>
          </a:p>
          <a:p>
            <a:r>
              <a:rPr lang="en-US" dirty="0" smtClean="0"/>
              <a:t>We are</a:t>
            </a:r>
            <a:r>
              <a:rPr lang="en-US" dirty="0" smtClean="0">
                <a:solidFill>
                  <a:srgbClr val="FF0000"/>
                </a:solidFill>
              </a:rPr>
              <a:t> active. </a:t>
            </a:r>
            <a:endParaRPr lang="en-US" sz="1400" dirty="0" smtClean="0"/>
          </a:p>
          <a:p>
            <a:r>
              <a:rPr lang="en-US" dirty="0" smtClean="0"/>
              <a:t>Our day is structured, we </a:t>
            </a:r>
            <a:r>
              <a:rPr lang="en-US" dirty="0" smtClean="0">
                <a:solidFill>
                  <a:srgbClr val="FF0000"/>
                </a:solidFill>
              </a:rPr>
              <a:t>are not bored</a:t>
            </a:r>
            <a:r>
              <a:rPr lang="en-US" dirty="0" smtClean="0"/>
              <a:t>.</a:t>
            </a:r>
          </a:p>
          <a:p>
            <a:r>
              <a:rPr lang="en-US" dirty="0" smtClean="0"/>
              <a:t>We meet lot of people, make friends.</a:t>
            </a:r>
          </a:p>
          <a:p>
            <a:r>
              <a:rPr lang="en-US" dirty="0" smtClean="0"/>
              <a:t>We feel confident, important.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Employment</a:t>
            </a:r>
            <a:r>
              <a:rPr lang="cs-CZ" sz="3600" b="1" dirty="0" smtClean="0"/>
              <a:t> x </a:t>
            </a:r>
            <a:r>
              <a:rPr lang="cs-CZ" sz="3600" b="1" dirty="0" err="1" smtClean="0"/>
              <a:t>Unemployment</a:t>
            </a:r>
            <a:endParaRPr lang="en-GB" sz="36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I am employed</a:t>
            </a:r>
            <a:r>
              <a:rPr lang="en-US" dirty="0" smtClean="0"/>
              <a:t> if I have a job and  I receive salary or wage for my work.</a:t>
            </a:r>
          </a:p>
          <a:p>
            <a:r>
              <a:rPr lang="en-US" b="1" dirty="0" smtClean="0"/>
              <a:t>I am unemployed </a:t>
            </a:r>
            <a:r>
              <a:rPr lang="en-US" dirty="0" smtClean="0"/>
              <a:t>if I am looking for a job, I am able to work but I haven´t found one yet.  </a:t>
            </a:r>
          </a:p>
          <a:p>
            <a:r>
              <a:rPr lang="en-US" dirty="0" smtClean="0"/>
              <a:t>Not everybody without a job is unemployed (students, retired people, stay-at-home parents, people in prisons etc.).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 smtClean="0"/>
              <a:t>Types</a:t>
            </a:r>
            <a:r>
              <a:rPr lang="cs-CZ" sz="4000" dirty="0" smtClean="0"/>
              <a:t> </a:t>
            </a:r>
            <a:r>
              <a:rPr lang="cs-CZ" sz="4000" dirty="0" err="1" smtClean="0"/>
              <a:t>of</a:t>
            </a:r>
            <a:r>
              <a:rPr lang="cs-CZ" sz="4000" dirty="0" smtClean="0"/>
              <a:t> </a:t>
            </a:r>
            <a:r>
              <a:rPr lang="cs-CZ" sz="4000" dirty="0" err="1" smtClean="0"/>
              <a:t>unemployment</a:t>
            </a:r>
            <a:endParaRPr lang="en-GB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sz="2400" b="1" dirty="0" smtClean="0"/>
              <a:t>Seasonal unemployment</a:t>
            </a:r>
            <a:r>
              <a:rPr lang="en-US" sz="2400" dirty="0" smtClean="0"/>
              <a:t>. It occurs in agriculture, construction or tourism. In some time of a year there is more work than in the other.  </a:t>
            </a:r>
          </a:p>
          <a:p>
            <a:pPr lvl="0"/>
            <a:r>
              <a:rPr lang="en-US" sz="2400" b="1" dirty="0" smtClean="0"/>
              <a:t>Frictional unemployment</a:t>
            </a:r>
            <a:r>
              <a:rPr lang="en-US" sz="2400" dirty="0" smtClean="0"/>
              <a:t>. It is a short term unemployment. (Graduates enter the </a:t>
            </a:r>
            <a:r>
              <a:rPr lang="cs-CZ" sz="2400" dirty="0" err="1" smtClean="0"/>
              <a:t>labour</a:t>
            </a:r>
            <a:r>
              <a:rPr lang="cs-CZ" sz="2400" dirty="0" smtClean="0"/>
              <a:t> </a:t>
            </a:r>
            <a:r>
              <a:rPr lang="en-US" sz="2400" dirty="0" smtClean="0"/>
              <a:t>market or it is time-in-between jobs.)</a:t>
            </a:r>
          </a:p>
          <a:p>
            <a:r>
              <a:rPr lang="en-US" sz="2400" b="1" dirty="0" smtClean="0"/>
              <a:t>Structural unemployment</a:t>
            </a:r>
            <a:r>
              <a:rPr lang="en-US" sz="2400" dirty="0" smtClean="0"/>
              <a:t>. It is caused by changes at  local </a:t>
            </a:r>
            <a:r>
              <a:rPr lang="en-US" sz="2400" dirty="0" err="1" smtClean="0"/>
              <a:t>labour</a:t>
            </a:r>
            <a:r>
              <a:rPr lang="en-US" sz="2400" dirty="0" smtClean="0"/>
              <a:t> market – different professions are needed. New technologies appear and fewer workers are needed.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err="1" smtClean="0"/>
              <a:t>Who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at</a:t>
            </a:r>
            <a:r>
              <a:rPr lang="cs-CZ" sz="3200" dirty="0" smtClean="0"/>
              <a:t> risk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unemployment</a:t>
            </a:r>
            <a:r>
              <a:rPr lang="cs-CZ" sz="3200" dirty="0" smtClean="0"/>
              <a:t>?</a:t>
            </a:r>
            <a:endParaRPr lang="en-GB" sz="32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sz="2400" u="sng" dirty="0" smtClean="0"/>
              <a:t>Think of three risk groups and the causes of </a:t>
            </a:r>
            <a:r>
              <a:rPr lang="en-US" sz="2400" u="sng" dirty="0" err="1" smtClean="0"/>
              <a:t>unemplo</a:t>
            </a:r>
            <a:r>
              <a:rPr lang="cs-CZ" sz="2400" u="sng" dirty="0" smtClean="0"/>
              <a:t>y</a:t>
            </a:r>
            <a:r>
              <a:rPr lang="en-US" sz="2400" u="sng" dirty="0" err="1" smtClean="0"/>
              <a:t>ment</a:t>
            </a:r>
            <a:r>
              <a:rPr lang="en-US" sz="2400" u="sng" dirty="0" smtClean="0"/>
              <a:t>. </a:t>
            </a:r>
          </a:p>
          <a:p>
            <a:r>
              <a:rPr lang="en-US" dirty="0" smtClean="0"/>
              <a:t>the young</a:t>
            </a:r>
            <a:r>
              <a:rPr lang="cs-CZ" dirty="0" smtClean="0"/>
              <a:t> </a:t>
            </a:r>
          </a:p>
          <a:p>
            <a:r>
              <a:rPr lang="en-US" dirty="0" smtClean="0"/>
              <a:t>older generation</a:t>
            </a:r>
            <a:r>
              <a:rPr lang="cs-CZ" dirty="0" smtClean="0"/>
              <a:t> </a:t>
            </a:r>
            <a:endParaRPr lang="en-US" dirty="0" smtClean="0"/>
          </a:p>
          <a:p>
            <a:r>
              <a:rPr lang="en-US" dirty="0" smtClean="0"/>
              <a:t>racial and ethnic minorities</a:t>
            </a:r>
          </a:p>
          <a:p>
            <a:r>
              <a:rPr lang="en-US" dirty="0" smtClean="0"/>
              <a:t>women 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Possible</a:t>
            </a:r>
            <a:r>
              <a:rPr lang="cs-CZ" dirty="0" smtClean="0"/>
              <a:t> </a:t>
            </a:r>
            <a:r>
              <a:rPr lang="cs-CZ" dirty="0" err="1" smtClean="0"/>
              <a:t>consequences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unemployment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The unemployed have </a:t>
            </a:r>
            <a:r>
              <a:rPr lang="en-US" dirty="0" smtClean="0">
                <a:solidFill>
                  <a:srgbClr val="FF0000"/>
                </a:solidFill>
              </a:rPr>
              <a:t>lower income</a:t>
            </a:r>
            <a:r>
              <a:rPr lang="en-US" dirty="0" smtClean="0"/>
              <a:t>. </a:t>
            </a:r>
          </a:p>
          <a:p>
            <a:r>
              <a:rPr lang="en-US" dirty="0" smtClean="0"/>
              <a:t>They </a:t>
            </a:r>
            <a:r>
              <a:rPr lang="en-US" dirty="0" smtClean="0">
                <a:solidFill>
                  <a:srgbClr val="FF0000"/>
                </a:solidFill>
              </a:rPr>
              <a:t>become isolated</a:t>
            </a:r>
            <a:r>
              <a:rPr lang="en-US" dirty="0" smtClean="0"/>
              <a:t>. They cannot pay for their leisure time activities. </a:t>
            </a:r>
          </a:p>
          <a:p>
            <a:r>
              <a:rPr lang="en-US" dirty="0" smtClean="0"/>
              <a:t>Their living standard is lowered, life conditions change. </a:t>
            </a:r>
          </a:p>
          <a:p>
            <a:r>
              <a:rPr lang="en-US" dirty="0" smtClean="0"/>
              <a:t>They start to </a:t>
            </a:r>
            <a:r>
              <a:rPr lang="en-US" dirty="0" smtClean="0">
                <a:solidFill>
                  <a:srgbClr val="FF0000"/>
                </a:solidFill>
              </a:rPr>
              <a:t>lose self-confidence </a:t>
            </a:r>
            <a:r>
              <a:rPr lang="en-US" dirty="0" smtClean="0"/>
              <a:t>if they are long-term unemployed.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Mental</a:t>
            </a:r>
            <a:r>
              <a:rPr lang="en-US" dirty="0" smtClean="0"/>
              <a:t> problems (depression, suicidal tendencies), </a:t>
            </a:r>
            <a:r>
              <a:rPr lang="en-US" dirty="0" smtClean="0">
                <a:solidFill>
                  <a:srgbClr val="FF0000"/>
                </a:solidFill>
              </a:rPr>
              <a:t>health</a:t>
            </a:r>
            <a:r>
              <a:rPr lang="en-US" dirty="0" smtClean="0"/>
              <a:t> problems.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3843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/>
              <a:t> </a:t>
            </a:r>
            <a:r>
              <a:rPr lang="cs-CZ" dirty="0" smtClean="0"/>
              <a:t>type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Job cent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en-US" dirty="0" smtClean="0">
                <a:solidFill>
                  <a:srgbClr val="FF0000"/>
                </a:solidFill>
              </a:rPr>
              <a:t>r </a:t>
            </a:r>
            <a:r>
              <a:rPr lang="en-US" dirty="0" smtClean="0"/>
              <a:t>– unemployment benefits (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certain</a:t>
            </a:r>
            <a:r>
              <a:rPr lang="cs-CZ" dirty="0" smtClean="0"/>
              <a:t> </a:t>
            </a:r>
            <a:r>
              <a:rPr lang="cs-CZ" dirty="0" err="1" smtClean="0"/>
              <a:t>conditions</a:t>
            </a:r>
            <a:r>
              <a:rPr lang="en-US" dirty="0" smtClean="0"/>
              <a:t>)</a:t>
            </a:r>
          </a:p>
          <a:p>
            <a:r>
              <a:rPr lang="en-US" dirty="0" smtClean="0"/>
              <a:t>Re-training courses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5005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Do you agree with these statements?</a:t>
            </a:r>
            <a:endParaRPr lang="en-US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It is difficult for young/old people to find a job.</a:t>
            </a:r>
            <a:endParaRPr lang="cs-CZ" dirty="0" smtClean="0"/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Good education won´t help me to find a good job.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en-US" dirty="0" smtClean="0"/>
              <a:t>I don´t need to work because I can apply for unemployment benefits.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Unemployment is also positive</a:t>
            </a:r>
            <a:r>
              <a:rPr lang="cs-CZ" smtClean="0"/>
              <a:t>. </a:t>
            </a:r>
            <a:endParaRPr lang="cs-CZ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3546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560</TotalTime>
  <Words>454</Words>
  <Application>Microsoft Office PowerPoint</Application>
  <PresentationFormat>Předvádění na obrazovce (4:3)</PresentationFormat>
  <Paragraphs>85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UNEMPLOYMENT</vt:lpstr>
      <vt:lpstr>Prezentace aplikace PowerPoint</vt:lpstr>
      <vt:lpstr>KEY VOCABULARY</vt:lpstr>
      <vt:lpstr>What are the advantages of having a job? </vt:lpstr>
      <vt:lpstr>Employment x Unemployment</vt:lpstr>
      <vt:lpstr>Types of unemployment</vt:lpstr>
      <vt:lpstr>    Who is at risk of unemployment?</vt:lpstr>
      <vt:lpstr>Possible consequences of unemployment</vt:lpstr>
      <vt:lpstr>What type of help is there?</vt:lpstr>
      <vt:lpstr>Do you agree with these statements?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Jaroslava Jelínková</cp:lastModifiedBy>
  <cp:revision>34</cp:revision>
  <dcterms:created xsi:type="dcterms:W3CDTF">2013-03-21T19:25:01Z</dcterms:created>
  <dcterms:modified xsi:type="dcterms:W3CDTF">2013-06-20T09:57:19Z</dcterms:modified>
</cp:coreProperties>
</file>