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3" r:id="rId6"/>
    <p:sldId id="265" r:id="rId7"/>
    <p:sldId id="264" r:id="rId8"/>
    <p:sldId id="266" r:id="rId9"/>
    <p:sldId id="262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mbre-02.JPG" TargetMode="External"/><Relationship Id="rId2" Type="http://schemas.openxmlformats.org/officeDocument/2006/relationships/hyperlink" Target="http://www.seemsartless.com/photos/full/wall-shad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Stín a polostín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VY_32_inovace_03 Fyzika - stín a polostín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</a:t>
            </a:r>
            <a:r>
              <a:rPr lang="cs-CZ" sz="1600" smtClean="0"/>
              <a:t>:     </a:t>
            </a:r>
            <a:r>
              <a:rPr lang="cs-CZ" sz="1600" dirty="0" smtClean="0"/>
              <a:t>Listopad 2012</a:t>
            </a:r>
          </a:p>
          <a:p>
            <a:r>
              <a:rPr lang="cs-CZ" sz="1600" dirty="0" smtClean="0"/>
              <a:t>Věková skupina:         8. ročník</a:t>
            </a:r>
          </a:p>
          <a:p>
            <a:r>
              <a:rPr lang="cs-CZ" sz="1600" dirty="0" smtClean="0"/>
              <a:t>Tematická oblast:       Fyzika - optika</a:t>
            </a:r>
          </a:p>
          <a:p>
            <a:r>
              <a:rPr lang="cs-CZ" sz="1600" dirty="0" smtClean="0"/>
              <a:t>Anotace:   Základní pojmy z optiky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Stín</a:t>
            </a:r>
            <a:r>
              <a:rPr lang="cs-CZ" dirty="0"/>
              <a:t> je místo, tmavá oblast, kam </a:t>
            </a:r>
            <a:r>
              <a:rPr lang="cs-CZ" dirty="0" smtClean="0"/>
              <a:t>nedopadá</a:t>
            </a:r>
            <a:r>
              <a:rPr lang="cs-CZ" dirty="0"/>
              <a:t> </a:t>
            </a:r>
            <a:r>
              <a:rPr lang="cs-CZ" dirty="0" smtClean="0"/>
              <a:t>světlo.</a:t>
            </a:r>
          </a:p>
          <a:p>
            <a:r>
              <a:rPr lang="cs-CZ" dirty="0" smtClean="0"/>
              <a:t>Stín </a:t>
            </a:r>
            <a:r>
              <a:rPr lang="cs-CZ" dirty="0"/>
              <a:t>je za každým neprůhledným tělesem, na které dopadá zpředu </a:t>
            </a:r>
            <a:r>
              <a:rPr lang="cs-CZ" dirty="0" smtClean="0"/>
              <a:t>světlo.</a:t>
            </a:r>
          </a:p>
          <a:p>
            <a:r>
              <a:rPr lang="cs-CZ" dirty="0" smtClean="0"/>
              <a:t>Průmět </a:t>
            </a:r>
            <a:r>
              <a:rPr lang="cs-CZ" dirty="0"/>
              <a:t>stínu na plochu vytváří dvourozměrnou siluetu tělesa, na které zdroj světla svítí.</a:t>
            </a:r>
          </a:p>
        </p:txBody>
      </p:sp>
    </p:spTree>
    <p:extLst>
      <p:ext uri="{BB962C8B-B14F-4D97-AF65-F5344CB8AC3E}">
        <p14:creationId xmlns:p14="http://schemas.microsoft.com/office/powerpoint/2010/main" val="61426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Čím je způsoben vznik stínů?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4"/>
          </a:xfrm>
        </p:spPr>
        <p:txBody>
          <a:bodyPr/>
          <a:lstStyle/>
          <a:p>
            <a:r>
              <a:rPr lang="cs-CZ" dirty="0"/>
              <a:t>Je způsoben přímočarým šířením světla</a:t>
            </a:r>
          </a:p>
          <a:p>
            <a:r>
              <a:rPr lang="cs-CZ" dirty="0"/>
              <a:t>Světelné paprsky se nedostanou do prostoru za tělesem</a:t>
            </a:r>
          </a:p>
          <a:p>
            <a:r>
              <a:rPr lang="cs-CZ" dirty="0"/>
              <a:t>Neosvětlená oblast = STÍN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9065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stínů dle osvětlení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96952"/>
          </a:xfrm>
        </p:spPr>
        <p:txBody>
          <a:bodyPr>
            <a:normAutofit/>
          </a:bodyPr>
          <a:lstStyle/>
          <a:p>
            <a:r>
              <a:rPr lang="cs-CZ" b="1" dirty="0" smtClean="0"/>
              <a:t>Plný stín </a:t>
            </a:r>
            <a:r>
              <a:rPr lang="cs-CZ" dirty="0" smtClean="0"/>
              <a:t>- </a:t>
            </a:r>
            <a:r>
              <a:rPr lang="cs-CZ" dirty="0"/>
              <a:t>vzniká za tělesem, které je osvětleno pouze jedním bodovým zdrojem, což nenastává příliš často</a:t>
            </a:r>
            <a:r>
              <a:rPr lang="cs-CZ" dirty="0" smtClean="0"/>
              <a:t>.</a:t>
            </a:r>
          </a:p>
          <a:p>
            <a:r>
              <a:rPr lang="cs-CZ" dirty="0"/>
              <a:t>Č</a:t>
            </a:r>
            <a:r>
              <a:rPr lang="cs-CZ" dirty="0" smtClean="0"/>
              <a:t>astěji </a:t>
            </a:r>
            <a:r>
              <a:rPr lang="cs-CZ" dirty="0"/>
              <a:t>jsou tělesa osvětlena plošnými zdroji či více zdroji bodovými. V tomto případě vzniká za tělesem </a:t>
            </a:r>
            <a:r>
              <a:rPr lang="cs-CZ" b="1" dirty="0"/>
              <a:t>plný stín </a:t>
            </a:r>
            <a:r>
              <a:rPr lang="cs-CZ" dirty="0"/>
              <a:t>a </a:t>
            </a:r>
            <a:r>
              <a:rPr lang="cs-CZ" b="1" dirty="0"/>
              <a:t>polostín</a:t>
            </a:r>
            <a:r>
              <a:rPr lang="cs-CZ" dirty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3348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125" y="0"/>
            <a:ext cx="9143999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2413337"/>
            <a:ext cx="289201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p</a:t>
            </a:r>
            <a:r>
              <a:rPr lang="cs-CZ" sz="6000" b="1" dirty="0" smtClean="0"/>
              <a:t>lný stín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4749" y="3861048"/>
            <a:ext cx="27808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polostín</a:t>
            </a:r>
            <a:endParaRPr lang="cs-CZ" sz="60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503570" y="2996952"/>
            <a:ext cx="1068429" cy="0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419872" y="4437112"/>
            <a:ext cx="2104474" cy="0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3401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Pozorování stínů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77301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dirty="0"/>
              <a:t>Jak je tomu ve volné krajině ve dne?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dirty="0" smtClean="0"/>
              <a:t>	Prakticky </a:t>
            </a:r>
            <a:r>
              <a:rPr lang="cs-CZ" dirty="0"/>
              <a:t>se se stíny </a:t>
            </a:r>
            <a:r>
              <a:rPr lang="cs-CZ" dirty="0" smtClean="0"/>
              <a:t>nesetkáme.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Každé </a:t>
            </a:r>
            <a:r>
              <a:rPr lang="cs-CZ" dirty="0"/>
              <a:t>těleso je osvětlováno několika </a:t>
            </a:r>
            <a:r>
              <a:rPr lang="cs-CZ" dirty="0" smtClean="0"/>
              <a:t>zdroji.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Které to jsou zdroje?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dirty="0" smtClean="0"/>
              <a:t>	Slunce </a:t>
            </a:r>
            <a:r>
              <a:rPr lang="cs-CZ" dirty="0"/>
              <a:t>není jediným zdrojem – svítí atmosféra, mraky (rozptyluje se na nich sluneční světlo</a:t>
            </a:r>
            <a:r>
              <a:rPr lang="cs-CZ" dirty="0" smtClean="0"/>
              <a:t>),…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 smtClean="0"/>
              <a:t>Jak to tedy je v přírodě se stíny?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dirty="0" smtClean="0"/>
              <a:t>	V </a:t>
            </a:r>
            <a:r>
              <a:rPr lang="cs-CZ" dirty="0"/>
              <a:t>přírodě pozorujeme jen </a:t>
            </a:r>
            <a:r>
              <a:rPr lang="cs-CZ" dirty="0" smtClean="0"/>
              <a:t>polostíny!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388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a vržený stín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6"/>
          </a:xfrm>
        </p:spPr>
        <p:txBody>
          <a:bodyPr/>
          <a:lstStyle/>
          <a:p>
            <a:r>
              <a:rPr lang="cs-CZ" dirty="0"/>
              <a:t>Stín na odvrácené straně objektu se nazývá </a:t>
            </a:r>
            <a:r>
              <a:rPr lang="cs-CZ" b="1" dirty="0"/>
              <a:t>vlastní stín</a:t>
            </a:r>
            <a:r>
              <a:rPr lang="cs-CZ" dirty="0"/>
              <a:t> a stín vržený na ostatní plochy se nazývá </a:t>
            </a:r>
            <a:r>
              <a:rPr lang="cs-CZ" b="1" dirty="0"/>
              <a:t>vržený stín</a:t>
            </a:r>
            <a:r>
              <a:rPr lang="cs-CZ" dirty="0" smtClean="0"/>
              <a:t>.</a:t>
            </a:r>
          </a:p>
          <a:p>
            <a:r>
              <a:rPr lang="cs-CZ" dirty="0"/>
              <a:t>Velikost vzniklého stínu závisí na vzdálenosti tělesa od </a:t>
            </a:r>
            <a:r>
              <a:rPr lang="cs-CZ" dirty="0" smtClean="0"/>
              <a:t>zdroje.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40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41473"/>
            <a:ext cx="9252520" cy="681652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082608" y="5107049"/>
            <a:ext cx="1183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lastní stín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6064857"/>
            <a:ext cx="118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vržený stín</a:t>
            </a:r>
            <a:endParaRPr lang="cs-CZ" dirty="0"/>
          </a:p>
        </p:txBody>
      </p:sp>
      <p:cxnSp>
        <p:nvCxnSpPr>
          <p:cNvPr id="8" name="Přímá spojnice se šipkou 7"/>
          <p:cNvCxnSpPr>
            <a:stCxn id="5" idx="3"/>
          </p:cNvCxnSpPr>
          <p:nvPr/>
        </p:nvCxnSpPr>
        <p:spPr>
          <a:xfrm flipV="1">
            <a:off x="3265624" y="4509120"/>
            <a:ext cx="1252116" cy="78259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324059" y="5476381"/>
            <a:ext cx="1252116" cy="78259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0889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Užití vrženého stínu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ýška stromů – podobnost trojúhelníků</a:t>
            </a:r>
          </a:p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971600" y="2924944"/>
            <a:ext cx="457200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3203848" y="4005065"/>
            <a:ext cx="904875" cy="194421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200200" y="3153544"/>
            <a:ext cx="7404248" cy="27957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200200" y="5949280"/>
            <a:ext cx="740424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200200" y="3153544"/>
            <a:ext cx="0" cy="27957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6444208" y="5157192"/>
            <a:ext cx="0" cy="79208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6444208" y="6165304"/>
            <a:ext cx="216024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3656285" y="6412768"/>
            <a:ext cx="494816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3203848" y="4005065"/>
            <a:ext cx="0" cy="194421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6228184" y="5157192"/>
            <a:ext cx="0" cy="7920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2750623" y="478786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990618" y="536857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869817" y="598063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387111" y="5849419"/>
            <a:ext cx="2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4902324" y="2975212"/>
                <a:ext cx="1783060" cy="6183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𝑙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2324" y="2975212"/>
                <a:ext cx="1783060" cy="61831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1977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Užití vrženého stínu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3"/>
          </a:xfrm>
        </p:spPr>
        <p:txBody>
          <a:bodyPr/>
          <a:lstStyle/>
          <a:p>
            <a:r>
              <a:rPr lang="cs-CZ" dirty="0"/>
              <a:t>pravé poledne – minimální délka stínu</a:t>
            </a: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44008" y="2654820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036487" y="2834840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594561" y="3145160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213987" y="3505200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979125" y="3903599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3159145" y="4083619"/>
            <a:ext cx="1695857" cy="81717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4824028" y="2834840"/>
            <a:ext cx="30974" cy="1321894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394007" y="3685220"/>
            <a:ext cx="1460995" cy="471512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774581" y="3325180"/>
            <a:ext cx="1080421" cy="831552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16507" y="3014860"/>
            <a:ext cx="638495" cy="1141872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855002" y="4165336"/>
            <a:ext cx="0" cy="775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92" name="Přímá spojnice 8191"/>
          <p:cNvCxnSpPr/>
          <p:nvPr/>
        </p:nvCxnSpPr>
        <p:spPr>
          <a:xfrm>
            <a:off x="4855002" y="4165336"/>
            <a:ext cx="4572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96" name="Přímá spojnice 8195"/>
          <p:cNvCxnSpPr/>
          <p:nvPr/>
        </p:nvCxnSpPr>
        <p:spPr>
          <a:xfrm>
            <a:off x="4855002" y="4165336"/>
            <a:ext cx="1013142" cy="11186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98" name="Přímá spojnice 8197"/>
          <p:cNvCxnSpPr/>
          <p:nvPr/>
        </p:nvCxnSpPr>
        <p:spPr>
          <a:xfrm>
            <a:off x="4839515" y="4165336"/>
            <a:ext cx="1801372" cy="13518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2" name="TextovéPole 8201"/>
          <p:cNvSpPr txBox="1"/>
          <p:nvPr/>
        </p:nvSpPr>
        <p:spPr>
          <a:xfrm>
            <a:off x="1691680" y="4365104"/>
            <a:ext cx="1523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ýchod Slunce</a:t>
            </a:r>
            <a:endParaRPr lang="cs-CZ" dirty="0"/>
          </a:p>
        </p:txBody>
      </p:sp>
      <p:sp>
        <p:nvSpPr>
          <p:cNvPr id="8204" name="TextovéPole 8203"/>
          <p:cNvSpPr txBox="1"/>
          <p:nvPr/>
        </p:nvSpPr>
        <p:spPr>
          <a:xfrm>
            <a:off x="5114252" y="2662986"/>
            <a:ext cx="955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poledne</a:t>
            </a:r>
            <a:endParaRPr lang="cs-CZ" dirty="0"/>
          </a:p>
        </p:txBody>
      </p:sp>
      <p:sp>
        <p:nvSpPr>
          <p:cNvPr id="8205" name="TextovéPole 8204"/>
          <p:cNvSpPr txBox="1"/>
          <p:nvPr/>
        </p:nvSpPr>
        <p:spPr>
          <a:xfrm>
            <a:off x="4256601" y="5284006"/>
            <a:ext cx="119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élky stínů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42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www.seemsartless.com/photos/full/wall-shade.jpg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cs.wikipedia.org/wiki/Soubor:Ombre-02.JPG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1206</TotalTime>
  <Words>190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Stín a polostín</vt:lpstr>
      <vt:lpstr>Prezentace aplikace PowerPoint</vt:lpstr>
      <vt:lpstr>Čím je způsoben vznik stínů?</vt:lpstr>
      <vt:lpstr>Typy stínů dle osvětlení</vt:lpstr>
      <vt:lpstr>Prezentace aplikace PowerPoint</vt:lpstr>
      <vt:lpstr>Pozorování stínů</vt:lpstr>
      <vt:lpstr>Vlastní a vržený stín</vt:lpstr>
      <vt:lpstr>Prezentace aplikace PowerPoint</vt:lpstr>
      <vt:lpstr>Užití vrženého stínu</vt:lpstr>
      <vt:lpstr>Užití vrženého stínu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89</cp:revision>
  <dcterms:created xsi:type="dcterms:W3CDTF">2011-09-26T11:24:10Z</dcterms:created>
  <dcterms:modified xsi:type="dcterms:W3CDTF">2013-05-16T06:57:18Z</dcterms:modified>
</cp:coreProperties>
</file>