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290" autoAdjust="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48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20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270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1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89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738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193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296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38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94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17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4A21-FFA2-4ED0-9D96-D0DCB8F26AAD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53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Posunutí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 </a:t>
            </a:r>
            <a:r>
              <a:rPr lang="cs-CZ" sz="1600" b="1" dirty="0" smtClean="0"/>
              <a:t>VY_32_inovace_02 Matematika - posunutí</a:t>
            </a:r>
          </a:p>
          <a:p>
            <a:r>
              <a:rPr lang="cs-CZ" sz="1600" dirty="0" smtClean="0"/>
              <a:t>Autor:         Jana Pěničková</a:t>
            </a:r>
          </a:p>
          <a:p>
            <a:r>
              <a:rPr lang="cs-CZ" sz="1600" dirty="0" smtClean="0"/>
              <a:t>Období:      Prosinec 2012</a:t>
            </a:r>
          </a:p>
          <a:p>
            <a:r>
              <a:rPr lang="cs-CZ" sz="1600" dirty="0" smtClean="0"/>
              <a:t>Věková skupina:          7. ročník</a:t>
            </a:r>
          </a:p>
          <a:p>
            <a:r>
              <a:rPr lang="cs-CZ" sz="1600" dirty="0" smtClean="0"/>
              <a:t>Tematická oblast:       Matematika</a:t>
            </a:r>
          </a:p>
          <a:p>
            <a:r>
              <a:rPr lang="cs-CZ" sz="1600" dirty="0" smtClean="0"/>
              <a:t>Anotace:   </a:t>
            </a:r>
            <a:r>
              <a:rPr lang="cs-CZ" sz="1600" dirty="0" smtClean="0"/>
              <a:t> Posunutí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95293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6425" y="26732"/>
            <a:ext cx="91440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Jakým způsobem získáme trojúhelník A</a:t>
            </a:r>
            <a:r>
              <a:rPr lang="cs-CZ" sz="3600" dirty="0" smtClean="0">
                <a:sym typeface="Symbol"/>
              </a:rPr>
              <a:t></a:t>
            </a:r>
            <a:r>
              <a:rPr lang="cs-CZ" sz="3600" dirty="0" smtClean="0"/>
              <a:t>B</a:t>
            </a:r>
            <a:r>
              <a:rPr lang="cs-CZ" sz="3200" dirty="0" smtClean="0">
                <a:sym typeface="Symbol"/>
              </a:rPr>
              <a:t></a:t>
            </a:r>
            <a:r>
              <a:rPr lang="cs-CZ" sz="3200" dirty="0" smtClean="0"/>
              <a:t>C</a:t>
            </a:r>
            <a:r>
              <a:rPr lang="cs-CZ" sz="3200" dirty="0" smtClean="0">
                <a:sym typeface="Symbol"/>
              </a:rPr>
              <a:t>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5" name="PubTriangle"/>
          <p:cNvSpPr>
            <a:spLocks noEditPoints="1" noChangeArrowheads="1"/>
          </p:cNvSpPr>
          <p:nvPr/>
        </p:nvSpPr>
        <p:spPr bwMode="auto">
          <a:xfrm>
            <a:off x="827584" y="1916832"/>
            <a:ext cx="3096344" cy="2282552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84784"/>
            <a:ext cx="3133725" cy="2309813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7" name="PubTriangle"/>
          <p:cNvSpPr>
            <a:spLocks noEditPoints="1" noChangeArrowheads="1"/>
          </p:cNvSpPr>
          <p:nvPr/>
        </p:nvSpPr>
        <p:spPr bwMode="auto">
          <a:xfrm>
            <a:off x="827584" y="1916832"/>
            <a:ext cx="3096344" cy="2282552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8" name="Přímá spojnice se šipkou 7"/>
          <p:cNvCxnSpPr>
            <a:stCxn id="5" idx="2"/>
          </p:cNvCxnSpPr>
          <p:nvPr/>
        </p:nvCxnSpPr>
        <p:spPr>
          <a:xfrm flipV="1">
            <a:off x="827584" y="3722589"/>
            <a:ext cx="4824536" cy="47679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7" idx="0"/>
            <a:endCxn id="1028" idx="0"/>
          </p:cNvCxnSpPr>
          <p:nvPr/>
        </p:nvCxnSpPr>
        <p:spPr>
          <a:xfrm flipV="1">
            <a:off x="2375756" y="1484784"/>
            <a:ext cx="4771219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7" idx="4"/>
            <a:endCxn id="1028" idx="3"/>
          </p:cNvCxnSpPr>
          <p:nvPr/>
        </p:nvCxnSpPr>
        <p:spPr>
          <a:xfrm flipV="1">
            <a:off x="3923928" y="2639691"/>
            <a:ext cx="4789909" cy="41841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68726" y="436510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36096" y="3933056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r>
              <a:rPr lang="cs-CZ" dirty="0" smtClean="0">
                <a:sym typeface="Symbol"/>
              </a:rPr>
              <a:t>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765070" y="3212976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212840" y="155679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532440" y="2852936"/>
            <a:ext cx="367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r>
              <a:rPr lang="cs-CZ" dirty="0" smtClean="0">
                <a:sym typeface="Symbol"/>
              </a:rPr>
              <a:t>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88117" y="1052736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r>
              <a:rPr lang="cs-CZ" dirty="0" smtClean="0">
                <a:sym typeface="Symbol"/>
              </a:rPr>
              <a:t>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25977" y="4938339"/>
            <a:ext cx="3299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Jaké mají vlastnosti AA</a:t>
            </a:r>
            <a:r>
              <a:rPr lang="cs-CZ" dirty="0" smtClean="0">
                <a:sym typeface="Symbol"/>
              </a:rPr>
              <a:t>, BB, CC?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828406" y="5589240"/>
            <a:ext cx="2352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r</a:t>
            </a:r>
            <a:r>
              <a:rPr lang="cs-CZ" dirty="0" smtClean="0"/>
              <a:t>ovnoběžné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s</a:t>
            </a:r>
            <a:r>
              <a:rPr lang="cs-CZ" dirty="0" smtClean="0"/>
              <a:t>tejně dlouhé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s</a:t>
            </a:r>
            <a:r>
              <a:rPr lang="cs-CZ" dirty="0" smtClean="0"/>
              <a:t>hodně orientované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2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2.22017E-7 L 0.51979 -0.062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90" y="-3145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1" animBg="1"/>
      <p:bldP spid="12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Posunutí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shodné zobrazení</a:t>
                </a:r>
              </a:p>
              <a:p>
                <a:r>
                  <a:rPr lang="cs-CZ" dirty="0"/>
                  <a:t>v</a:t>
                </a:r>
                <a:r>
                  <a:rPr lang="cs-CZ" dirty="0" smtClean="0"/>
                  <a:t>ektor posunutí - například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</a:rPr>
                        </m:ctrlPr>
                      </m:accPr>
                      <m:e>
                        <m:r>
                          <m:rPr>
                            <m:brk m:alnAt="1"/>
                          </m:rPr>
                          <a:rPr lang="cs-CZ" i="1">
                            <a:latin typeface="Cambria Math"/>
                          </a:rPr>
                          <m:t>𝐾</m:t>
                        </m:r>
                        <m:r>
                          <a:rPr lang="cs-CZ" i="1">
                            <a:latin typeface="Cambria Math"/>
                          </a:rPr>
                          <m:t>𝐿</m:t>
                        </m:r>
                      </m:e>
                    </m:acc>
                  </m:oMath>
                </a14:m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 flipH="1" flipV="1">
            <a:off x="3383868" y="5301208"/>
            <a:ext cx="36004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3419872" y="4437112"/>
            <a:ext cx="2880320" cy="936104"/>
          </a:xfrm>
          <a:prstGeom prst="straightConnector1">
            <a:avLst/>
          </a:prstGeom>
          <a:ln w="31750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131840" y="4905164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913674" y="3981303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60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539552" y="260648"/>
                <a:ext cx="8229600" cy="1143000"/>
              </a:xfrm>
            </p:spPr>
            <p:txBody>
              <a:bodyPr>
                <a:normAutofit fontScale="90000"/>
              </a:bodyPr>
              <a:lstStyle/>
              <a:p>
                <a:r>
                  <a:rPr lang="cs-CZ" dirty="0" smtClean="0"/>
                  <a:t>Vytvořte obraz pětiúhelníku ABCDE pomocí posunutí daného vektorem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m:rPr>
                            <m:brk m:alnAt="1"/>
                          </m:rPr>
                          <a:rPr lang="cs-CZ" b="0" i="1" smtClean="0">
                            <a:latin typeface="Cambria Math"/>
                          </a:rPr>
                          <m:t>𝐾</m:t>
                        </m:r>
                        <m:r>
                          <a:rPr lang="cs-CZ" b="0" i="1" smtClean="0">
                            <a:latin typeface="Cambria Math"/>
                          </a:rPr>
                          <m:t>𝐿</m:t>
                        </m:r>
                      </m:e>
                    </m:acc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39552" y="260648"/>
                <a:ext cx="8229600" cy="1143000"/>
              </a:xfrm>
              <a:blipFill rotWithShape="1">
                <a:blip r:embed="rId2"/>
                <a:stretch>
                  <a:fillRect l="-2296" t="-20321" b="-342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Skupina 13"/>
          <p:cNvGrpSpPr/>
          <p:nvPr/>
        </p:nvGrpSpPr>
        <p:grpSpPr>
          <a:xfrm>
            <a:off x="725892" y="2627620"/>
            <a:ext cx="2858062" cy="2970912"/>
            <a:chOff x="725892" y="2627620"/>
            <a:chExt cx="2858062" cy="2970912"/>
          </a:xfrm>
        </p:grpSpPr>
        <p:sp>
          <p:nvSpPr>
            <p:cNvPr id="4" name="Pravidelný pětiúhelník 3"/>
            <p:cNvSpPr/>
            <p:nvPr/>
          </p:nvSpPr>
          <p:spPr>
            <a:xfrm>
              <a:off x="1043608" y="2996952"/>
              <a:ext cx="2232248" cy="2232248"/>
            </a:xfrm>
            <a:prstGeom prst="pent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167279" y="5192303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795970" y="5229200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3275856" y="3645024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C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725892" y="3645024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E</a:t>
              </a:r>
              <a:endParaRPr lang="cs-CZ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2005642" y="2627620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D</a:t>
              </a:r>
              <a:endParaRPr lang="cs-CZ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761032" y="2636912"/>
            <a:ext cx="2880630" cy="2961620"/>
            <a:chOff x="761032" y="2636912"/>
            <a:chExt cx="2880630" cy="2961620"/>
          </a:xfrm>
        </p:grpSpPr>
        <p:sp>
          <p:nvSpPr>
            <p:cNvPr id="16" name="Pravidelný pětiúhelník 15"/>
            <p:cNvSpPr/>
            <p:nvPr/>
          </p:nvSpPr>
          <p:spPr>
            <a:xfrm>
              <a:off x="1043608" y="2996952"/>
              <a:ext cx="2232248" cy="2232248"/>
            </a:xfrm>
            <a:prstGeom prst="pent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172240" y="5219908"/>
              <a:ext cx="3754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r>
                <a:rPr lang="cs-CZ" dirty="0" smtClean="0">
                  <a:sym typeface="Symbol"/>
                </a:rPr>
                <a:t></a:t>
              </a:r>
              <a:endParaRPr lang="cs-CZ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2771800" y="5229200"/>
              <a:ext cx="3674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B</a:t>
              </a:r>
              <a:r>
                <a:rPr lang="cs-CZ" dirty="0" smtClean="0">
                  <a:sym typeface="Symbol"/>
                </a:rPr>
                <a:t></a:t>
              </a:r>
              <a:endParaRPr lang="cs-CZ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275856" y="3645024"/>
              <a:ext cx="3658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C</a:t>
              </a:r>
              <a:r>
                <a:rPr lang="cs-CZ" dirty="0" smtClean="0">
                  <a:sym typeface="Symbol"/>
                </a:rPr>
                <a:t></a:t>
              </a:r>
              <a:endParaRPr lang="cs-CZ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761032" y="3645024"/>
              <a:ext cx="3545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E</a:t>
              </a:r>
              <a:r>
                <a:rPr lang="cs-CZ" dirty="0" smtClean="0">
                  <a:sym typeface="Symbol"/>
                </a:rPr>
                <a:t></a:t>
              </a:r>
              <a:endParaRPr lang="cs-CZ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2026718" y="2636912"/>
              <a:ext cx="3850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D</a:t>
              </a:r>
              <a:r>
                <a:rPr lang="cs-CZ" dirty="0" smtClean="0">
                  <a:sym typeface="Symbol"/>
                </a:rPr>
                <a:t></a:t>
              </a:r>
              <a:endParaRPr lang="cs-CZ" dirty="0"/>
            </a:p>
          </p:txBody>
        </p:sp>
      </p:grpSp>
      <p:cxnSp>
        <p:nvCxnSpPr>
          <p:cNvPr id="25" name="Přímá spojnice 24"/>
          <p:cNvCxnSpPr/>
          <p:nvPr/>
        </p:nvCxnSpPr>
        <p:spPr>
          <a:xfrm flipV="1">
            <a:off x="539552" y="2821578"/>
            <a:ext cx="7505320" cy="162095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739088" y="2276872"/>
            <a:ext cx="7505320" cy="162095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flipV="1">
            <a:off x="1065832" y="1608791"/>
            <a:ext cx="7505320" cy="162095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1193101" y="3963009"/>
            <a:ext cx="7505320" cy="162095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1115616" y="3678484"/>
            <a:ext cx="7505320" cy="162095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779912" y="5598532"/>
                <a:ext cx="4680520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/>
                  <a:t>P(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3200" i="1">
                            <a:latin typeface="Cambria Math"/>
                          </a:rPr>
                        </m:ctrlPr>
                      </m:accPr>
                      <m:e>
                        <m:r>
                          <m:rPr>
                            <m:brk m:alnAt="1"/>
                          </m:rPr>
                          <a:rPr lang="cs-CZ" sz="3200" i="1">
                            <a:latin typeface="Cambria Math"/>
                          </a:rPr>
                          <m:t>𝐾</m:t>
                        </m:r>
                        <m:r>
                          <a:rPr lang="cs-CZ" sz="3200" i="1">
                            <a:latin typeface="Cambria Math"/>
                          </a:rPr>
                          <m:t>𝐿</m:t>
                        </m:r>
                      </m:e>
                    </m:acc>
                  </m:oMath>
                </a14:m>
                <a:r>
                  <a:rPr lang="cs-CZ" sz="3200" dirty="0" smtClean="0"/>
                  <a:t>): ABCDE</a:t>
                </a:r>
                <a:r>
                  <a:rPr lang="cs-CZ" sz="3200" dirty="0" smtClean="0">
                    <a:sym typeface="Symbol"/>
                  </a:rPr>
                  <a:t>ABCDE</a:t>
                </a:r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5598532"/>
                <a:ext cx="4680520" cy="644664"/>
              </a:xfrm>
              <a:prstGeom prst="rect">
                <a:avLst/>
              </a:prstGeom>
              <a:blipFill rotWithShape="1">
                <a:blip r:embed="rId3"/>
                <a:stretch>
                  <a:fillRect l="-3255" t="-4717" b="-311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Přímá spojnice 43"/>
          <p:cNvCxnSpPr/>
          <p:nvPr/>
        </p:nvCxnSpPr>
        <p:spPr>
          <a:xfrm>
            <a:off x="5400092" y="4293096"/>
            <a:ext cx="36004" cy="1440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231" y="4293096"/>
            <a:ext cx="73025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279" y="2910210"/>
            <a:ext cx="73025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044189"/>
            <a:ext cx="73025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10210"/>
            <a:ext cx="73025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2604512" y="1331476"/>
            <a:ext cx="4199736" cy="1227491"/>
            <a:chOff x="2604512" y="1331476"/>
            <a:chExt cx="4199736" cy="1227491"/>
          </a:xfrm>
        </p:grpSpPr>
        <p:grpSp>
          <p:nvGrpSpPr>
            <p:cNvPr id="22" name="Skupina 21"/>
            <p:cNvGrpSpPr/>
            <p:nvPr/>
          </p:nvGrpSpPr>
          <p:grpSpPr>
            <a:xfrm>
              <a:off x="2604512" y="1331476"/>
              <a:ext cx="4199736" cy="1161420"/>
              <a:chOff x="2604512" y="1331476"/>
              <a:chExt cx="4199736" cy="1161420"/>
            </a:xfrm>
          </p:grpSpPr>
          <p:cxnSp>
            <p:nvCxnSpPr>
              <p:cNvPr id="6" name="Přímá spojnice se šipkou 5"/>
              <p:cNvCxnSpPr/>
              <p:nvPr/>
            </p:nvCxnSpPr>
            <p:spPr>
              <a:xfrm flipV="1">
                <a:off x="2826304" y="1608791"/>
                <a:ext cx="3977944" cy="871842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prstDash val="solid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Obdélník 12"/>
              <p:cNvSpPr/>
              <p:nvPr/>
            </p:nvSpPr>
            <p:spPr>
              <a:xfrm>
                <a:off x="2604512" y="2123564"/>
                <a:ext cx="311304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cs-CZ" b="1" dirty="0" smtClean="0">
                    <a:solidFill>
                      <a:srgbClr val="FF0000"/>
                    </a:solidFill>
                  </a:rPr>
                  <a:t>K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2" name="Obdélník 31"/>
              <p:cNvSpPr/>
              <p:nvPr/>
            </p:nvSpPr>
            <p:spPr>
              <a:xfrm>
                <a:off x="6305774" y="1331476"/>
                <a:ext cx="282450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cs-CZ" b="1" dirty="0" smtClean="0">
                    <a:solidFill>
                      <a:srgbClr val="FF0000"/>
                    </a:solidFill>
                  </a:rPr>
                  <a:t>L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</p:grp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9791" y="2400217"/>
              <a:ext cx="73025" cy="158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8759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-0.14826 0.3949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4826 0.39491 L 0.00139 0.3949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139 0.39491 L 0.04861 0.1953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61 0.19538 L -0.06962 0.0798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0" y="-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62 0.07986 L -0.19548 0.2060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549 0.20602 L -0.0066 0.0064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-9977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4000"/>
                            </p:stCondLst>
                            <p:childTnLst>
                              <p:par>
                                <p:cTn id="66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3583E-6 L 0.43264 -0.12145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32" y="-60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784976" cy="452596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Kliparty z MS Office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1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1775</TotalTime>
  <Words>139</Words>
  <Application>Microsoft Office PowerPoint</Application>
  <PresentationFormat>Předvádění na obrazovce (4:3)</PresentationFormat>
  <Paragraphs>51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Posunutí</vt:lpstr>
      <vt:lpstr>Jakým způsobem získáme trojúhelník ABC?</vt:lpstr>
      <vt:lpstr>Posunutí</vt:lpstr>
      <vt:lpstr>Vytvořte obraz pětiúhelníku ABCDE pomocí posunutí daného vektorem (KL) ⃗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Basketbal</dc:title>
  <dc:creator>Uživatel</dc:creator>
  <cp:lastModifiedBy>Uživatel</cp:lastModifiedBy>
  <cp:revision>181</cp:revision>
  <dcterms:created xsi:type="dcterms:W3CDTF">2011-09-26T11:24:10Z</dcterms:created>
  <dcterms:modified xsi:type="dcterms:W3CDTF">2013-05-16T06:34:59Z</dcterms:modified>
</cp:coreProperties>
</file>