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763" autoAdjust="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Osová souměrnost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dirty="0" smtClean="0"/>
              <a:t> </a:t>
            </a:r>
            <a:r>
              <a:rPr lang="cs-CZ" sz="1600" b="1" dirty="0" smtClean="0"/>
              <a:t>VY_32_inovace_14 </a:t>
            </a:r>
            <a:r>
              <a:rPr lang="cs-CZ" sz="1600" b="1" dirty="0" smtClean="0"/>
              <a:t>Matematika - osová souměrnost</a:t>
            </a:r>
          </a:p>
          <a:p>
            <a:r>
              <a:rPr lang="cs-CZ" sz="1600" dirty="0" smtClean="0"/>
              <a:t>Autor:       </a:t>
            </a:r>
            <a:r>
              <a:rPr lang="cs-CZ" sz="1600" dirty="0" smtClean="0"/>
              <a:t>  </a:t>
            </a:r>
            <a:r>
              <a:rPr lang="cs-CZ" sz="1600" dirty="0" smtClean="0"/>
              <a:t>Jana Pěničková</a:t>
            </a:r>
          </a:p>
          <a:p>
            <a:r>
              <a:rPr lang="cs-CZ" sz="1600" dirty="0" smtClean="0"/>
              <a:t>Období:     </a:t>
            </a:r>
            <a:r>
              <a:rPr lang="cs-CZ" sz="1600" dirty="0" smtClean="0"/>
              <a:t> Leden </a:t>
            </a:r>
            <a:r>
              <a:rPr lang="cs-CZ" sz="1600" dirty="0" smtClean="0"/>
              <a:t>2013</a:t>
            </a:r>
          </a:p>
          <a:p>
            <a:r>
              <a:rPr lang="cs-CZ" sz="1600" dirty="0" smtClean="0"/>
              <a:t>Věková skupina:      6. ročník</a:t>
            </a:r>
          </a:p>
          <a:p>
            <a:r>
              <a:rPr lang="cs-CZ" sz="1600" dirty="0" smtClean="0"/>
              <a:t>Tematická oblast:    Matematika</a:t>
            </a:r>
          </a:p>
          <a:p>
            <a:r>
              <a:rPr lang="cs-CZ" sz="1600" dirty="0" smtClean="0"/>
              <a:t>Anotace:    </a:t>
            </a:r>
            <a:r>
              <a:rPr lang="cs-CZ" sz="1600" dirty="0" smtClean="0"/>
              <a:t>Osová </a:t>
            </a:r>
            <a:r>
              <a:rPr lang="cs-CZ" sz="1600" dirty="0" smtClean="0"/>
              <a:t>souměrnost, osa souměrnosti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/>
              <a:t>Vlastnosti osové souměrnosti</a:t>
            </a:r>
            <a:endParaRPr lang="cs-CZ" dirty="0"/>
          </a:p>
        </p:txBody>
      </p:sp>
      <p:cxnSp>
        <p:nvCxnSpPr>
          <p:cNvPr id="24" name="Přímá spojnice 23"/>
          <p:cNvCxnSpPr/>
          <p:nvPr/>
        </p:nvCxnSpPr>
        <p:spPr>
          <a:xfrm flipH="1" flipV="1">
            <a:off x="3968850" y="3122886"/>
            <a:ext cx="1899294" cy="522138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 flipV="1">
            <a:off x="1127330" y="2965238"/>
            <a:ext cx="6757038" cy="187256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 flipV="1">
            <a:off x="3164184" y="1676088"/>
            <a:ext cx="4361940" cy="121484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Skupina 40"/>
          <p:cNvGrpSpPr/>
          <p:nvPr/>
        </p:nvGrpSpPr>
        <p:grpSpPr>
          <a:xfrm>
            <a:off x="968472" y="1196752"/>
            <a:ext cx="6642570" cy="3825716"/>
            <a:chOff x="968472" y="1196752"/>
            <a:chExt cx="6642570" cy="3825716"/>
          </a:xfrm>
        </p:grpSpPr>
        <p:grpSp>
          <p:nvGrpSpPr>
            <p:cNvPr id="22" name="Skupina 21"/>
            <p:cNvGrpSpPr/>
            <p:nvPr/>
          </p:nvGrpSpPr>
          <p:grpSpPr>
            <a:xfrm>
              <a:off x="968472" y="1196752"/>
              <a:ext cx="6642570" cy="3825716"/>
              <a:chOff x="968472" y="1196752"/>
              <a:chExt cx="6642570" cy="3825716"/>
            </a:xfrm>
          </p:grpSpPr>
          <p:grpSp>
            <p:nvGrpSpPr>
              <p:cNvPr id="15" name="Skupina 14"/>
              <p:cNvGrpSpPr/>
              <p:nvPr/>
            </p:nvGrpSpPr>
            <p:grpSpPr>
              <a:xfrm rot="928959">
                <a:off x="1388941" y="1196752"/>
                <a:ext cx="6222101" cy="3456384"/>
                <a:chOff x="1388941" y="1196752"/>
                <a:chExt cx="6222101" cy="3456384"/>
              </a:xfrm>
            </p:grpSpPr>
            <p:cxnSp>
              <p:nvCxnSpPr>
                <p:cNvPr id="5" name="Přímá spojnice 4"/>
                <p:cNvCxnSpPr/>
                <p:nvPr/>
              </p:nvCxnSpPr>
              <p:spPr>
                <a:xfrm>
                  <a:off x="4499992" y="1196752"/>
                  <a:ext cx="0" cy="3456384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" name="PubTriangle"/>
                <p:cNvSpPr>
                  <a:spLocks noEditPoints="1" noChangeArrowheads="1"/>
                </p:cNvSpPr>
                <p:nvPr/>
              </p:nvSpPr>
              <p:spPr bwMode="auto">
                <a:xfrm rot="494315">
                  <a:off x="1388941" y="2065570"/>
                  <a:ext cx="2670264" cy="1997101"/>
                </a:xfrm>
                <a:custGeom>
                  <a:avLst/>
                  <a:gdLst>
                    <a:gd name="G0" fmla="+- 0 0 0"/>
                    <a:gd name="G1" fmla="*/ 10800 1 2"/>
                    <a:gd name="G2" fmla="*/ G1 10800 21600"/>
                    <a:gd name="G3" fmla="+- 10800 0 G2"/>
                    <a:gd name="G4" fmla="+- 10800 0 0"/>
                    <a:gd name="G5" fmla="+- G1 10800 0"/>
                    <a:gd name="G6" fmla="*/ 10800 1 2"/>
                    <a:gd name="G7" fmla="+- 10800 0 0"/>
                    <a:gd name="G8" fmla="+- G2 G6 G1"/>
                    <a:gd name="G9" fmla="+- G8 10800 0"/>
                    <a:gd name="G10" fmla="+- G6 10800 0"/>
                    <a:gd name="T0" fmla="*/ 10800 w 21600"/>
                    <a:gd name="T1" fmla="*/ 0 h 21600"/>
                    <a:gd name="T2" fmla="*/ 5400 w 21600"/>
                    <a:gd name="T3" fmla="*/ 10800 h 21600"/>
                    <a:gd name="T4" fmla="*/ 0 w 21600"/>
                    <a:gd name="T5" fmla="*/ 21600 h 21600"/>
                    <a:gd name="T6" fmla="*/ 10800 w 21600"/>
                    <a:gd name="T7" fmla="*/ 16200 h 21600"/>
                    <a:gd name="T8" fmla="*/ 21600 w 21600"/>
                    <a:gd name="T9" fmla="*/ 10800 h 21600"/>
                    <a:gd name="T10" fmla="*/ 16200 w 21600"/>
                    <a:gd name="T11" fmla="*/ 5400 h 21600"/>
                    <a:gd name="T12" fmla="*/ G3 w 21600"/>
                    <a:gd name="T13" fmla="*/ G6 h 21600"/>
                    <a:gd name="T14" fmla="*/ G5 w 21600"/>
                    <a:gd name="T15" fmla="*/ G9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T12" t="T13" r="T14" b="T15"/>
                  <a:pathLst>
                    <a:path w="21600" h="21600">
                      <a:moveTo>
                        <a:pt x="10800" y="0"/>
                      </a:moveTo>
                      <a:lnTo>
                        <a:pt x="0" y="21600"/>
                      </a:lnTo>
                      <a:lnTo>
                        <a:pt x="21600" y="1080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2" name="PubTriangle"/>
                <p:cNvSpPr>
                  <a:spLocks noEditPoints="1" noChangeArrowheads="1"/>
                </p:cNvSpPr>
                <p:nvPr/>
              </p:nvSpPr>
              <p:spPr bwMode="auto">
                <a:xfrm rot="21105685" flipH="1">
                  <a:off x="4940778" y="2066400"/>
                  <a:ext cx="2670264" cy="1997101"/>
                </a:xfrm>
                <a:custGeom>
                  <a:avLst/>
                  <a:gdLst>
                    <a:gd name="G0" fmla="+- 0 0 0"/>
                    <a:gd name="G1" fmla="*/ 10800 1 2"/>
                    <a:gd name="G2" fmla="*/ G1 10800 21600"/>
                    <a:gd name="G3" fmla="+- 10800 0 G2"/>
                    <a:gd name="G4" fmla="+- 10800 0 0"/>
                    <a:gd name="G5" fmla="+- G1 10800 0"/>
                    <a:gd name="G6" fmla="*/ 10800 1 2"/>
                    <a:gd name="G7" fmla="+- 10800 0 0"/>
                    <a:gd name="G8" fmla="+- G2 G6 G1"/>
                    <a:gd name="G9" fmla="+- G8 10800 0"/>
                    <a:gd name="G10" fmla="+- G6 10800 0"/>
                    <a:gd name="T0" fmla="*/ 10800 w 21600"/>
                    <a:gd name="T1" fmla="*/ 0 h 21600"/>
                    <a:gd name="T2" fmla="*/ 5400 w 21600"/>
                    <a:gd name="T3" fmla="*/ 10800 h 21600"/>
                    <a:gd name="T4" fmla="*/ 0 w 21600"/>
                    <a:gd name="T5" fmla="*/ 21600 h 21600"/>
                    <a:gd name="T6" fmla="*/ 10800 w 21600"/>
                    <a:gd name="T7" fmla="*/ 16200 h 21600"/>
                    <a:gd name="T8" fmla="*/ 21600 w 21600"/>
                    <a:gd name="T9" fmla="*/ 10800 h 21600"/>
                    <a:gd name="T10" fmla="*/ 16200 w 21600"/>
                    <a:gd name="T11" fmla="*/ 5400 h 21600"/>
                    <a:gd name="T12" fmla="*/ G3 w 21600"/>
                    <a:gd name="T13" fmla="*/ G6 h 21600"/>
                    <a:gd name="T14" fmla="*/ G5 w 21600"/>
                    <a:gd name="T15" fmla="*/ G9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T12" t="T13" r="T14" b="T15"/>
                  <a:pathLst>
                    <a:path w="21600" h="21600">
                      <a:moveTo>
                        <a:pt x="10800" y="0"/>
                      </a:moveTo>
                      <a:lnTo>
                        <a:pt x="0" y="21600"/>
                      </a:lnTo>
                      <a:lnTo>
                        <a:pt x="21600" y="1080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16" name="TextovéPole 15"/>
              <p:cNvSpPr txBox="1"/>
              <p:nvPr/>
            </p:nvSpPr>
            <p:spPr>
              <a:xfrm>
                <a:off x="968472" y="2924944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3830252" y="3068960"/>
                <a:ext cx="309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3059832" y="1340768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4644008" y="3356992"/>
                <a:ext cx="3770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B´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7164288" y="4653136"/>
                <a:ext cx="3850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A´</a:t>
                </a:r>
                <a:endParaRPr lang="cs-CZ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6212800" y="2204864"/>
                <a:ext cx="3754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C´</a:t>
                </a:r>
                <a:endParaRPr lang="cs-CZ" dirty="0"/>
              </a:p>
            </p:txBody>
          </p:sp>
        </p:grpSp>
        <p:sp>
          <p:nvSpPr>
            <p:cNvPr id="40" name="TextovéPole 39"/>
            <p:cNvSpPr txBox="1"/>
            <p:nvPr/>
          </p:nvSpPr>
          <p:spPr>
            <a:xfrm>
              <a:off x="4919701" y="1228110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</a:t>
              </a:r>
              <a:endParaRPr lang="cs-CZ" dirty="0"/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4319960" y="2973335"/>
            <a:ext cx="216000" cy="383657"/>
            <a:chOff x="4507701" y="4398594"/>
            <a:chExt cx="216000" cy="383657"/>
          </a:xfrm>
        </p:grpSpPr>
        <p:sp>
          <p:nvSpPr>
            <p:cNvPr id="49" name="Oblouk 48"/>
            <p:cNvSpPr/>
            <p:nvPr/>
          </p:nvSpPr>
          <p:spPr>
            <a:xfrm rot="780000">
              <a:off x="4507701" y="4566251"/>
              <a:ext cx="216000" cy="216000"/>
            </a:xfrm>
            <a:prstGeom prst="arc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620320" y="439859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.</a:t>
              </a:r>
              <a:endParaRPr lang="cs-CZ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4147200" y="3564000"/>
            <a:ext cx="216000" cy="383657"/>
            <a:chOff x="4507701" y="4398594"/>
            <a:chExt cx="216000" cy="383657"/>
          </a:xfrm>
        </p:grpSpPr>
        <p:sp>
          <p:nvSpPr>
            <p:cNvPr id="71" name="Oblouk 70"/>
            <p:cNvSpPr/>
            <p:nvPr/>
          </p:nvSpPr>
          <p:spPr>
            <a:xfrm rot="780000">
              <a:off x="4507701" y="4566251"/>
              <a:ext cx="216000" cy="216000"/>
            </a:xfrm>
            <a:prstGeom prst="arc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4620320" y="439859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.</a:t>
              </a:r>
              <a:endParaRPr lang="cs-CZ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3" name="Skupina 72"/>
          <p:cNvGrpSpPr/>
          <p:nvPr/>
        </p:nvGrpSpPr>
        <p:grpSpPr>
          <a:xfrm>
            <a:off x="4626000" y="1836000"/>
            <a:ext cx="216000" cy="383657"/>
            <a:chOff x="4507701" y="4398594"/>
            <a:chExt cx="216000" cy="383657"/>
          </a:xfrm>
        </p:grpSpPr>
        <p:sp>
          <p:nvSpPr>
            <p:cNvPr id="74" name="Oblouk 73"/>
            <p:cNvSpPr/>
            <p:nvPr/>
          </p:nvSpPr>
          <p:spPr>
            <a:xfrm rot="780000">
              <a:off x="4507701" y="4566251"/>
              <a:ext cx="216000" cy="216000"/>
            </a:xfrm>
            <a:prstGeom prst="arc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75" name="TextovéPole 74"/>
            <p:cNvSpPr txBox="1"/>
            <p:nvPr/>
          </p:nvSpPr>
          <p:spPr>
            <a:xfrm>
              <a:off x="4620320" y="439859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.</a:t>
              </a:r>
              <a:endParaRPr lang="cs-CZ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76" name="Přímá spojnice 75"/>
          <p:cNvCxnSpPr/>
          <p:nvPr/>
        </p:nvCxnSpPr>
        <p:spPr>
          <a:xfrm>
            <a:off x="1135114" y="2965238"/>
            <a:ext cx="3120086" cy="87441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30" y="2970461"/>
            <a:ext cx="31337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2" name="Přímá spojnice 81"/>
          <p:cNvCxnSpPr/>
          <p:nvPr/>
        </p:nvCxnSpPr>
        <p:spPr>
          <a:xfrm>
            <a:off x="3985102" y="3122886"/>
            <a:ext cx="417780" cy="11722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4010180" y="3141382"/>
            <a:ext cx="417780" cy="11722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3174570" y="1686530"/>
            <a:ext cx="1548000" cy="43200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>
            <a:off x="3175200" y="1688400"/>
            <a:ext cx="1548000" cy="43200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1" name="TextovéPole 1030"/>
          <p:cNvSpPr txBox="1"/>
          <p:nvPr/>
        </p:nvSpPr>
        <p:spPr>
          <a:xfrm>
            <a:off x="126998" y="4859868"/>
            <a:ext cx="4286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Spojnice vzoru a obrazu jsou rovnoběžné.</a:t>
            </a:r>
            <a:endParaRPr lang="cs-CZ" dirty="0"/>
          </a:p>
        </p:txBody>
      </p:sp>
      <p:sp>
        <p:nvSpPr>
          <p:cNvPr id="1033" name="Obdélník 1032"/>
          <p:cNvSpPr/>
          <p:nvPr/>
        </p:nvSpPr>
        <p:spPr>
          <a:xfrm>
            <a:off x="92577" y="5435932"/>
            <a:ext cx="4420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2. </a:t>
            </a:r>
            <a:r>
              <a:rPr lang="pl-PL" dirty="0"/>
              <a:t>Spojnice vzoru a obrazu jsou </a:t>
            </a:r>
            <a:r>
              <a:rPr lang="pl-PL" dirty="0" smtClean="0"/>
              <a:t>kolmé na osu.</a:t>
            </a:r>
            <a:endParaRPr lang="pl-PL" dirty="0"/>
          </a:p>
        </p:txBody>
      </p:sp>
      <p:sp>
        <p:nvSpPr>
          <p:cNvPr id="1034" name="Obdélník 1033"/>
          <p:cNvSpPr/>
          <p:nvPr/>
        </p:nvSpPr>
        <p:spPr>
          <a:xfrm>
            <a:off x="92577" y="5951021"/>
            <a:ext cx="63351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3. Vzdálenost vzoru od osy je stejná jako vzdálenost obrazu od osy.</a:t>
            </a:r>
          </a:p>
          <a:p>
            <a:r>
              <a:rPr lang="pl-PL" dirty="0"/>
              <a:t> </a:t>
            </a:r>
            <a:r>
              <a:rPr lang="pl-PL" dirty="0" smtClean="0"/>
              <a:t>   Osa souměrnosti je osou úseček AA´, BB´, CC´.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4009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94444E-6 3.33333E-6 L 0.33923 0.1280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61111E-6 -1.11111E-6 L 0.04063 0.0138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2.22222E-6 L 0.17066 0.0648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/>
      <p:bldP spid="1033" grpId="0"/>
      <p:bldP spid="10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68472" y="404664"/>
            <a:ext cx="6642570" cy="3825716"/>
            <a:chOff x="968472" y="1196752"/>
            <a:chExt cx="6642570" cy="3825716"/>
          </a:xfrm>
        </p:grpSpPr>
        <p:grpSp>
          <p:nvGrpSpPr>
            <p:cNvPr id="5" name="Skupina 4"/>
            <p:cNvGrpSpPr/>
            <p:nvPr/>
          </p:nvGrpSpPr>
          <p:grpSpPr>
            <a:xfrm>
              <a:off x="968472" y="1196752"/>
              <a:ext cx="6642570" cy="3825716"/>
              <a:chOff x="968472" y="1196752"/>
              <a:chExt cx="6642570" cy="3825716"/>
            </a:xfrm>
          </p:grpSpPr>
          <p:grpSp>
            <p:nvGrpSpPr>
              <p:cNvPr id="7" name="Skupina 6"/>
              <p:cNvGrpSpPr/>
              <p:nvPr/>
            </p:nvGrpSpPr>
            <p:grpSpPr>
              <a:xfrm rot="928959">
                <a:off x="1388941" y="1196752"/>
                <a:ext cx="6222101" cy="3456384"/>
                <a:chOff x="1388941" y="1196752"/>
                <a:chExt cx="6222101" cy="3456384"/>
              </a:xfrm>
            </p:grpSpPr>
            <p:cxnSp>
              <p:nvCxnSpPr>
                <p:cNvPr id="14" name="Přímá spojnice 13"/>
                <p:cNvCxnSpPr/>
                <p:nvPr/>
              </p:nvCxnSpPr>
              <p:spPr>
                <a:xfrm>
                  <a:off x="4499992" y="1196752"/>
                  <a:ext cx="0" cy="3456384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" name="PubTriangle"/>
                <p:cNvSpPr>
                  <a:spLocks noEditPoints="1" noChangeArrowheads="1"/>
                </p:cNvSpPr>
                <p:nvPr/>
              </p:nvSpPr>
              <p:spPr bwMode="auto">
                <a:xfrm rot="494315">
                  <a:off x="1388941" y="2065570"/>
                  <a:ext cx="2670264" cy="1997101"/>
                </a:xfrm>
                <a:custGeom>
                  <a:avLst/>
                  <a:gdLst>
                    <a:gd name="G0" fmla="+- 0 0 0"/>
                    <a:gd name="G1" fmla="*/ 10800 1 2"/>
                    <a:gd name="G2" fmla="*/ G1 10800 21600"/>
                    <a:gd name="G3" fmla="+- 10800 0 G2"/>
                    <a:gd name="G4" fmla="+- 10800 0 0"/>
                    <a:gd name="G5" fmla="+- G1 10800 0"/>
                    <a:gd name="G6" fmla="*/ 10800 1 2"/>
                    <a:gd name="G7" fmla="+- 10800 0 0"/>
                    <a:gd name="G8" fmla="+- G2 G6 G1"/>
                    <a:gd name="G9" fmla="+- G8 10800 0"/>
                    <a:gd name="G10" fmla="+- G6 10800 0"/>
                    <a:gd name="T0" fmla="*/ 10800 w 21600"/>
                    <a:gd name="T1" fmla="*/ 0 h 21600"/>
                    <a:gd name="T2" fmla="*/ 5400 w 21600"/>
                    <a:gd name="T3" fmla="*/ 10800 h 21600"/>
                    <a:gd name="T4" fmla="*/ 0 w 21600"/>
                    <a:gd name="T5" fmla="*/ 21600 h 21600"/>
                    <a:gd name="T6" fmla="*/ 10800 w 21600"/>
                    <a:gd name="T7" fmla="*/ 16200 h 21600"/>
                    <a:gd name="T8" fmla="*/ 21600 w 21600"/>
                    <a:gd name="T9" fmla="*/ 10800 h 21600"/>
                    <a:gd name="T10" fmla="*/ 16200 w 21600"/>
                    <a:gd name="T11" fmla="*/ 5400 h 21600"/>
                    <a:gd name="T12" fmla="*/ G3 w 21600"/>
                    <a:gd name="T13" fmla="*/ G6 h 21600"/>
                    <a:gd name="T14" fmla="*/ G5 w 21600"/>
                    <a:gd name="T15" fmla="*/ G9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T12" t="T13" r="T14" b="T15"/>
                  <a:pathLst>
                    <a:path w="21600" h="21600">
                      <a:moveTo>
                        <a:pt x="10800" y="0"/>
                      </a:moveTo>
                      <a:lnTo>
                        <a:pt x="0" y="21600"/>
                      </a:lnTo>
                      <a:lnTo>
                        <a:pt x="21600" y="1080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6" name="PubTriangle"/>
                <p:cNvSpPr>
                  <a:spLocks noEditPoints="1" noChangeArrowheads="1"/>
                </p:cNvSpPr>
                <p:nvPr/>
              </p:nvSpPr>
              <p:spPr bwMode="auto">
                <a:xfrm rot="21105685" flipH="1">
                  <a:off x="4940778" y="2066400"/>
                  <a:ext cx="2670264" cy="1997101"/>
                </a:xfrm>
                <a:custGeom>
                  <a:avLst/>
                  <a:gdLst>
                    <a:gd name="G0" fmla="+- 0 0 0"/>
                    <a:gd name="G1" fmla="*/ 10800 1 2"/>
                    <a:gd name="G2" fmla="*/ G1 10800 21600"/>
                    <a:gd name="G3" fmla="+- 10800 0 G2"/>
                    <a:gd name="G4" fmla="+- 10800 0 0"/>
                    <a:gd name="G5" fmla="+- G1 10800 0"/>
                    <a:gd name="G6" fmla="*/ 10800 1 2"/>
                    <a:gd name="G7" fmla="+- 10800 0 0"/>
                    <a:gd name="G8" fmla="+- G2 G6 G1"/>
                    <a:gd name="G9" fmla="+- G8 10800 0"/>
                    <a:gd name="G10" fmla="+- G6 10800 0"/>
                    <a:gd name="T0" fmla="*/ 10800 w 21600"/>
                    <a:gd name="T1" fmla="*/ 0 h 21600"/>
                    <a:gd name="T2" fmla="*/ 5400 w 21600"/>
                    <a:gd name="T3" fmla="*/ 10800 h 21600"/>
                    <a:gd name="T4" fmla="*/ 0 w 21600"/>
                    <a:gd name="T5" fmla="*/ 21600 h 21600"/>
                    <a:gd name="T6" fmla="*/ 10800 w 21600"/>
                    <a:gd name="T7" fmla="*/ 16200 h 21600"/>
                    <a:gd name="T8" fmla="*/ 21600 w 21600"/>
                    <a:gd name="T9" fmla="*/ 10800 h 21600"/>
                    <a:gd name="T10" fmla="*/ 16200 w 21600"/>
                    <a:gd name="T11" fmla="*/ 5400 h 21600"/>
                    <a:gd name="T12" fmla="*/ G3 w 21600"/>
                    <a:gd name="T13" fmla="*/ G6 h 21600"/>
                    <a:gd name="T14" fmla="*/ G5 w 21600"/>
                    <a:gd name="T15" fmla="*/ G9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T12" t="T13" r="T14" b="T15"/>
                  <a:pathLst>
                    <a:path w="21600" h="21600">
                      <a:moveTo>
                        <a:pt x="10800" y="0"/>
                      </a:moveTo>
                      <a:lnTo>
                        <a:pt x="0" y="21600"/>
                      </a:lnTo>
                      <a:lnTo>
                        <a:pt x="21600" y="1080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8" name="TextovéPole 7"/>
              <p:cNvSpPr txBox="1"/>
              <p:nvPr/>
            </p:nvSpPr>
            <p:spPr>
              <a:xfrm>
                <a:off x="968472" y="2924944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3830252" y="3068960"/>
                <a:ext cx="309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3059832" y="1340768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4644008" y="3356992"/>
                <a:ext cx="3770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B´</a:t>
                </a:r>
                <a:endParaRPr lang="cs-CZ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7164288" y="4653136"/>
                <a:ext cx="3850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A´</a:t>
                </a:r>
                <a:endParaRPr lang="cs-CZ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6212800" y="2204864"/>
                <a:ext cx="3754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C´</a:t>
                </a:r>
                <a:endParaRPr lang="cs-CZ" dirty="0"/>
              </a:p>
            </p:txBody>
          </p:sp>
        </p:grpSp>
        <p:sp>
          <p:nvSpPr>
            <p:cNvPr id="6" name="TextovéPole 5"/>
            <p:cNvSpPr txBox="1"/>
            <p:nvPr/>
          </p:nvSpPr>
          <p:spPr>
            <a:xfrm>
              <a:off x="4919701" y="1228110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</a:t>
              </a:r>
              <a:endParaRPr lang="cs-CZ" dirty="0"/>
            </a:p>
          </p:txBody>
        </p:sp>
      </p:grpSp>
      <p:cxnSp>
        <p:nvCxnSpPr>
          <p:cNvPr id="18" name="Přímá spojnice 17"/>
          <p:cNvCxnSpPr>
            <a:endCxn id="12" idx="0"/>
          </p:cNvCxnSpPr>
          <p:nvPr/>
        </p:nvCxnSpPr>
        <p:spPr>
          <a:xfrm>
            <a:off x="1127329" y="2178000"/>
            <a:ext cx="6246000" cy="172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3977999" y="2340000"/>
            <a:ext cx="864000" cy="2412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3168000" y="882000"/>
            <a:ext cx="3124656" cy="8640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755576" y="4725144"/>
            <a:ext cx="67585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O(p): </a:t>
            </a:r>
            <a:r>
              <a:rPr lang="el-GR" sz="5400" dirty="0" smtClean="0"/>
              <a:t>Δ</a:t>
            </a:r>
            <a:r>
              <a:rPr lang="cs-CZ" sz="5400" dirty="0" smtClean="0"/>
              <a:t> ABC →</a:t>
            </a:r>
            <a:r>
              <a:rPr lang="el-GR" sz="5400" dirty="0"/>
              <a:t> Δ</a:t>
            </a:r>
            <a:r>
              <a:rPr lang="cs-CZ" sz="5400" dirty="0"/>
              <a:t> </a:t>
            </a:r>
            <a:r>
              <a:rPr lang="cs-CZ" sz="5400" dirty="0" smtClean="0"/>
              <a:t>A´B´C´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6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Sestrojte obraz čtyřúhelníku ABCD</a:t>
            </a:r>
            <a:br>
              <a:rPr lang="cs-CZ" dirty="0" smtClean="0"/>
            </a:br>
            <a:r>
              <a:rPr lang="cs-CZ" dirty="0" smtClean="0"/>
              <a:t>v osové souměrnosti O(k).</a:t>
            </a:r>
            <a:endParaRPr lang="cs-CZ" dirty="0"/>
          </a:p>
        </p:txBody>
      </p:sp>
      <p:grpSp>
        <p:nvGrpSpPr>
          <p:cNvPr id="21" name="Skupina 20"/>
          <p:cNvGrpSpPr/>
          <p:nvPr/>
        </p:nvGrpSpPr>
        <p:grpSpPr>
          <a:xfrm flipH="1">
            <a:off x="5076056" y="2627784"/>
            <a:ext cx="2377888" cy="1778496"/>
            <a:chOff x="971600" y="1556792"/>
            <a:chExt cx="2377888" cy="1778496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971600" y="1992322"/>
              <a:ext cx="1418456" cy="134296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2390056" y="2780928"/>
              <a:ext cx="885800" cy="5543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3275856" y="1556792"/>
              <a:ext cx="72008" cy="12241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971600" y="1563757"/>
              <a:ext cx="2377888" cy="4285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Skupina 42"/>
          <p:cNvGrpSpPr/>
          <p:nvPr/>
        </p:nvGrpSpPr>
        <p:grpSpPr>
          <a:xfrm>
            <a:off x="725892" y="2298209"/>
            <a:ext cx="2950930" cy="2508370"/>
            <a:chOff x="725892" y="1227217"/>
            <a:chExt cx="2950930" cy="2508370"/>
          </a:xfrm>
        </p:grpSpPr>
        <p:grpSp>
          <p:nvGrpSpPr>
            <p:cNvPr id="20" name="Skupina 19"/>
            <p:cNvGrpSpPr/>
            <p:nvPr/>
          </p:nvGrpSpPr>
          <p:grpSpPr>
            <a:xfrm>
              <a:off x="971600" y="1556792"/>
              <a:ext cx="2377888" cy="1778496"/>
              <a:chOff x="971600" y="1556792"/>
              <a:chExt cx="2377888" cy="1778496"/>
            </a:xfrm>
          </p:grpSpPr>
          <p:cxnSp>
            <p:nvCxnSpPr>
              <p:cNvPr id="6" name="Přímá spojnice 5"/>
              <p:cNvCxnSpPr/>
              <p:nvPr/>
            </p:nvCxnSpPr>
            <p:spPr>
              <a:xfrm>
                <a:off x="971600" y="1992322"/>
                <a:ext cx="1418456" cy="134296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 flipV="1">
                <a:off x="2390056" y="2780928"/>
                <a:ext cx="885800" cy="55436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 flipV="1">
                <a:off x="3275856" y="1556792"/>
                <a:ext cx="72008" cy="122413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 flipH="1">
                <a:off x="971600" y="1563757"/>
                <a:ext cx="2377888" cy="42856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TextovéPole 25"/>
            <p:cNvSpPr txBox="1"/>
            <p:nvPr/>
          </p:nvSpPr>
          <p:spPr>
            <a:xfrm>
              <a:off x="725892" y="1916832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2235206" y="3366255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3265005" y="2780928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349488" y="122721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</a:t>
              </a:r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4211960" y="2142752"/>
            <a:ext cx="288862" cy="3725392"/>
            <a:chOff x="4211960" y="1071760"/>
            <a:chExt cx="288862" cy="3725392"/>
          </a:xfrm>
        </p:grpSpPr>
        <p:cxnSp>
          <p:nvCxnSpPr>
            <p:cNvPr id="41" name="Přímá spojnice 40"/>
            <p:cNvCxnSpPr/>
            <p:nvPr/>
          </p:nvCxnSpPr>
          <p:spPr>
            <a:xfrm>
              <a:off x="4211960" y="1227217"/>
              <a:ext cx="0" cy="3569935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ovéPole 41"/>
            <p:cNvSpPr txBox="1"/>
            <p:nvPr/>
          </p:nvSpPr>
          <p:spPr>
            <a:xfrm>
              <a:off x="4211960" y="1071760"/>
              <a:ext cx="288862" cy="369332"/>
            </a:xfrm>
            <a:prstGeom prst="rect">
              <a:avLst/>
            </a:prstGeom>
            <a:noFill/>
            <a:ln>
              <a:noFill/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cs-CZ" dirty="0"/>
                <a:t>k</a:t>
              </a:r>
            </a:p>
          </p:txBody>
        </p:sp>
      </p:grpSp>
      <p:cxnSp>
        <p:nvCxnSpPr>
          <p:cNvPr id="46" name="Přímá spojnice 45"/>
          <p:cNvCxnSpPr/>
          <p:nvPr/>
        </p:nvCxnSpPr>
        <p:spPr>
          <a:xfrm>
            <a:off x="467544" y="3068992"/>
            <a:ext cx="85689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475928" y="4400992"/>
            <a:ext cx="85689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475928" y="3851920"/>
            <a:ext cx="85689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75928" y="2627784"/>
            <a:ext cx="85689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Skupina 57"/>
          <p:cNvGrpSpPr/>
          <p:nvPr/>
        </p:nvGrpSpPr>
        <p:grpSpPr>
          <a:xfrm>
            <a:off x="4104000" y="2330992"/>
            <a:ext cx="216000" cy="392949"/>
            <a:chOff x="4644032" y="4283804"/>
            <a:chExt cx="216000" cy="392949"/>
          </a:xfrm>
        </p:grpSpPr>
        <p:sp>
          <p:nvSpPr>
            <p:cNvPr id="56" name="Oblouk 55"/>
            <p:cNvSpPr/>
            <p:nvPr/>
          </p:nvSpPr>
          <p:spPr>
            <a:xfrm>
              <a:off x="4644032" y="4460753"/>
              <a:ext cx="216000" cy="2160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4742305" y="428380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4104000" y="4112992"/>
            <a:ext cx="216000" cy="392949"/>
            <a:chOff x="4644032" y="4283804"/>
            <a:chExt cx="216000" cy="392949"/>
          </a:xfrm>
        </p:grpSpPr>
        <p:sp>
          <p:nvSpPr>
            <p:cNvPr id="60" name="Oblouk 59"/>
            <p:cNvSpPr/>
            <p:nvPr/>
          </p:nvSpPr>
          <p:spPr>
            <a:xfrm>
              <a:off x="4644032" y="4460753"/>
              <a:ext cx="216000" cy="2160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4742305" y="428380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4104000" y="3554992"/>
            <a:ext cx="216000" cy="392949"/>
            <a:chOff x="4644032" y="4283804"/>
            <a:chExt cx="216000" cy="392949"/>
          </a:xfrm>
        </p:grpSpPr>
        <p:sp>
          <p:nvSpPr>
            <p:cNvPr id="63" name="Oblouk 62"/>
            <p:cNvSpPr/>
            <p:nvPr/>
          </p:nvSpPr>
          <p:spPr>
            <a:xfrm>
              <a:off x="4644032" y="4460753"/>
              <a:ext cx="216000" cy="2160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4742305" y="428380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4104000" y="2762992"/>
            <a:ext cx="216000" cy="392949"/>
            <a:chOff x="4644032" y="4283804"/>
            <a:chExt cx="216000" cy="392949"/>
          </a:xfrm>
        </p:grpSpPr>
        <p:sp>
          <p:nvSpPr>
            <p:cNvPr id="66" name="Oblouk 65"/>
            <p:cNvSpPr/>
            <p:nvPr/>
          </p:nvSpPr>
          <p:spPr>
            <a:xfrm>
              <a:off x="4644032" y="4460753"/>
              <a:ext cx="216000" cy="2160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4742305" y="4283804"/>
              <a:ext cx="457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</p:grpSp>
      <p:cxnSp>
        <p:nvCxnSpPr>
          <p:cNvPr id="69" name="Přímá spojnice 68"/>
          <p:cNvCxnSpPr>
            <a:endCxn id="67" idx="2"/>
          </p:cNvCxnSpPr>
          <p:nvPr/>
        </p:nvCxnSpPr>
        <p:spPr>
          <a:xfrm>
            <a:off x="971600" y="3060160"/>
            <a:ext cx="32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2390056" y="4406280"/>
            <a:ext cx="1836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3275856" y="3851920"/>
            <a:ext cx="936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3347864" y="2627784"/>
            <a:ext cx="86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7453944" y="2987824"/>
            <a:ext cx="0" cy="144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6035488" y="4339792"/>
            <a:ext cx="0" cy="144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5149688" y="3779912"/>
            <a:ext cx="0" cy="1444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5077680" y="2555776"/>
            <a:ext cx="0" cy="14454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ovéPole 86"/>
          <p:cNvSpPr txBox="1"/>
          <p:nvPr/>
        </p:nvSpPr>
        <p:spPr>
          <a:xfrm>
            <a:off x="7380312" y="2987824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A´</a:t>
            </a:r>
            <a:endParaRPr lang="cs-CZ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5895655" y="443724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B´</a:t>
            </a:r>
            <a:endParaRPr lang="cs-CZ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4925972" y="3854249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C´</a:t>
            </a:r>
            <a:endParaRPr lang="cs-CZ" dirty="0"/>
          </a:p>
        </p:txBody>
      </p:sp>
      <p:sp>
        <p:nvSpPr>
          <p:cNvPr id="90" name="TextovéPole 89"/>
          <p:cNvSpPr txBox="1"/>
          <p:nvPr/>
        </p:nvSpPr>
        <p:spPr>
          <a:xfrm>
            <a:off x="5076056" y="2323275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D´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35205" y="5786100"/>
            <a:ext cx="4425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O(k) : ABCD </a:t>
            </a:r>
            <a:r>
              <a:rPr lang="cs-CZ" sz="2800" dirty="0" smtClean="0">
                <a:sym typeface="Symbol"/>
              </a:rPr>
              <a:t> ABCD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3225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3.7037E-6 L 0.35834 3.7037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-3.33333E-6 L 0.19687 -3.33333E-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4.44444E-6 L 0.10643 4.44444E-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94444E-6 -3.33333E-6 L 0.09444 -3.33333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8" grpId="0"/>
      <p:bldP spid="89" grpId="0"/>
      <p:bldP spid="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cs-CZ" dirty="0" smtClean="0"/>
              <a:t>Vytvořte obrazce osově souměrné</a:t>
            </a:r>
            <a:endParaRPr lang="cs-CZ" dirty="0"/>
          </a:p>
        </p:txBody>
      </p:sp>
      <p:sp>
        <p:nvSpPr>
          <p:cNvPr id="4" name="PubTriangle"/>
          <p:cNvSpPr>
            <a:spLocks noEditPoints="1" noChangeArrowheads="1"/>
          </p:cNvSpPr>
          <p:nvPr/>
        </p:nvSpPr>
        <p:spPr bwMode="auto">
          <a:xfrm>
            <a:off x="827584" y="1412776"/>
            <a:ext cx="1828800" cy="1828800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2051720" y="980728"/>
            <a:ext cx="936104" cy="3816424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ubTriangle"/>
          <p:cNvSpPr>
            <a:spLocks noEditPoints="1" noChangeArrowheads="1"/>
          </p:cNvSpPr>
          <p:nvPr/>
        </p:nvSpPr>
        <p:spPr bwMode="auto">
          <a:xfrm rot="20392069">
            <a:off x="4974871" y="1487259"/>
            <a:ext cx="1828800" cy="1828800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 flipH="1">
            <a:off x="4542823" y="1300411"/>
            <a:ext cx="2952328" cy="3136701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ubTriangle"/>
          <p:cNvSpPr>
            <a:spLocks noEditPoints="1" noChangeArrowheads="1"/>
          </p:cNvSpPr>
          <p:nvPr/>
        </p:nvSpPr>
        <p:spPr bwMode="auto">
          <a:xfrm rot="1573286" flipH="1">
            <a:off x="2556000" y="1818000"/>
            <a:ext cx="1828800" cy="1828800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PubTriangle"/>
          <p:cNvSpPr>
            <a:spLocks noEditPoints="1" noChangeArrowheads="1"/>
          </p:cNvSpPr>
          <p:nvPr/>
        </p:nvSpPr>
        <p:spPr bwMode="auto">
          <a:xfrm rot="6440941" flipH="1">
            <a:off x="5580000" y="2052000"/>
            <a:ext cx="1828800" cy="1828800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PubTriangle"/>
          <p:cNvSpPr>
            <a:spLocks noEditPoints="1" noChangeArrowheads="1"/>
          </p:cNvSpPr>
          <p:nvPr/>
        </p:nvSpPr>
        <p:spPr bwMode="auto">
          <a:xfrm rot="14401914">
            <a:off x="3343559" y="4172615"/>
            <a:ext cx="1634854" cy="2160273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>
            <a:off x="3635896" y="4119460"/>
            <a:ext cx="648072" cy="2405884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ubTriangle"/>
          <p:cNvSpPr>
            <a:spLocks noEditPoints="1" noChangeArrowheads="1"/>
          </p:cNvSpPr>
          <p:nvPr/>
        </p:nvSpPr>
        <p:spPr bwMode="auto">
          <a:xfrm rot="5171802" flipH="1">
            <a:off x="2982634" y="4269901"/>
            <a:ext cx="1634854" cy="2160273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675138" y="328498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288366" y="2416259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551066" y="104344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91637" y="328498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88224" y="1670733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454728" y="122840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593756" y="6156012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811745" y="5157192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439754" y="4286891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953673" y="384050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K´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561358" y="2492896"/>
            <a:ext cx="349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L´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864150" y="1565176"/>
            <a:ext cx="44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M´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348933" y="35749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X´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882231" y="1865065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Y´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308304" y="310031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Z´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707904" y="4283804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Q´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2987824" y="5733256"/>
            <a:ext cx="370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P´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366566" y="5381603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O´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15816" y="836712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08304" y="134076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960" y="6237312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514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Kliparty z </a:t>
            </a:r>
            <a:r>
              <a:rPr lang="cs-CZ" smtClean="0"/>
              <a:t>MS Office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1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200</Words>
  <Application>Microsoft Office PowerPoint</Application>
  <PresentationFormat>Předvádění na obrazovce (4:3)</PresentationFormat>
  <Paragraphs>81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Osová souměrnost</vt:lpstr>
      <vt:lpstr>Vlastnosti osové souměrnosti</vt:lpstr>
      <vt:lpstr>Prezentace aplikace PowerPoint</vt:lpstr>
      <vt:lpstr>Sestrojte obraz čtyřúhelníku ABCD v osové souměrnosti O(k).</vt:lpstr>
      <vt:lpstr>Vytvořte obrazce osově souměrné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194</cp:revision>
  <dcterms:created xsi:type="dcterms:W3CDTF">2011-09-26T11:24:10Z</dcterms:created>
  <dcterms:modified xsi:type="dcterms:W3CDTF">2013-05-16T06:48:06Z</dcterms:modified>
</cp:coreProperties>
</file>