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9290" autoAdjust="0"/>
  </p:normalViewPr>
  <p:slideViewPr>
    <p:cSldViewPr>
      <p:cViewPr>
        <p:scale>
          <a:sx n="75" d="100"/>
          <a:sy n="75" d="100"/>
        </p:scale>
        <p:origin x="-1236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c/Divadlo_liberec.jpg" TargetMode="External"/><Relationship Id="rId3" Type="http://schemas.openxmlformats.org/officeDocument/2006/relationships/hyperlink" Target="http://commons.wikimedia.org/wiki/File:Schmetterling_1a_neucc.jpg" TargetMode="External"/><Relationship Id="rId7" Type="http://schemas.openxmlformats.org/officeDocument/2006/relationships/hyperlink" Target="http://upload.wikimedia.org/wikipedia/commons/f/f0/Radnice_Liberec_2005.jpg" TargetMode="External"/><Relationship Id="rId2" Type="http://schemas.openxmlformats.org/officeDocument/2006/relationships/hyperlink" Target="http://en.wikipedia.org/wiki/File:Narcissus-closeu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f/Jested.jpg" TargetMode="External"/><Relationship Id="rId5" Type="http://schemas.openxmlformats.org/officeDocument/2006/relationships/hyperlink" Target="http://i.images.cdn.fotopedia.com/pnl--Yx3RMWytk8-original/Countries_of_the_World/Europe/France/Aquitaine_-_Chateau_de_Pichon-Longueville.jpg" TargetMode="External"/><Relationship Id="rId4" Type="http://schemas.openxmlformats.org/officeDocument/2006/relationships/hyperlink" Target="http://upload.wikimedia.org/wikipedia/commons/0/04/Chateau_de_Versailles_1668_Pierre_Patel.jpg" TargetMode="External"/><Relationship Id="rId9" Type="http://schemas.openxmlformats.org/officeDocument/2006/relationships/hyperlink" Target="http://www.badminton-liberec.cz/images/haly/ZS_Barvirs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Osově souměrné útvary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VY_32_inovace_16 Matematika - osově souměrné útvary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Únor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</a:t>
            </a:r>
            <a:r>
              <a:rPr lang="cs-CZ" sz="1600" dirty="0" smtClean="0"/>
              <a:t>6</a:t>
            </a:r>
            <a:r>
              <a:rPr lang="cs-CZ" sz="1600" dirty="0" smtClean="0"/>
              <a:t>. ročník</a:t>
            </a:r>
          </a:p>
          <a:p>
            <a:r>
              <a:rPr lang="cs-CZ" sz="1600" dirty="0" smtClean="0"/>
              <a:t>Tematická oblast:  </a:t>
            </a:r>
            <a:r>
              <a:rPr lang="cs-CZ" sz="1600" dirty="0" smtClean="0"/>
              <a:t>Matematika</a:t>
            </a:r>
            <a:endParaRPr lang="cs-CZ" sz="1600" dirty="0" smtClean="0"/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Osová </a:t>
            </a:r>
            <a:r>
              <a:rPr lang="cs-CZ" sz="1600" dirty="0" smtClean="0"/>
              <a:t>souměrnost, osa souměrnosti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761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Co mají společného následující obrázky?</a:t>
            </a:r>
            <a:endParaRPr lang="cs-CZ" sz="3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79" r="9359"/>
          <a:stretch/>
        </p:blipFill>
        <p:spPr>
          <a:xfrm>
            <a:off x="5652120" y="980727"/>
            <a:ext cx="2838737" cy="257563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9" r="5551" b="12921"/>
          <a:stretch/>
        </p:blipFill>
        <p:spPr>
          <a:xfrm flipH="1">
            <a:off x="403760" y="1052736"/>
            <a:ext cx="3562597" cy="24272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12" t="4813" r="21805" b="26605"/>
          <a:stretch/>
        </p:blipFill>
        <p:spPr>
          <a:xfrm>
            <a:off x="403760" y="3910304"/>
            <a:ext cx="3562597" cy="272879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2696" y="3910304"/>
            <a:ext cx="3758161" cy="2728797"/>
          </a:xfrm>
          <a:prstGeom prst="rect">
            <a:avLst/>
          </a:prstGeom>
        </p:spPr>
      </p:pic>
      <p:cxnSp>
        <p:nvCxnSpPr>
          <p:cNvPr id="9" name="Přímá spojnice 8"/>
          <p:cNvCxnSpPr/>
          <p:nvPr/>
        </p:nvCxnSpPr>
        <p:spPr>
          <a:xfrm>
            <a:off x="1763688" y="1052736"/>
            <a:ext cx="1008112" cy="2589642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6372200" y="764704"/>
            <a:ext cx="1440160" cy="2791656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195736" y="3773273"/>
            <a:ext cx="0" cy="3019044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624141" y="3773273"/>
            <a:ext cx="0" cy="3084727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262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3761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Osově souměrné útvary v našem okolí</a:t>
            </a:r>
            <a:endParaRPr lang="cs-CZ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977"/>
          <a:stretch/>
        </p:blipFill>
        <p:spPr>
          <a:xfrm>
            <a:off x="179512" y="1988839"/>
            <a:ext cx="2373907" cy="374441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38" t="4432" r="40715" b="39565"/>
          <a:stretch/>
        </p:blipFill>
        <p:spPr>
          <a:xfrm>
            <a:off x="6596934" y="2132857"/>
            <a:ext cx="2511570" cy="36004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12" r="4478" b="31076"/>
          <a:stretch/>
        </p:blipFill>
        <p:spPr>
          <a:xfrm>
            <a:off x="2987824" y="4744634"/>
            <a:ext cx="3408218" cy="175153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62" t="8439" r="4409" b="8092"/>
          <a:stretch/>
        </p:blipFill>
        <p:spPr>
          <a:xfrm>
            <a:off x="2897578" y="1340768"/>
            <a:ext cx="3452035" cy="2340583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1331640" y="1725590"/>
            <a:ext cx="0" cy="4295698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884368" y="1916832"/>
            <a:ext cx="0" cy="4104456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572000" y="1106985"/>
            <a:ext cx="0" cy="3019044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788024" y="3945907"/>
            <a:ext cx="0" cy="3019044"/>
          </a:xfrm>
          <a:prstGeom prst="line">
            <a:avLst/>
          </a:prstGeom>
          <a:ln w="50800">
            <a:solidFill>
              <a:srgbClr val="FF0000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409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496" y="14988"/>
            <a:ext cx="9108504" cy="1143000"/>
          </a:xfrm>
        </p:spPr>
        <p:txBody>
          <a:bodyPr>
            <a:noAutofit/>
          </a:bodyPr>
          <a:lstStyle/>
          <a:p>
            <a:r>
              <a:rPr lang="cs-CZ" sz="3600" b="1" dirty="0" smtClean="0"/>
              <a:t>Jsou v abecedě osově symetrická písmena?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245" y="1196751"/>
            <a:ext cx="936104" cy="129614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8800" dirty="0" smtClean="0"/>
              <a:t>A</a:t>
            </a:r>
            <a:endParaRPr lang="cs-CZ" sz="8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B</a:t>
            </a:r>
            <a:endParaRPr lang="cs-CZ" sz="8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835696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C</a:t>
            </a:r>
            <a:endParaRPr lang="cs-CZ" sz="8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793379" y="119570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D</a:t>
            </a:r>
            <a:endParaRPr lang="cs-CZ" sz="8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729483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E</a:t>
            </a:r>
            <a:endParaRPr lang="cs-CZ" sz="8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499992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F</a:t>
            </a:r>
            <a:endParaRPr lang="cs-CZ" sz="88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5220072" y="1196751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G</a:t>
            </a:r>
            <a:endParaRPr lang="cs-CZ" sz="88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157087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H</a:t>
            </a:r>
            <a:endParaRPr lang="cs-CZ" sz="8800" dirty="0"/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7093191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I</a:t>
            </a:r>
            <a:endParaRPr lang="cs-CZ" sz="8800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7668344" y="1196752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J</a:t>
            </a:r>
            <a:endParaRPr lang="cs-CZ" sz="8800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5496" y="2852936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K</a:t>
            </a:r>
            <a:endParaRPr lang="cs-CZ" sz="8800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899592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L</a:t>
            </a:r>
            <a:endParaRPr lang="cs-CZ" sz="8800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556510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M</a:t>
            </a:r>
            <a:endParaRPr lang="cs-CZ" sz="8800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771800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N</a:t>
            </a:r>
            <a:endParaRPr lang="cs-CZ" sz="8800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363589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O</a:t>
            </a:r>
            <a:endParaRPr lang="cs-CZ" sz="8800" dirty="0"/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499992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P</a:t>
            </a:r>
            <a:endParaRPr lang="cs-CZ" sz="8800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5148064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Q</a:t>
            </a:r>
            <a:endParaRPr lang="cs-CZ" sz="8800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6084168" y="2852936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R</a:t>
            </a:r>
            <a:endParaRPr lang="cs-CZ" sz="8800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687625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S</a:t>
            </a:r>
            <a:endParaRPr lang="cs-CZ" sz="8800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7596336" y="2852935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T</a:t>
            </a:r>
            <a:endParaRPr lang="cs-CZ" sz="8800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1619672" y="4365104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/>
              <a:t>U</a:t>
            </a: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2483768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V</a:t>
            </a:r>
            <a:endParaRPr lang="cs-CZ" sz="8800" dirty="0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3275856" y="4365104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W</a:t>
            </a:r>
            <a:endParaRPr lang="cs-CZ" sz="8800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4427984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X</a:t>
            </a:r>
            <a:endParaRPr lang="cs-CZ" sz="8800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5292080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Y</a:t>
            </a:r>
            <a:endParaRPr lang="cs-CZ" sz="8800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6084168" y="4365103"/>
            <a:ext cx="936104" cy="129614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8800" dirty="0" smtClean="0"/>
              <a:t>Z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3931608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xit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2" grpId="0"/>
      <p:bldP spid="14" grpId="0"/>
      <p:bldP spid="16" grpId="0"/>
      <p:bldP spid="18" grpId="0"/>
      <p:bldP spid="19" grpId="0"/>
      <p:bldP spid="20" grpId="0"/>
      <p:bldP spid="21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 co číslice?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5072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0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98681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1</a:t>
            </a:r>
            <a:endParaRPr lang="cs-CZ" sz="8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0846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2</a:t>
            </a:r>
            <a:endParaRPr lang="cs-CZ" sz="8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263691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4</a:t>
            </a:r>
            <a:endParaRPr lang="cs-CZ" sz="8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5</a:t>
            </a:r>
            <a:endParaRPr lang="cs-CZ" sz="8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7230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6</a:t>
            </a:r>
            <a:endParaRPr lang="cs-CZ" sz="8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63334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7</a:t>
            </a:r>
            <a:endParaRPr lang="cs-CZ" sz="8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8</a:t>
            </a:r>
            <a:endParaRPr lang="cs-CZ" sz="8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135542" y="2630522"/>
            <a:ext cx="75693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9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1748705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xit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Překládáním zjisti, kolik os souměrnosti mají tyto geometrické útvary: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06688" cy="4525963"/>
          </a:xfrm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tverec</a:t>
            </a:r>
          </a:p>
          <a:p>
            <a:r>
              <a:rPr lang="cs-CZ" dirty="0"/>
              <a:t>o</a:t>
            </a:r>
            <a:r>
              <a:rPr lang="cs-CZ" dirty="0" smtClean="0"/>
              <a:t>bdélník</a:t>
            </a:r>
          </a:p>
          <a:p>
            <a:r>
              <a:rPr lang="cs-CZ" dirty="0"/>
              <a:t>k</a:t>
            </a:r>
            <a:r>
              <a:rPr lang="cs-CZ" dirty="0" smtClean="0"/>
              <a:t>ruh</a:t>
            </a:r>
          </a:p>
          <a:p>
            <a:r>
              <a:rPr lang="cs-CZ" dirty="0" smtClean="0"/>
              <a:t>trojúhelník </a:t>
            </a:r>
          </a:p>
          <a:p>
            <a:pPr lvl="1"/>
            <a:r>
              <a:rPr lang="cs-CZ" dirty="0" smtClean="0"/>
              <a:t>obecný</a:t>
            </a:r>
          </a:p>
          <a:p>
            <a:pPr lvl="1"/>
            <a:r>
              <a:rPr lang="cs-CZ" dirty="0"/>
              <a:t>r</a:t>
            </a:r>
            <a:r>
              <a:rPr lang="cs-CZ" dirty="0" smtClean="0"/>
              <a:t>ovnoramenný</a:t>
            </a:r>
          </a:p>
          <a:p>
            <a:pPr lvl="1"/>
            <a:r>
              <a:rPr lang="cs-CZ" dirty="0" smtClean="0"/>
              <a:t>rovnostranný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56077"/>
            <a:ext cx="2176463" cy="19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Line 16"/>
          <p:cNvSpPr>
            <a:spLocks noChangeShapeType="1"/>
          </p:cNvSpPr>
          <p:nvPr/>
        </p:nvSpPr>
        <p:spPr bwMode="auto">
          <a:xfrm>
            <a:off x="3995439" y="3429000"/>
            <a:ext cx="3744913" cy="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Line 15"/>
          <p:cNvSpPr>
            <a:spLocks noChangeShapeType="1"/>
          </p:cNvSpPr>
          <p:nvPr/>
        </p:nvSpPr>
        <p:spPr bwMode="auto">
          <a:xfrm>
            <a:off x="5948263" y="1890132"/>
            <a:ext cx="0" cy="3095625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" name="Line 13"/>
          <p:cNvSpPr>
            <a:spLocks noChangeShapeType="1"/>
          </p:cNvSpPr>
          <p:nvPr/>
        </p:nvSpPr>
        <p:spPr bwMode="auto">
          <a:xfrm>
            <a:off x="4508400" y="2141750"/>
            <a:ext cx="2879725" cy="2592388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Line 14"/>
          <p:cNvSpPr>
            <a:spLocks noChangeShapeType="1"/>
          </p:cNvSpPr>
          <p:nvPr/>
        </p:nvSpPr>
        <p:spPr bwMode="auto">
          <a:xfrm flipV="1">
            <a:off x="4508399" y="2141750"/>
            <a:ext cx="2879725" cy="259080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Rectangle 6"/>
          <p:cNvSpPr>
            <a:spLocks noChangeArrowheads="1"/>
          </p:cNvSpPr>
          <p:nvPr/>
        </p:nvSpPr>
        <p:spPr bwMode="auto">
          <a:xfrm>
            <a:off x="4499992" y="2780655"/>
            <a:ext cx="2879725" cy="13684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" name="Line 19"/>
          <p:cNvSpPr>
            <a:spLocks noChangeShapeType="1"/>
          </p:cNvSpPr>
          <p:nvPr/>
        </p:nvSpPr>
        <p:spPr bwMode="auto">
          <a:xfrm>
            <a:off x="3996456" y="3429000"/>
            <a:ext cx="3671888" cy="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Line 18"/>
          <p:cNvSpPr>
            <a:spLocks noChangeShapeType="1"/>
          </p:cNvSpPr>
          <p:nvPr/>
        </p:nvSpPr>
        <p:spPr bwMode="auto">
          <a:xfrm>
            <a:off x="5940152" y="2276872"/>
            <a:ext cx="0" cy="2447925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al 7"/>
          <p:cNvSpPr>
            <a:spLocks noChangeArrowheads="1"/>
          </p:cNvSpPr>
          <p:nvPr/>
        </p:nvSpPr>
        <p:spPr bwMode="auto">
          <a:xfrm>
            <a:off x="4860032" y="2348880"/>
            <a:ext cx="2090738" cy="2162175"/>
          </a:xfrm>
          <a:prstGeom prst="ellipse">
            <a:avLst/>
          </a:prstGeom>
          <a:solidFill>
            <a:srgbClr val="FFFF99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3" name="Line 25"/>
          <p:cNvSpPr>
            <a:spLocks noChangeShapeType="1"/>
          </p:cNvSpPr>
          <p:nvPr/>
        </p:nvSpPr>
        <p:spPr bwMode="auto">
          <a:xfrm flipH="1">
            <a:off x="4752900" y="2276872"/>
            <a:ext cx="2159000" cy="259080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" name="Line 24"/>
          <p:cNvSpPr>
            <a:spLocks noChangeShapeType="1"/>
          </p:cNvSpPr>
          <p:nvPr/>
        </p:nvSpPr>
        <p:spPr bwMode="auto">
          <a:xfrm>
            <a:off x="4752900" y="2491978"/>
            <a:ext cx="2592388" cy="2160588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" name="Line 26"/>
          <p:cNvSpPr>
            <a:spLocks noChangeShapeType="1"/>
          </p:cNvSpPr>
          <p:nvPr/>
        </p:nvSpPr>
        <p:spPr bwMode="auto">
          <a:xfrm>
            <a:off x="5723954" y="2148491"/>
            <a:ext cx="431800" cy="2808288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PubTriangle"/>
          <p:cNvSpPr>
            <a:spLocks noEditPoints="1" noChangeArrowheads="1"/>
          </p:cNvSpPr>
          <p:nvPr/>
        </p:nvSpPr>
        <p:spPr bwMode="auto">
          <a:xfrm>
            <a:off x="4251052" y="2347589"/>
            <a:ext cx="2945804" cy="2053431"/>
          </a:xfrm>
          <a:custGeom>
            <a:avLst/>
            <a:gdLst>
              <a:gd name="G0" fmla="+- 0 0 0"/>
              <a:gd name="G1" fmla="*/ 10800 1 2"/>
              <a:gd name="G2" fmla="*/ G1 10800 21600"/>
              <a:gd name="G3" fmla="+- 10800 0 G2"/>
              <a:gd name="G4" fmla="+- 10800 0 0"/>
              <a:gd name="G5" fmla="+- G1 10800 0"/>
              <a:gd name="G6" fmla="*/ 10800 1 2"/>
              <a:gd name="G7" fmla="+- 10800 0 0"/>
              <a:gd name="G8" fmla="+- G2 G6 G1"/>
              <a:gd name="G9" fmla="+- G8 10800 0"/>
              <a:gd name="G10" fmla="+- G6 10800 0"/>
              <a:gd name="T0" fmla="*/ 10800 w 21600"/>
              <a:gd name="T1" fmla="*/ 0 h 21600"/>
              <a:gd name="T2" fmla="*/ 5400 w 21600"/>
              <a:gd name="T3" fmla="*/ 10800 h 21600"/>
              <a:gd name="T4" fmla="*/ 0 w 21600"/>
              <a:gd name="T5" fmla="*/ 21600 h 21600"/>
              <a:gd name="T6" fmla="*/ 10800 w 21600"/>
              <a:gd name="T7" fmla="*/ 16200 h 21600"/>
              <a:gd name="T8" fmla="*/ 21600 w 21600"/>
              <a:gd name="T9" fmla="*/ 10800 h 21600"/>
              <a:gd name="T10" fmla="*/ 16200 w 21600"/>
              <a:gd name="T11" fmla="*/ 5400 h 21600"/>
              <a:gd name="T12" fmla="*/ G3 w 21600"/>
              <a:gd name="T13" fmla="*/ G6 h 21600"/>
              <a:gd name="T14" fmla="*/ G5 w 21600"/>
              <a:gd name="T15" fmla="*/ G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T12" t="T13" r="T14" b="T15"/>
            <a:pathLst>
              <a:path w="21600" h="21600">
                <a:moveTo>
                  <a:pt x="10800" y="0"/>
                </a:moveTo>
                <a:lnTo>
                  <a:pt x="0" y="21600"/>
                </a:lnTo>
                <a:lnTo>
                  <a:pt x="21600" y="10800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645237" y="1706466"/>
            <a:ext cx="2304256" cy="33238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Line 20"/>
          <p:cNvSpPr>
            <a:spLocks noChangeShapeType="1"/>
          </p:cNvSpPr>
          <p:nvPr/>
        </p:nvSpPr>
        <p:spPr bwMode="auto">
          <a:xfrm>
            <a:off x="5792344" y="1574079"/>
            <a:ext cx="0" cy="360045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" name="AutoShape 8"/>
          <p:cNvSpPr>
            <a:spLocks noChangeArrowheads="1"/>
          </p:cNvSpPr>
          <p:nvPr/>
        </p:nvSpPr>
        <p:spPr bwMode="auto">
          <a:xfrm>
            <a:off x="4065144" y="1684971"/>
            <a:ext cx="3454400" cy="2736850"/>
          </a:xfrm>
          <a:prstGeom prst="triangle">
            <a:avLst>
              <a:gd name="adj" fmla="val 50000"/>
            </a:avLst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1" name="Line 20"/>
          <p:cNvSpPr>
            <a:spLocks noChangeShapeType="1"/>
          </p:cNvSpPr>
          <p:nvPr/>
        </p:nvSpPr>
        <p:spPr bwMode="auto">
          <a:xfrm>
            <a:off x="5797365" y="1568155"/>
            <a:ext cx="0" cy="360045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2" name="Line 23"/>
          <p:cNvSpPr>
            <a:spLocks noChangeShapeType="1"/>
          </p:cNvSpPr>
          <p:nvPr/>
        </p:nvSpPr>
        <p:spPr bwMode="auto">
          <a:xfrm flipH="1" flipV="1">
            <a:off x="4572000" y="2924944"/>
            <a:ext cx="3097212" cy="1584325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" name="Line 22"/>
          <p:cNvSpPr>
            <a:spLocks noChangeShapeType="1"/>
          </p:cNvSpPr>
          <p:nvPr/>
        </p:nvSpPr>
        <p:spPr bwMode="auto">
          <a:xfrm flipV="1">
            <a:off x="3778845" y="2636912"/>
            <a:ext cx="3673475" cy="1943100"/>
          </a:xfrm>
          <a:prstGeom prst="line">
            <a:avLst/>
          </a:prstGeom>
          <a:noFill/>
          <a:ln w="25400">
            <a:solidFill>
              <a:srgbClr val="FF0000"/>
            </a:solidFill>
            <a:prstDash val="lgDashDot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845770" y="5373216"/>
            <a:ext cx="1893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osy souměrnosti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39093" y="5373216"/>
            <a:ext cx="1893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osy souměrnosti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118180" y="5376476"/>
            <a:ext cx="34284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</a:t>
            </a:r>
            <a:r>
              <a:rPr lang="cs-CZ" dirty="0" smtClean="0"/>
              <a:t>ekonečně mnoho os souměrností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645237" y="5376476"/>
            <a:ext cx="23391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ž</a:t>
            </a:r>
            <a:r>
              <a:rPr lang="cs-CZ" dirty="0" smtClean="0"/>
              <a:t>ádná osa souměrnosti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847361" y="5409214"/>
            <a:ext cx="19037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osa souměrnosti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839093" y="5410054"/>
            <a:ext cx="1893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osy souměrnosti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5736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4" grpId="0" animBg="1"/>
      <p:bldP spid="4" grpId="1" animBg="1"/>
      <p:bldP spid="16" grpId="0" animBg="1"/>
      <p:bldP spid="16" grpId="1" animBg="1"/>
      <p:bldP spid="18" grpId="0" animBg="1"/>
      <p:bldP spid="18" grpId="1" animBg="1"/>
      <p:bldP spid="20" grpId="0" animBg="1"/>
      <p:bldP spid="21" grpId="0" animBg="1"/>
      <p:bldP spid="22" grpId="0" animBg="1"/>
      <p:bldP spid="23" grpId="0" animBg="1"/>
      <p:bldP spid="17" grpId="0"/>
      <p:bldP spid="17" grpId="1"/>
      <p:bldP spid="19" grpId="0"/>
      <p:bldP spid="19" grpId="1"/>
      <p:bldP spid="24" grpId="0"/>
      <p:bldP spid="24" grpId="1"/>
      <p:bldP spid="25" grpId="0"/>
      <p:bldP spid="25" grpId="1"/>
      <p:bldP spid="26" grpId="0"/>
      <p:bldP spid="26" grpId="1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784976" cy="4525963"/>
          </a:xfrm>
        </p:spPr>
        <p:txBody>
          <a:bodyPr>
            <a:normAutofit fontScale="70000" lnSpcReduction="20000"/>
          </a:bodyPr>
          <a:lstStyle/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en.wikipedia.org/wiki/File:Narcissus-closeup.jpg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commons.wikimedia.org/wiki/File:Schmetterling_1a_neucc.jpg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upload.wikimedia.org/wikipedia/commons/0/04/Chateau_de_Versailles_1668_Pierre_Patel.jpg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http://i.images.cdn.fotopedia.com/pnl--Yx3RMWytk8-original/Countries_of_the_World/Europe/France/Aquitaine_-_</a:t>
            </a:r>
            <a:r>
              <a:rPr lang="cs-CZ" dirty="0" smtClean="0">
                <a:hlinkClick r:id="rId5"/>
              </a:rPr>
              <a:t>Chateau_de_Pichon-Longueville.jpg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upload.wikimedia.org/wikipedia/commons/3/3f/Jested.jpg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upload.wikimedia.org/wikipedia/commons/f/f0/Radnice_Liberec_2005.jpg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upload.wikimedia.org/wikipedia/commons/5/5c/Divadlo_liberec.jpg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www.badminton-liberec.cz/images/haly/ZS_Barvirska.jpg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1542</TotalTime>
  <Words>174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Osově souměrné útvary</vt:lpstr>
      <vt:lpstr>Co mají společného následující obrázky?</vt:lpstr>
      <vt:lpstr>Osově souměrné útvary v našem okolí</vt:lpstr>
      <vt:lpstr>Jsou v abecedě osově symetrická písmena?</vt:lpstr>
      <vt:lpstr>A co číslice?</vt:lpstr>
      <vt:lpstr>Překládáním zjisti, kolik os souměrnosti mají tyto geometrické útvary: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145</cp:revision>
  <dcterms:created xsi:type="dcterms:W3CDTF">2011-09-26T11:24:10Z</dcterms:created>
  <dcterms:modified xsi:type="dcterms:W3CDTF">2013-05-16T06:51:23Z</dcterms:modified>
</cp:coreProperties>
</file>