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6" r:id="rId4"/>
    <p:sldId id="267" r:id="rId5"/>
    <p:sldId id="268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9290" autoAdjust="0"/>
  </p:normalViewPr>
  <p:slideViewPr>
    <p:cSldViewPr>
      <p:cViewPr>
        <p:scale>
          <a:sx n="75" d="100"/>
          <a:sy n="75" d="100"/>
        </p:scale>
        <p:origin x="-1236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static/uploads/photo/2012/02/29/15/57/flower-19272_640.jpg" TargetMode="External"/><Relationship Id="rId2" Type="http://schemas.openxmlformats.org/officeDocument/2006/relationships/hyperlink" Target="http://upload.wikimedia.org/wikipedia/commons/1/18/Different_cards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e/e5/Point_symmetry.jpg" TargetMode="External"/><Relationship Id="rId4" Type="http://schemas.openxmlformats.org/officeDocument/2006/relationships/hyperlink" Target="http://pixabay.com/static/uploads/photo/2011/04/14/21/08/traffic-sign-6708_640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Středová souměrnost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dirty="0" smtClean="0"/>
              <a:t> </a:t>
            </a:r>
            <a:r>
              <a:rPr lang="cs-CZ" sz="1600" b="1" dirty="0" smtClean="0"/>
              <a:t>VY_32_inovace_17 </a:t>
            </a:r>
            <a:r>
              <a:rPr lang="cs-CZ" sz="1600" b="1" dirty="0" smtClean="0"/>
              <a:t>Matematika - středová souměrnost</a:t>
            </a:r>
          </a:p>
          <a:p>
            <a:r>
              <a:rPr lang="cs-CZ" sz="1600" dirty="0" smtClean="0"/>
              <a:t>Autor:        </a:t>
            </a:r>
            <a:r>
              <a:rPr lang="cs-CZ" sz="1600" dirty="0" smtClean="0"/>
              <a:t> Jana </a:t>
            </a:r>
            <a:r>
              <a:rPr lang="cs-CZ" sz="1600" dirty="0" smtClean="0"/>
              <a:t>Pěničková</a:t>
            </a:r>
          </a:p>
          <a:p>
            <a:r>
              <a:rPr lang="cs-CZ" sz="1600" dirty="0" smtClean="0"/>
              <a:t>Období:     </a:t>
            </a:r>
            <a:r>
              <a:rPr lang="cs-CZ" sz="1600" dirty="0" smtClean="0"/>
              <a:t> Únor </a:t>
            </a:r>
            <a:r>
              <a:rPr lang="cs-CZ" sz="1600" dirty="0" smtClean="0"/>
              <a:t>2013</a:t>
            </a:r>
          </a:p>
          <a:p>
            <a:r>
              <a:rPr lang="cs-CZ" sz="1600" dirty="0" smtClean="0"/>
              <a:t>Věková skupina:     </a:t>
            </a:r>
            <a:r>
              <a:rPr lang="cs-CZ" sz="1600" dirty="0" smtClean="0"/>
              <a:t>6</a:t>
            </a:r>
            <a:r>
              <a:rPr lang="cs-CZ" sz="1600" dirty="0" smtClean="0"/>
              <a:t>. ročník</a:t>
            </a:r>
          </a:p>
          <a:p>
            <a:r>
              <a:rPr lang="cs-CZ" sz="1600" dirty="0" smtClean="0"/>
              <a:t>Tematická oblast:   </a:t>
            </a:r>
            <a:r>
              <a:rPr lang="cs-CZ" sz="1600" dirty="0" smtClean="0"/>
              <a:t>Matematika</a:t>
            </a:r>
            <a:endParaRPr lang="cs-CZ" sz="1600" dirty="0" smtClean="0"/>
          </a:p>
          <a:p>
            <a:r>
              <a:rPr lang="cs-CZ" sz="1600" dirty="0" smtClean="0"/>
              <a:t>Anotace:    </a:t>
            </a:r>
            <a:r>
              <a:rPr lang="cs-CZ" sz="1600" dirty="0" smtClean="0"/>
              <a:t>Středová </a:t>
            </a:r>
            <a:r>
              <a:rPr lang="cs-CZ" sz="1600" dirty="0" smtClean="0"/>
              <a:t>souměrnost, střed souměrnosti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1161618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Středová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souměrnost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je shodné zobrazení, které každému vzoru přiřazuje shodný obraz podle </a:t>
            </a:r>
            <a:r>
              <a:rPr lang="cs-CZ" sz="2000" b="1" dirty="0" smtClean="0"/>
              <a:t>bodu</a:t>
            </a:r>
            <a:r>
              <a:rPr lang="cs-CZ" sz="2000" dirty="0" smtClean="0"/>
              <a:t>, který se nazývá </a:t>
            </a:r>
            <a:r>
              <a:rPr lang="cs-CZ" sz="2000" b="1" dirty="0" smtClean="0">
                <a:solidFill>
                  <a:srgbClr val="FF0000"/>
                </a:solidFill>
              </a:rPr>
              <a:t>střed souměrnosti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88840"/>
            <a:ext cx="5400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 obrazu a jeho vzoru říkáme, že jsou:</a:t>
            </a:r>
          </a:p>
          <a:p>
            <a:r>
              <a:rPr lang="cs-CZ" sz="2000" dirty="0" smtClean="0"/>
              <a:t>1. středově souměrné podle středu souměrnosti</a:t>
            </a:r>
          </a:p>
          <a:p>
            <a:r>
              <a:rPr lang="cs-CZ" sz="2000" dirty="0" smtClean="0"/>
              <a:t>2. souměrně sdružené podle středu souměrnosti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3068960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Souměrně sdružené body podle středu leží na přímce procházející středem a jejich vzdálenosti od středu jsou shodné.</a:t>
            </a:r>
            <a:endParaRPr lang="cs-CZ" sz="20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1851224" y="4243734"/>
            <a:ext cx="4519346" cy="156153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635672" y="5014316"/>
            <a:ext cx="2880320" cy="518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485631" y="48285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01183" y="405695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5951" y="48285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12095" y="55985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41936" y="482450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42325" y="414908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11183" y="496381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84320" y="496381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05537" y="5827836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42325" y="415406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339752" y="4964359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06666" y="496381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8665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44444E-6 L 0.51077 0.2460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538" y="12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44444E-6 L -0.34792 0.0013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96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6" grpId="0"/>
      <p:bldP spid="9" grpId="0"/>
      <p:bldP spid="14" grpId="0"/>
      <p:bldP spid="17" grpId="0"/>
      <p:bldP spid="19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7704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Obrazy geometrických útvarů souměrně sdružených podle středu</a:t>
            </a:r>
            <a:endParaRPr lang="cs-CZ" sz="20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124744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wavyHeavy" dirty="0" smtClean="0">
                <a:solidFill>
                  <a:srgbClr val="00B050"/>
                </a:solidFill>
              </a:rPr>
              <a:t>Obraz přímky:</a:t>
            </a:r>
            <a:endParaRPr lang="cs-CZ" sz="2000" b="1" u="wavyHeavy" dirty="0">
              <a:solidFill>
                <a:srgbClr val="00B05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449679" y="1816110"/>
            <a:ext cx="2808312" cy="17281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81927" y="2089473"/>
            <a:ext cx="72008" cy="1163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91177" y="3129999"/>
            <a:ext cx="72008" cy="1163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717931" y="2147635"/>
            <a:ext cx="644649" cy="1785222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825943" y="2593940"/>
            <a:ext cx="2736304" cy="167044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326576" y="3874695"/>
            <a:ext cx="72008" cy="1163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024718" y="2834169"/>
            <a:ext cx="72008" cy="1163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2027181" y="2892331"/>
            <a:ext cx="4033541" cy="29583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683571" y="1681386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693807" y="2855580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93895" y="1888118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231711" y="3934891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031130" y="2841987"/>
            <a:ext cx="433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868077" y="3018835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893910" y="284198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037542" y="2464182"/>
            <a:ext cx="420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15820" y="5117122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Obrazem přímky </a:t>
            </a:r>
            <a:r>
              <a:rPr lang="cs-CZ" sz="2000" dirty="0" smtClean="0"/>
              <a:t>ve středové souměrnosti je </a:t>
            </a:r>
            <a:r>
              <a:rPr lang="cs-CZ" sz="2000" b="1" dirty="0" smtClean="0"/>
              <a:t>přímka s ní rovnoběžná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15820" y="5461198"/>
            <a:ext cx="77446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Obrazem úsečky </a:t>
            </a:r>
            <a:r>
              <a:rPr lang="cs-CZ" sz="2000" dirty="0" smtClean="0"/>
              <a:t>ve středové souměrnosti je </a:t>
            </a:r>
            <a:r>
              <a:rPr lang="cs-CZ" sz="2000" b="1" dirty="0" smtClean="0"/>
              <a:t>úsečka s ní rovnoběžná a shodná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3835" y="4581128"/>
            <a:ext cx="26035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S(S): MN </a:t>
            </a:r>
            <a:r>
              <a:rPr lang="cs-CZ" sz="2800" dirty="0" smtClean="0">
                <a:sym typeface="Symbol"/>
              </a:rPr>
              <a:t>MN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23262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5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wavyHeavy" dirty="0" smtClean="0">
                <a:solidFill>
                  <a:srgbClr val="00B050"/>
                </a:solidFill>
              </a:rPr>
              <a:t>Obraz trojúhelníku:</a:t>
            </a:r>
            <a:endParaRPr lang="cs-CZ" b="1" u="wavyHeavy" dirty="0">
              <a:solidFill>
                <a:srgbClr val="00B05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1943708" y="990020"/>
            <a:ext cx="1692188" cy="11428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943708" y="2132856"/>
            <a:ext cx="1332148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275856" y="990020"/>
            <a:ext cx="360040" cy="17189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2" name="Skupina 11"/>
          <p:cNvGrpSpPr/>
          <p:nvPr/>
        </p:nvGrpSpPr>
        <p:grpSpPr>
          <a:xfrm rot="10800000">
            <a:off x="6063278" y="990020"/>
            <a:ext cx="1692188" cy="1718900"/>
            <a:chOff x="2096108" y="1142420"/>
            <a:chExt cx="1692188" cy="1718900"/>
          </a:xfrm>
        </p:grpSpPr>
        <p:cxnSp>
          <p:nvCxnSpPr>
            <p:cNvPr id="9" name="Přímá spojnice 8"/>
            <p:cNvCxnSpPr/>
            <p:nvPr/>
          </p:nvCxnSpPr>
          <p:spPr>
            <a:xfrm flipV="1">
              <a:off x="2096108" y="1142420"/>
              <a:ext cx="1692188" cy="114283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096108" y="2285256"/>
              <a:ext cx="1332148" cy="57606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V="1">
              <a:off x="3428256" y="1142420"/>
              <a:ext cx="360040" cy="171890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14" name="Přímá spojnice 13"/>
          <p:cNvCxnSpPr/>
          <p:nvPr/>
        </p:nvCxnSpPr>
        <p:spPr>
          <a:xfrm flipV="1">
            <a:off x="1943708" y="1566084"/>
            <a:ext cx="5811758" cy="566772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635896" y="990020"/>
            <a:ext cx="2427382" cy="17189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275856" y="990020"/>
            <a:ext cx="3147462" cy="17189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634008" y="1988840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270892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87458" y="62068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755466" y="156143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18890" y="620688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40152" y="2708920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716016" y="1849470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99546" y="16598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99592" y="312759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wavyHeavy" dirty="0" smtClean="0">
                <a:solidFill>
                  <a:srgbClr val="00B050"/>
                </a:solidFill>
              </a:rPr>
              <a:t>Obraz čtverce:</a:t>
            </a:r>
            <a:endParaRPr lang="cs-CZ" b="1" u="wavyHeavy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 rot="20422417">
            <a:off x="2123728" y="4077072"/>
            <a:ext cx="1800200" cy="18002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 rot="20383632">
            <a:off x="5871341" y="4077072"/>
            <a:ext cx="1800200" cy="18002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/>
          <p:nvPr/>
        </p:nvCxnSpPr>
        <p:spPr>
          <a:xfrm>
            <a:off x="1859304" y="4437112"/>
            <a:ext cx="6076661" cy="108012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563888" y="3820954"/>
            <a:ext cx="2679410" cy="230635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2483768" y="3827034"/>
            <a:ext cx="4824536" cy="230027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4173966" y="4437112"/>
            <a:ext cx="1441257" cy="108012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1634008" y="4293096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339752" y="6133390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173966" y="5445224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422304" y="3499592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739926" y="4990100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366879" y="4134326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114238" y="6133390"/>
            <a:ext cx="433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164288" y="3499592"/>
            <a:ext cx="356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884368" y="5517232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753988" y="478946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899592" y="260648"/>
            <a:ext cx="43564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Obrazy plošných geometrických útvarů:</a:t>
            </a:r>
            <a:endParaRPr lang="cs-CZ" sz="2000" u="sng" dirty="0"/>
          </a:p>
        </p:txBody>
      </p:sp>
    </p:spTree>
    <p:extLst>
      <p:ext uri="{BB962C8B-B14F-4D97-AF65-F5344CB8AC3E}">
        <p14:creationId xmlns:p14="http://schemas.microsoft.com/office/powerpoint/2010/main" val="2028012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7" grpId="0"/>
      <p:bldP spid="28" grpId="0" animBg="1"/>
      <p:bldP spid="29" grpId="0" animBg="1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wavyHeavy" dirty="0" smtClean="0">
                <a:solidFill>
                  <a:srgbClr val="00B050"/>
                </a:solidFill>
              </a:rPr>
              <a:t>Obraz kružnice:</a:t>
            </a:r>
            <a:endParaRPr lang="cs-CZ" b="1" u="wavyHeavy" dirty="0">
              <a:solidFill>
                <a:srgbClr val="00B05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1907704" y="1340768"/>
            <a:ext cx="1944216" cy="1944216"/>
            <a:chOff x="1907704" y="1340768"/>
            <a:chExt cx="1944216" cy="1944216"/>
          </a:xfrm>
        </p:grpSpPr>
        <p:sp>
          <p:nvSpPr>
            <p:cNvPr id="3" name="Ovál 2"/>
            <p:cNvSpPr/>
            <p:nvPr/>
          </p:nvSpPr>
          <p:spPr>
            <a:xfrm>
              <a:off x="1907704" y="1340768"/>
              <a:ext cx="1944216" cy="194421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729771" y="2128210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+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724128" y="1346524"/>
            <a:ext cx="1944216" cy="1944216"/>
            <a:chOff x="1907704" y="1340768"/>
            <a:chExt cx="1944216" cy="1944216"/>
          </a:xfrm>
        </p:grpSpPr>
        <p:sp>
          <p:nvSpPr>
            <p:cNvPr id="11" name="Ovál 10"/>
            <p:cNvSpPr/>
            <p:nvPr/>
          </p:nvSpPr>
          <p:spPr>
            <a:xfrm>
              <a:off x="1907704" y="1340768"/>
              <a:ext cx="1944216" cy="194421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729771" y="2128210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+</a:t>
              </a:r>
              <a:endParaRPr lang="cs-CZ" dirty="0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2879812" y="2318632"/>
            <a:ext cx="3816424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729771" y="231287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55813" y="2312876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1076504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115610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31958" y="21282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27149" y="2362743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3568" y="4077072"/>
            <a:ext cx="806489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2000" b="1" dirty="0" smtClean="0"/>
              <a:t>Obrazem geometrického útvaru ve středové souměrnosti je geometrický útvar přímo shodný se svým vzorem.</a:t>
            </a:r>
          </a:p>
          <a:p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83568" y="4653136"/>
            <a:ext cx="7848872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062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784976" cy="452596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upload.wikimedia.org/wikipedia/commons/1/18/Different_cards2.jpg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pixabay.com/static/uploads/photo/2012/02/29/15/57/flower-19272_640.jpg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pixabay.com/static/uploads/photo/2011/04/14/21/08/traffic-sign-6708_640.png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upload.wikimedia.org/wikipedia/commons/e/e5/Point_symmetry.jpg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1672</TotalTime>
  <Words>254</Words>
  <Application>Microsoft Office PowerPoint</Application>
  <PresentationFormat>Předvádění na obrazovce (4:3)</PresentationFormat>
  <Paragraphs>89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Středová souměrnost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170</cp:revision>
  <dcterms:created xsi:type="dcterms:W3CDTF">2011-09-26T11:24:10Z</dcterms:created>
  <dcterms:modified xsi:type="dcterms:W3CDTF">2013-05-16T06:52:39Z</dcterms:modified>
</cp:coreProperties>
</file>