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2" r:id="rId3"/>
    <p:sldId id="258" r:id="rId4"/>
    <p:sldId id="259" r:id="rId5"/>
    <p:sldId id="260" r:id="rId6"/>
    <p:sldId id="261" r:id="rId7"/>
    <p:sldId id="264" r:id="rId8"/>
    <p:sldId id="27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90" d="100"/>
          <a:sy n="90" d="100"/>
        </p:scale>
        <p:origin x="-48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27.6.2013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908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6/27/2013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6/27/2013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6/27/2013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8" name="Nadpis 1"/>
          <p:cNvSpPr txBox="1">
            <a:spLocks/>
          </p:cNvSpPr>
          <p:nvPr/>
        </p:nvSpPr>
        <p:spPr>
          <a:xfrm>
            <a:off x="899592" y="3332831"/>
            <a:ext cx="6017394" cy="1039427"/>
          </a:xfrm>
          <a:prstGeom prst="rect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FFC000"/>
              </a:gs>
            </a:gsLst>
            <a:lin ang="5400000" scaled="0"/>
          </a:gradFill>
        </p:spPr>
        <p:txBody>
          <a:bodyPr vert="horz" lIns="91440" tIns="45720" rIns="91440" bIns="45720" rtlCol="0" anchor="b" anchorCtr="0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kern="1200" cap="all" baseline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cs-CZ" b="1" dirty="0" err="1" smtClean="0">
                <a:solidFill>
                  <a:schemeClr val="tx1"/>
                </a:solidFill>
                <a:latin typeface="Calibri" pitchFamily="34" charset="0"/>
              </a:rPr>
              <a:t>Bundesrepublik</a:t>
            </a: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fontAlgn="auto">
              <a:spcAft>
                <a:spcPts val="0"/>
              </a:spcAft>
            </a:pPr>
            <a:r>
              <a:rPr lang="cs-CZ" b="1" dirty="0" err="1" smtClean="0">
                <a:solidFill>
                  <a:schemeClr val="tx1"/>
                </a:solidFill>
                <a:latin typeface="Calibri" pitchFamily="34" charset="0"/>
              </a:rPr>
              <a:t>deutschland</a:t>
            </a:r>
            <a:endParaRPr lang="cs-CZ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979712" y="4649212"/>
            <a:ext cx="3888432" cy="507980"/>
          </a:xfrm>
          <a:prstGeom prst="rect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FFC000"/>
              </a:gs>
            </a:gsLst>
            <a:lin ang="5400000" scaled="0"/>
          </a:gradFill>
        </p:spPr>
        <p:txBody>
          <a:bodyPr vert="horz" lIns="91440" tIns="45720" rIns="91440" bIns="45720" rtlCol="0" anchor="b" anchorCtr="0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kern="1200" cap="all" baseline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cs-CZ" sz="3200" b="1" dirty="0" err="1" smtClean="0">
                <a:solidFill>
                  <a:schemeClr val="tx1"/>
                </a:solidFill>
                <a:latin typeface="Calibri" pitchFamily="34" charset="0"/>
              </a:rPr>
              <a:t>Politisches</a:t>
            </a:r>
            <a:r>
              <a:rPr lang="cs-CZ" sz="32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  <a:latin typeface="Calibri" pitchFamily="34" charset="0"/>
              </a:rPr>
              <a:t>system</a:t>
            </a:r>
            <a:endParaRPr lang="cs-CZ" sz="3200" b="1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760688"/>
              </p:ext>
            </p:extLst>
          </p:nvPr>
        </p:nvGraphicFramePr>
        <p:xfrm>
          <a:off x="683568" y="1268760"/>
          <a:ext cx="7848872" cy="522234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Dubí III -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 _AJ4A_31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 8. 2013 (Po pilotáži)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Miroslav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Stojčenko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Německý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- sdělí obsah, hlavní myšlenky či informace vyslechnuté nebo přečtené;</a:t>
                      </a:r>
                    </a:p>
                    <a:p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- vyjadřuje se ústně i písemně, k tématům osobního života a k tématům z oblasti zaměření studijního oboru;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Typ interakce: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výklad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6152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Deutschland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Politik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Grundinformationen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Landkarte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 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Europa</a:t>
                      </a: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Tento výukový materiál je určen pro žáky SOŠ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a slouží k osvojení znalostí o SRN v německém jazyce. Lze ho použít jak pro hromadnou tak pro individuální výuku.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latin typeface="Calibri" pitchFamily="34" charset="0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8059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FFC000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chemeClr val="tx1"/>
                </a:solidFill>
                <a:latin typeface="Calibri" pitchFamily="34" charset="0"/>
              </a:rPr>
              <a:t>Bundesrepublik</a:t>
            </a:r>
            <a:r>
              <a:rPr lang="cs-CZ" sz="4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  <a:latin typeface="Calibri" pitchFamily="34" charset="0"/>
              </a:rPr>
              <a:t>deutschland</a:t>
            </a:r>
            <a:endParaRPr lang="cs-CZ" sz="4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1"/>
            <a:ext cx="8229600" cy="3548608"/>
          </a:xfrm>
        </p:spPr>
        <p:txBody>
          <a:bodyPr>
            <a:normAutofit/>
          </a:bodyPr>
          <a:lstStyle/>
          <a:p>
            <a:r>
              <a:rPr lang="de-DE" dirty="0" smtClean="0">
                <a:solidFill>
                  <a:schemeClr val="tx1"/>
                </a:solidFill>
                <a:latin typeface="Calibri" pitchFamily="34" charset="0"/>
              </a:rPr>
              <a:t>liegt in der Westeuropa</a:t>
            </a:r>
          </a:p>
          <a:p>
            <a:r>
              <a:rPr lang="de-DE" dirty="0" smtClean="0">
                <a:solidFill>
                  <a:schemeClr val="tx1"/>
                </a:solidFill>
                <a:latin typeface="Calibri" pitchFamily="34" charset="0"/>
              </a:rPr>
              <a:t>grenzt an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</a:rPr>
              <a:t>folgende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</a:rPr>
              <a:t>Staaten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:</a:t>
            </a:r>
          </a:p>
          <a:p>
            <a:pPr lvl="1"/>
            <a:r>
              <a:rPr lang="de-DE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de-DE" b="1" dirty="0" smtClean="0">
                <a:solidFill>
                  <a:schemeClr val="tx1"/>
                </a:solidFill>
                <a:latin typeface="Calibri" pitchFamily="34" charset="0"/>
              </a:rPr>
              <a:t>Frankreich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de-DE" dirty="0" smtClean="0">
                <a:solidFill>
                  <a:schemeClr val="tx1"/>
                </a:solidFill>
                <a:latin typeface="Calibri" pitchFamily="34" charset="0"/>
              </a:rPr>
              <a:t>die </a:t>
            </a:r>
            <a:r>
              <a:rPr lang="de-DE" b="1" dirty="0" smtClean="0">
                <a:solidFill>
                  <a:schemeClr val="tx1"/>
                </a:solidFill>
                <a:latin typeface="Calibri" pitchFamily="34" charset="0"/>
              </a:rPr>
              <a:t>Niederlanden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de-DE" dirty="0" smtClean="0">
                <a:solidFill>
                  <a:schemeClr val="tx1"/>
                </a:solidFill>
                <a:latin typeface="Calibri" pitchFamily="34" charset="0"/>
              </a:rPr>
              <a:t>die </a:t>
            </a:r>
            <a:r>
              <a:rPr lang="de-DE" b="1" dirty="0" smtClean="0">
                <a:solidFill>
                  <a:schemeClr val="tx1"/>
                </a:solidFill>
                <a:latin typeface="Calibri" pitchFamily="34" charset="0"/>
              </a:rPr>
              <a:t>Schweiz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de-DE" b="1" dirty="0" smtClean="0">
                <a:solidFill>
                  <a:schemeClr val="tx1"/>
                </a:solidFill>
                <a:latin typeface="Calibri" pitchFamily="34" charset="0"/>
              </a:rPr>
              <a:t>Österreich</a:t>
            </a:r>
            <a:endParaRPr lang="cs-CZ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de-DE" b="1" dirty="0" smtClean="0">
                <a:solidFill>
                  <a:schemeClr val="tx1"/>
                </a:solidFill>
                <a:latin typeface="Calibri" pitchFamily="34" charset="0"/>
              </a:rPr>
              <a:t>Polen</a:t>
            </a:r>
            <a:r>
              <a:rPr lang="de-DE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endParaRPr lang="cs-CZ" dirty="0" smtClean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de-DE" b="1" dirty="0" smtClean="0">
                <a:solidFill>
                  <a:schemeClr val="tx1"/>
                </a:solidFill>
                <a:latin typeface="Calibri" pitchFamily="34" charset="0"/>
              </a:rPr>
              <a:t>Dänemark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de-DE" b="1" dirty="0" smtClean="0">
                <a:solidFill>
                  <a:schemeClr val="tx1"/>
                </a:solidFill>
                <a:latin typeface="Calibri" pitchFamily="34" charset="0"/>
              </a:rPr>
              <a:t>die Tschechische Republik</a:t>
            </a:r>
            <a:r>
              <a:rPr lang="de-DE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5257700"/>
            <a:ext cx="5760640" cy="4755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</a:rPr>
              <a:t>an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 der </a:t>
            </a: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</a:rPr>
              <a:t>Nordgrenze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</a:rPr>
              <a:t>liegen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</a:rPr>
              <a:t>auch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</a:rPr>
              <a:t>zwei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 pitchFamily="34" charset="0"/>
              </a:rPr>
              <a:t>Seen</a:t>
            </a:r>
            <a:endParaRPr lang="cs-CZ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84168" y="5877271"/>
            <a:ext cx="15121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 fontAlgn="auto">
              <a:spcAft>
                <a:spcPts val="0"/>
              </a:spcAft>
              <a:buNone/>
            </a:pPr>
            <a:r>
              <a:rPr lang="cs-CZ" sz="2400" b="1" dirty="0" err="1" smtClean="0">
                <a:latin typeface="Calibri" pitchFamily="34" charset="0"/>
              </a:rPr>
              <a:t>Nordsee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624" y="5877272"/>
            <a:ext cx="15121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 fontAlgn="auto">
              <a:spcAft>
                <a:spcPts val="0"/>
              </a:spcAft>
              <a:buNone/>
            </a:pPr>
            <a:r>
              <a:rPr lang="cs-CZ" sz="2400" b="1" dirty="0" err="1" smtClean="0">
                <a:latin typeface="Calibri" pitchFamily="34" charset="0"/>
              </a:rPr>
              <a:t>Ostsee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502918" cy="3441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c\Desktop\Deutschland_politisch_bun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849266"/>
            <a:ext cx="4167634" cy="5519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Desktop\Deutschland_Übersichtskart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60" y="908720"/>
            <a:ext cx="4104456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799528" y="1679056"/>
            <a:ext cx="3478304" cy="1172343"/>
          </a:xfrm>
        </p:spPr>
        <p:txBody>
          <a:bodyPr>
            <a:normAutofit/>
          </a:bodyPr>
          <a:lstStyle/>
          <a:p>
            <a:pPr hangingPunct="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Calibri" pitchFamily="34" charset="0"/>
              </a:rPr>
              <a:t>demokratische</a:t>
            </a:r>
            <a:endParaRPr lang="cs-CZ" sz="32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114300" indent="0" hangingPunct="0">
              <a:buNone/>
            </a:pPr>
            <a:r>
              <a:rPr lang="cs-CZ" sz="32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sz="3200" dirty="0" err="1" smtClean="0">
                <a:solidFill>
                  <a:schemeClr val="tx1"/>
                </a:solidFill>
                <a:latin typeface="Calibri" pitchFamily="34" charset="0"/>
              </a:rPr>
              <a:t>Bundesrepublik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404664"/>
            <a:ext cx="8260672" cy="1039427"/>
          </a:xfrm>
          <a:prstGeom prst="rect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FFC000"/>
              </a:gs>
            </a:gsLst>
            <a:lin ang="5400000" scaled="0"/>
          </a:gra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500" kern="1200" cap="all" baseline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cs-CZ" sz="4000" b="1" dirty="0" err="1" smtClean="0">
                <a:solidFill>
                  <a:schemeClr val="tx1"/>
                </a:solidFill>
                <a:latin typeface="Calibri" pitchFamily="34" charset="0"/>
              </a:rPr>
              <a:t>grundinformationen</a:t>
            </a:r>
            <a:endParaRPr lang="cs-CZ" sz="4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4855548" y="4978150"/>
            <a:ext cx="1421904" cy="5962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hangingPunct="0">
              <a:spcAft>
                <a:spcPts val="0"/>
              </a:spcAft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16 </a:t>
            </a:r>
            <a:endParaRPr lang="cs-CZ" sz="32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4793812" y="3079995"/>
            <a:ext cx="2652720" cy="5962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hangingPunct="0">
              <a:spcAft>
                <a:spcPts val="0"/>
              </a:spcAft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80 000 000 </a:t>
            </a:r>
            <a:endParaRPr lang="cs-CZ" sz="32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550536" y="4036748"/>
            <a:ext cx="3139542" cy="7301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hangingPunct="0">
              <a:spcAft>
                <a:spcPts val="0"/>
              </a:spcAft>
              <a:buFont typeface="Wingdings" pitchFamily="2" charset="2"/>
              <a:buChar char="§"/>
            </a:pP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Hauptstadt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>?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sz="36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683568" y="1967088"/>
            <a:ext cx="3024336" cy="596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 hangingPunct="0">
              <a:spcBef>
                <a:spcPct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3600" dirty="0" err="1">
                <a:solidFill>
                  <a:prstClr val="black"/>
                </a:solidFill>
                <a:latin typeface="Calibri" pitchFamily="34" charset="0"/>
                <a:cs typeface="Arial" charset="0"/>
              </a:rPr>
              <a:t>Staatsform</a:t>
            </a:r>
            <a:r>
              <a:rPr lang="cs-CZ" sz="3600" dirty="0">
                <a:solidFill>
                  <a:prstClr val="black"/>
                </a:solidFill>
                <a:latin typeface="Calibri" pitchFamily="34" charset="0"/>
                <a:cs typeface="Arial" charset="0"/>
              </a:rPr>
              <a:t>?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83567" y="3027597"/>
            <a:ext cx="28734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 fontAlgn="auto" hangingPunct="0">
              <a:spcAft>
                <a:spcPts val="0"/>
              </a:spcAft>
              <a:buFont typeface="Wingdings" pitchFamily="2" charset="2"/>
              <a:buChar char="§"/>
            </a:pPr>
            <a:r>
              <a:rPr lang="cs-CZ" sz="3600" dirty="0" err="1" smtClean="0">
                <a:solidFill>
                  <a:prstClr val="black"/>
                </a:solidFill>
                <a:latin typeface="Calibri" pitchFamily="34" charset="0"/>
              </a:rPr>
              <a:t>Einwohner</a:t>
            </a:r>
            <a:r>
              <a:rPr lang="cs-CZ" sz="3600" dirty="0" smtClean="0">
                <a:solidFill>
                  <a:prstClr val="black"/>
                </a:solidFill>
                <a:latin typeface="Calibri" pitchFamily="34" charset="0"/>
              </a:rPr>
              <a:t>?</a:t>
            </a:r>
            <a:endParaRPr lang="cs-CZ" sz="3600" dirty="0">
              <a:solidFill>
                <a:prstClr val="black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22000" y="4038226"/>
            <a:ext cx="193203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fontAlgn="auto" hangingPunct="0">
              <a:spcAft>
                <a:spcPts val="0"/>
              </a:spcAft>
              <a:buFont typeface="Wingdings" pitchFamily="2" charset="2"/>
              <a:buChar char="Ø"/>
            </a:pPr>
            <a:r>
              <a:rPr lang="cs-CZ" sz="3200" dirty="0" err="1">
                <a:solidFill>
                  <a:prstClr val="black"/>
                </a:solidFill>
                <a:latin typeface="Calibri" pitchFamily="34" charset="0"/>
              </a:rPr>
              <a:t>Berlin</a:t>
            </a:r>
            <a:endParaRPr lang="cs-CZ" sz="3200" dirty="0">
              <a:solidFill>
                <a:prstClr val="black"/>
              </a:solidFill>
              <a:latin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3568" y="4941168"/>
            <a:ext cx="34436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auto" hangingPunct="0">
              <a:spcAft>
                <a:spcPts val="0"/>
              </a:spcAft>
              <a:buFont typeface="Wingdings" pitchFamily="2" charset="2"/>
              <a:buChar char="§"/>
            </a:pPr>
            <a:r>
              <a:rPr lang="cs-CZ" sz="3600" dirty="0" smtClean="0">
                <a:solidFill>
                  <a:prstClr val="black"/>
                </a:solidFill>
                <a:latin typeface="Calibri" pitchFamily="34" charset="0"/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  <a:latin typeface="Calibri" pitchFamily="34" charset="0"/>
              </a:rPr>
              <a:t>Bundesländer</a:t>
            </a:r>
            <a:r>
              <a:rPr lang="cs-CZ" sz="3600" dirty="0" smtClean="0">
                <a:solidFill>
                  <a:prstClr val="black"/>
                </a:solidFill>
                <a:latin typeface="Calibri" pitchFamily="34" charset="0"/>
              </a:rPr>
              <a:t>?</a:t>
            </a:r>
            <a:endParaRPr lang="cs-CZ" sz="3600" dirty="0">
              <a:solidFill>
                <a:prstClr val="black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072" y="1700808"/>
            <a:ext cx="8229600" cy="4373563"/>
          </a:xfrm>
        </p:spPr>
        <p:txBody>
          <a:bodyPr>
            <a:normAutofit/>
          </a:bodyPr>
          <a:lstStyle/>
          <a:p>
            <a:pPr hangingPunct="0">
              <a:buFont typeface="Wingdings" pitchFamily="2" charset="2"/>
              <a:buChar char="§"/>
            </a:pP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Wan</a:t>
            </a: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ist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sie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entstanden</a:t>
            </a:r>
            <a:r>
              <a:rPr lang="en-US" sz="3600" dirty="0" smtClean="0">
                <a:solidFill>
                  <a:schemeClr val="tx1"/>
                </a:solidFill>
                <a:latin typeface="Calibri" pitchFamily="34" charset="0"/>
              </a:rPr>
              <a:t>?</a:t>
            </a:r>
            <a:endParaRPr lang="en-US" sz="3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lvl="1" hangingPunct="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1"/>
                </a:solidFill>
                <a:latin typeface="Calibri" pitchFamily="34" charset="0"/>
              </a:rPr>
              <a:t>3.Oktober 1990</a:t>
            </a:r>
            <a:r>
              <a:rPr lang="en-US" sz="32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en-US" sz="3200" dirty="0" smtClean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sz="3200" dirty="0" err="1" smtClean="0">
                <a:solidFill>
                  <a:schemeClr val="tx1"/>
                </a:solidFill>
                <a:latin typeface="Calibri" pitchFamily="34" charset="0"/>
              </a:rPr>
              <a:t>Wiedervereinigung</a:t>
            </a:r>
            <a:r>
              <a:rPr lang="en-US" sz="32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endParaRPr lang="en-US" sz="3200" dirty="0" smtClean="0">
              <a:solidFill>
                <a:schemeClr val="tx1"/>
              </a:solidFill>
              <a:latin typeface="Calibri" pitchFamily="34" charset="0"/>
            </a:endParaRPr>
          </a:p>
          <a:p>
            <a:pPr hangingPunct="0">
              <a:buFont typeface="Wingdings" pitchFamily="2" charset="2"/>
              <a:buChar char="§"/>
            </a:pP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Wie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hei</a:t>
            </a:r>
            <a:r>
              <a:rPr lang="de-DE" sz="3600" dirty="0" err="1" smtClean="0">
                <a:solidFill>
                  <a:schemeClr val="tx1"/>
                </a:solidFill>
                <a:latin typeface="Calibri" pitchFamily="34" charset="0"/>
              </a:rPr>
              <a:t>ßt</a:t>
            </a:r>
            <a:r>
              <a:rPr lang="de-DE" sz="3600" dirty="0" smtClean="0">
                <a:solidFill>
                  <a:schemeClr val="tx1"/>
                </a:solidFill>
                <a:latin typeface="Calibri" pitchFamily="34" charset="0"/>
              </a:rPr>
              <a:t> die wichtigste politische Funktion</a:t>
            </a:r>
            <a:r>
              <a:rPr lang="en-US" sz="3600" dirty="0" smtClean="0">
                <a:solidFill>
                  <a:schemeClr val="tx1"/>
                </a:solidFill>
                <a:latin typeface="Calibri" pitchFamily="34" charset="0"/>
              </a:rPr>
              <a:t>?</a:t>
            </a:r>
            <a:endParaRPr lang="en-US" sz="3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lvl="1" hangingPunct="0">
              <a:buFont typeface="Wingdings" pitchFamily="2" charset="2"/>
              <a:buChar char="§"/>
            </a:pPr>
            <a:r>
              <a:rPr lang="en-US" sz="3200" b="1" dirty="0" err="1" smtClean="0">
                <a:solidFill>
                  <a:schemeClr val="tx1"/>
                </a:solidFill>
                <a:latin typeface="Calibri" pitchFamily="34" charset="0"/>
              </a:rPr>
              <a:t>Bundeskanzler</a:t>
            </a:r>
            <a:endParaRPr lang="en-US" sz="3200" dirty="0" smtClean="0">
              <a:solidFill>
                <a:schemeClr val="tx1"/>
              </a:solidFill>
              <a:latin typeface="Calibri" pitchFamily="34" charset="0"/>
            </a:endParaRPr>
          </a:p>
          <a:p>
            <a:pPr hangingPunct="0">
              <a:buFont typeface="Wingdings" pitchFamily="2" charset="2"/>
              <a:buChar char="§"/>
            </a:pPr>
            <a:r>
              <a:rPr lang="en-US" sz="3600" dirty="0" err="1" smtClean="0">
                <a:solidFill>
                  <a:schemeClr val="tx1"/>
                </a:solidFill>
                <a:latin typeface="Calibri" pitchFamily="34" charset="0"/>
              </a:rPr>
              <a:t>Womit</a:t>
            </a:r>
            <a:r>
              <a:rPr lang="en-US" sz="3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  <a:latin typeface="Calibri" pitchFamily="34" charset="0"/>
              </a:rPr>
              <a:t>bezahl</a:t>
            </a:r>
            <a:r>
              <a:rPr lang="en-US" sz="3600" dirty="0" smtClean="0">
                <a:solidFill>
                  <a:schemeClr val="tx1"/>
                </a:solidFill>
                <a:latin typeface="Calibri" pitchFamily="34" charset="0"/>
              </a:rPr>
              <a:t> man?</a:t>
            </a:r>
            <a:endParaRPr lang="en-US" sz="3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lvl="1" hangingPunct="0">
              <a:buFont typeface="Wingdings" pitchFamily="2" charset="2"/>
              <a:buChar char="§"/>
            </a:pPr>
            <a:r>
              <a:rPr lang="de-DE" sz="3200" b="1" dirty="0" smtClean="0">
                <a:solidFill>
                  <a:schemeClr val="tx1"/>
                </a:solidFill>
                <a:latin typeface="Calibri" pitchFamily="34" charset="0"/>
              </a:rPr>
              <a:t>Euro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413541"/>
            <a:ext cx="8260672" cy="1039427"/>
          </a:xfrm>
          <a:prstGeom prst="rect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FFC000"/>
              </a:gs>
            </a:gsLst>
            <a:lin ang="5400000" scaled="0"/>
          </a:gra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500" kern="1200" cap="all" baseline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cs-CZ" sz="4000" b="1" dirty="0" err="1" smtClean="0">
                <a:solidFill>
                  <a:schemeClr val="tx1"/>
                </a:solidFill>
                <a:latin typeface="Calibri" pitchFamily="34" charset="0"/>
              </a:rPr>
              <a:t>grundinformationen</a:t>
            </a:r>
            <a:endParaRPr lang="cs-CZ" sz="4000" b="1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Politisches_System_in_Deutschlan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6692"/>
            <a:ext cx="7560840" cy="6222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868144" y="404664"/>
            <a:ext cx="3061642" cy="1039427"/>
          </a:xfrm>
          <a:prstGeom prst="rect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FFC000"/>
              </a:gs>
            </a:gsLst>
            <a:lin ang="5400000" scaled="0"/>
          </a:gra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500" kern="1200" cap="all" baseline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de-DE" sz="4000" b="1" dirty="0" smtClean="0">
                <a:solidFill>
                  <a:schemeClr val="tx1"/>
                </a:solidFill>
                <a:latin typeface="Calibri" pitchFamily="34" charset="0"/>
              </a:rPr>
              <a:t>Politisches </a:t>
            </a:r>
          </a:p>
          <a:p>
            <a:pPr fontAlgn="auto">
              <a:spcAft>
                <a:spcPts val="0"/>
              </a:spcAft>
            </a:pPr>
            <a:r>
              <a:rPr lang="de-DE" sz="4000" b="1" dirty="0" err="1" smtClean="0">
                <a:solidFill>
                  <a:schemeClr val="tx1"/>
                </a:solidFill>
                <a:latin typeface="Calibri" pitchFamily="34" charset="0"/>
              </a:rPr>
              <a:t>system</a:t>
            </a:r>
            <a:endParaRPr lang="cs-CZ" sz="4000" b="1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8054" y="980728"/>
            <a:ext cx="792088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Calibri" pitchFamily="34" charset="0"/>
              </a:rPr>
              <a:t>JCS. </a:t>
            </a:r>
            <a:r>
              <a:rPr lang="cs-CZ" sz="2000" i="1" dirty="0" err="1">
                <a:latin typeface="Calibri" pitchFamily="34" charset="0"/>
              </a:rPr>
              <a:t>Wikimedia</a:t>
            </a:r>
            <a:r>
              <a:rPr lang="cs-CZ" sz="2000" i="1" dirty="0">
                <a:latin typeface="Calibri" pitchFamily="34" charset="0"/>
              </a:rPr>
              <a:t> </a:t>
            </a:r>
            <a:r>
              <a:rPr lang="cs-CZ" sz="2000" i="1" dirty="0" err="1">
                <a:latin typeface="Calibri" pitchFamily="34" charset="0"/>
              </a:rPr>
              <a:t>Commons</a:t>
            </a:r>
            <a:r>
              <a:rPr lang="cs-CZ" sz="2000" dirty="0">
                <a:latin typeface="Calibri" pitchFamily="34" charset="0"/>
              </a:rPr>
              <a:t> [online]. [cit. 27.6.2013]. Dostupný na WWW: http://commons.wikimedia.org/wiki/File:Deutschland_politisch_bunt.png</a:t>
            </a:r>
            <a:endParaRPr lang="cs-CZ" sz="2000" dirty="0"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4651" y="1916832"/>
            <a:ext cx="783626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latin typeface="Calibri" pitchFamily="34" charset="0"/>
              </a:rPr>
              <a:t>NORDNORDWEST. </a:t>
            </a:r>
            <a:r>
              <a:rPr lang="en-US" sz="2000" i="1" dirty="0">
                <a:latin typeface="Calibri" pitchFamily="34" charset="0"/>
              </a:rPr>
              <a:t>Wikimedia Commons</a:t>
            </a:r>
            <a:r>
              <a:rPr lang="en-US" sz="2000" dirty="0">
                <a:latin typeface="Calibri" pitchFamily="34" charset="0"/>
              </a:rPr>
              <a:t> [online]. [cit. 27.6.2013]. </a:t>
            </a:r>
            <a:r>
              <a:rPr lang="en-US" sz="2000" dirty="0" err="1">
                <a:latin typeface="Calibri" pitchFamily="34" charset="0"/>
              </a:rPr>
              <a:t>Dostupný</a:t>
            </a:r>
            <a:r>
              <a:rPr lang="en-US" sz="2000" dirty="0">
                <a:latin typeface="Calibri" pitchFamily="34" charset="0"/>
              </a:rPr>
              <a:t> </a:t>
            </a:r>
            <a:r>
              <a:rPr lang="en-US" sz="2000" dirty="0" err="1">
                <a:latin typeface="Calibri" pitchFamily="34" charset="0"/>
              </a:rPr>
              <a:t>na</a:t>
            </a:r>
            <a:r>
              <a:rPr lang="en-US" sz="2000" dirty="0">
                <a:latin typeface="Calibri" pitchFamily="34" charset="0"/>
              </a:rPr>
              <a:t> WWW: http://commons.wikimedia.org/wiki/File:Deutschland_%C3%9Cbersichtskarte.png</a:t>
            </a:r>
            <a:endParaRPr lang="cs-CZ" sz="2000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601" y="3501008"/>
            <a:ext cx="810778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Calibri" pitchFamily="34" charset="0"/>
              </a:rPr>
              <a:t>MORTADELO2005. </a:t>
            </a:r>
            <a:r>
              <a:rPr lang="cs-CZ" sz="2000" i="1" dirty="0" err="1">
                <a:latin typeface="Calibri" pitchFamily="34" charset="0"/>
              </a:rPr>
              <a:t>Wikimedia</a:t>
            </a:r>
            <a:r>
              <a:rPr lang="cs-CZ" sz="2000" i="1" dirty="0">
                <a:latin typeface="Calibri" pitchFamily="34" charset="0"/>
              </a:rPr>
              <a:t> </a:t>
            </a:r>
            <a:r>
              <a:rPr lang="cs-CZ" sz="2000" i="1" dirty="0" err="1">
                <a:latin typeface="Calibri" pitchFamily="34" charset="0"/>
              </a:rPr>
              <a:t>Commons</a:t>
            </a:r>
            <a:r>
              <a:rPr lang="cs-CZ" sz="2000" dirty="0">
                <a:latin typeface="Calibri" pitchFamily="34" charset="0"/>
              </a:rPr>
              <a:t> [online]. [cit. 27.6.2013]. Dostupný na WWW: http://commons.wikimedia.org/wiki/File:Politisches_System_in_Deutschland.svg</a:t>
            </a:r>
            <a:endParaRPr lang="cs-CZ" sz="2000" dirty="0">
              <a:latin typeface="Calibri" pitchFamily="34" charset="0"/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323528" y="274807"/>
            <a:ext cx="2232248" cy="5250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 hangingPunct="0">
              <a:spcBef>
                <a:spcPct val="0"/>
              </a:spcBef>
              <a:spcAft>
                <a:spcPts val="0"/>
              </a:spcAft>
              <a:buNone/>
            </a:pPr>
            <a:r>
              <a:rPr lang="de-DE" b="1" u="sng" dirty="0" err="1" smtClean="0">
                <a:solidFill>
                  <a:prstClr val="black"/>
                </a:solidFill>
                <a:latin typeface="Calibri" pitchFamily="34" charset="0"/>
                <a:cs typeface="Arial" charset="0"/>
              </a:rPr>
              <a:t>Zdroje</a:t>
            </a:r>
            <a:r>
              <a:rPr lang="de-DE" b="1" u="sng" dirty="0" smtClean="0">
                <a:solidFill>
                  <a:prstClr val="black"/>
                </a:solidFill>
                <a:latin typeface="Calibri" pitchFamily="34" charset="0"/>
                <a:cs typeface="Arial" charset="0"/>
              </a:rPr>
              <a:t> </a:t>
            </a:r>
            <a:r>
              <a:rPr lang="de-DE" b="1" u="sng" dirty="0" err="1" smtClean="0">
                <a:solidFill>
                  <a:prstClr val="black"/>
                </a:solidFill>
                <a:latin typeface="Calibri" pitchFamily="34" charset="0"/>
                <a:cs typeface="Arial" charset="0"/>
              </a:rPr>
              <a:t>obr</a:t>
            </a:r>
            <a:r>
              <a:rPr lang="cs-CZ" b="1" u="sng" dirty="0" err="1" smtClean="0">
                <a:solidFill>
                  <a:prstClr val="black"/>
                </a:solidFill>
                <a:latin typeface="Calibri" pitchFamily="34" charset="0"/>
                <a:cs typeface="Arial" charset="0"/>
              </a:rPr>
              <a:t>ázků</a:t>
            </a:r>
            <a:endParaRPr lang="cs-CZ" b="1" u="sng" dirty="0">
              <a:solidFill>
                <a:prstClr val="black"/>
              </a:solidFill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6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402</TotalTime>
  <Words>219</Words>
  <Application>Microsoft Office PowerPoint</Application>
  <PresentationFormat>Předvádění na obrazovce (4:3)</PresentationFormat>
  <Paragraphs>75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Lékárna</vt:lpstr>
      <vt:lpstr>Prezentace aplikace PowerPoint</vt:lpstr>
      <vt:lpstr>Prezentace aplikace PowerPoint</vt:lpstr>
      <vt:lpstr>Bundesrepublik deutschland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pc</cp:lastModifiedBy>
  <cp:revision>45</cp:revision>
  <dcterms:created xsi:type="dcterms:W3CDTF">2013-03-21T19:25:01Z</dcterms:created>
  <dcterms:modified xsi:type="dcterms:W3CDTF">2013-06-27T08:20:13Z</dcterms:modified>
</cp:coreProperties>
</file>