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8"/>
  </p:notesMasterIdLst>
  <p:sldIdLst>
    <p:sldId id="256" r:id="rId2"/>
    <p:sldId id="260" r:id="rId3"/>
    <p:sldId id="258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67EC3D9-0B93-4EB4-80AF-D903A1486397}" type="datetimeFigureOut">
              <a:rPr lang="cs-CZ"/>
              <a:pPr>
                <a:defRPr/>
              </a:pPr>
              <a:t>8.3.2011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B1FEEA0-D9EA-4474-85F8-612ADD823F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C980A46-20F7-4CD4-8B17-ED2509E5AAE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20F0956-3653-4772-A5A1-DCC8C2B55B3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Klikni myší na písmeno. Jak se nazývá nejnižší místo Moravy? Jak se nazývá nejvyšší místo Moravy?</a:t>
            </a:r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546D10-865F-4059-92E1-764313A1C93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8164CF-1BD9-448D-95C1-6C2ECB9A3F1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A3B053D-0259-46D0-9ED2-C3DEAC0048B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A2DCE9-D5B3-47E7-B420-18F563A3AF6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C61F9-0560-4756-BD33-024F96194A3A}" type="datetimeFigureOut">
              <a:rPr lang="cs-CZ"/>
              <a:pPr>
                <a:defRPr/>
              </a:pPr>
              <a:t>8.3.2011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E97396-9B8A-4D84-8AE9-3B0168737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3C216-9A89-44A4-B11A-C3BE00311008}" type="datetimeFigureOut">
              <a:rPr lang="cs-CZ"/>
              <a:pPr>
                <a:defRPr/>
              </a:pPr>
              <a:t>8.3.2011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65ACEA-59DC-4EFC-8819-EAE8D24A48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747FB-5032-4E9B-AD47-DC21C22E5506}" type="datetimeFigureOut">
              <a:rPr lang="cs-CZ"/>
              <a:pPr>
                <a:defRPr/>
              </a:pPr>
              <a:t>8.3.2011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A9131-E9EF-45E7-95CA-6216A79BC7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1E7E9-460E-4ADA-9A78-62FEDCF6CA7E}" type="datetimeFigureOut">
              <a:rPr lang="cs-CZ"/>
              <a:pPr>
                <a:defRPr/>
              </a:pPr>
              <a:t>8.3.2011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FC85B-EC71-46E8-ABDB-B0BE8A1FB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1B1A17-9F73-4B88-8B8F-00758DFFB146}" type="datetimeFigureOut">
              <a:rPr lang="cs-CZ"/>
              <a:pPr>
                <a:defRPr/>
              </a:pPr>
              <a:t>8.3.2011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043BEC-500E-4895-95DE-C357804E6D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9753E-5A9D-43B3-94FF-2CC7BACEFA53}" type="datetimeFigureOut">
              <a:rPr lang="cs-CZ"/>
              <a:pPr>
                <a:defRPr/>
              </a:pPr>
              <a:t>8.3.2011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59AC90-244F-4972-96E9-F5B776D66D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9D8BF6-2A2C-4F84-BA50-18209DC862F6}" type="datetimeFigureOut">
              <a:rPr lang="cs-CZ"/>
              <a:pPr>
                <a:defRPr/>
              </a:pPr>
              <a:t>8.3.2011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60441-EA98-4B93-9BB9-F66D4CD567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5EA4E-E908-4B24-AEF3-73A1B254EEC5}" type="datetimeFigureOut">
              <a:rPr lang="cs-CZ"/>
              <a:pPr>
                <a:defRPr/>
              </a:pPr>
              <a:t>8.3.2011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E3859B-F7EC-418E-A391-390795614B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C4A17-3CEC-4D76-9665-CF69E4E891EF}" type="datetimeFigureOut">
              <a:rPr lang="cs-CZ"/>
              <a:pPr>
                <a:defRPr/>
              </a:pPr>
              <a:t>8.3.2011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73F0-A37B-41F7-A3D3-2FE775CF4C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19FB5E-A10C-418A-9A61-0D69692B6FEB}" type="datetimeFigureOut">
              <a:rPr lang="cs-CZ"/>
              <a:pPr>
                <a:defRPr/>
              </a:pPr>
              <a:t>8.3.2011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00E4C-98AF-41D6-84BE-020BF84A5B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0A81A-9130-4B09-9C72-8176DEA93312}" type="datetimeFigureOut">
              <a:rPr lang="cs-CZ"/>
              <a:pPr>
                <a:defRPr/>
              </a:pPr>
              <a:t>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96AE6-B04C-46FF-AF3E-BC1BBCCA21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2A48A68-7311-465F-89F3-D0376B7DA7CA}" type="datetimeFigureOut">
              <a:rPr lang="cs-CZ"/>
              <a:pPr>
                <a:defRPr/>
              </a:pPr>
              <a:t>8.3.2011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E17DE8F-FD55-4CE4-B0DB-2959E795C5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9" r:id="rId1"/>
    <p:sldLayoutId id="2147483900" r:id="rId2"/>
    <p:sldLayoutId id="2147483901" r:id="rId3"/>
    <p:sldLayoutId id="2147483896" r:id="rId4"/>
    <p:sldLayoutId id="2147483902" r:id="rId5"/>
    <p:sldLayoutId id="2147483897" r:id="rId6"/>
    <p:sldLayoutId id="2147483903" r:id="rId7"/>
    <p:sldLayoutId id="2147483904" r:id="rId8"/>
    <p:sldLayoutId id="2147483905" r:id="rId9"/>
    <p:sldLayoutId id="2147483898" r:id="rId10"/>
    <p:sldLayoutId id="214748390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image" Target="../media/image4.png"/><Relationship Id="rId7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slide" Target="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ad%C4%9Bd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Hranick%C3%A1_propa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2D050">
                <a:alpha val="71000"/>
              </a:srgbClr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00B050"/>
                </a:solidFill>
              </a:rPr>
              <a:t>Nejvyšší a nejnižší místo </a:t>
            </a:r>
            <a:r>
              <a:rPr lang="cs-CZ" dirty="0" err="1" smtClean="0">
                <a:solidFill>
                  <a:srgbClr val="00B050"/>
                </a:solidFill>
              </a:rPr>
              <a:t>moravy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Mgr. Jitka Polášková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2D050">
                <a:alpha val="71000"/>
              </a:srgbClr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085184"/>
            <a:ext cx="8458200" cy="648072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200" b="1" dirty="0" smtClean="0"/>
              <a:t> </a:t>
            </a: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III/2 Inovace a zkvalitnění výuky prostřednictvím ICT</a:t>
            </a: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300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3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300" dirty="0" smtClean="0">
                <a:solidFill>
                  <a:schemeClr val="bg2">
                    <a:lumMod val="25000"/>
                  </a:schemeClr>
                </a:solidFill>
              </a:rPr>
              <a:t>VY_32_INOVACE_06_Nejvyšší a nejnižší místo Moravy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Peníze školám:   </a:t>
            </a:r>
            <a:r>
              <a:rPr lang="cs-CZ" sz="2200" dirty="0" err="1" smtClean="0"/>
              <a:t>reg.č</a:t>
            </a:r>
            <a:r>
              <a:rPr lang="cs-CZ" sz="2200" dirty="0" smtClean="0"/>
              <a:t>. CZ.1.07/1.4.00/21.0385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221088"/>
            <a:ext cx="8458200" cy="9144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ZŠ Hladké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Životice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okres Nový Jičín, příspěvková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organizace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cs-CZ" sz="1600" dirty="0" smtClean="0">
                <a:solidFill>
                  <a:schemeClr val="bg2">
                    <a:lumMod val="75000"/>
                  </a:schemeClr>
                </a:solidFill>
              </a:rPr>
              <a:t>IČ: 73184322</a:t>
            </a:r>
            <a:endParaRPr lang="cs-CZ" sz="1600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11268" name="obrázek 2"/>
          <p:cNvPicPr>
            <a:picLocks noChangeAspect="1" noChangeArrowheads="1"/>
          </p:cNvPicPr>
          <p:nvPr/>
        </p:nvPicPr>
        <p:blipFill>
          <a:blip r:embed="rId3" cstate="print"/>
          <a:srcRect r="2271"/>
          <a:stretch>
            <a:fillRect/>
          </a:stretch>
        </p:blipFill>
        <p:spPr bwMode="auto">
          <a:xfrm>
            <a:off x="1408113" y="2636838"/>
            <a:ext cx="6327775" cy="1584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2D050">
                <a:alpha val="71000"/>
              </a:srgbClr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Nejvyšší a nejnižší místa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moravy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2291" name="Picture 2" descr="C:\Users\notebook\Desktop\Výšky Morava\240px-Relief_Map_of_Czech_Republic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2852738"/>
            <a:ext cx="3549650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3" descr="C:\Users\notebook\Desktop\Výšky Morava\800px-Hranicka_propast_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163" y="1628775"/>
            <a:ext cx="2543175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4" descr="C:\Users\notebook\Desktop\Výšky Morava\800px-Praded_v_zime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163" y="4292600"/>
            <a:ext cx="2543175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Šipka dolů 9"/>
          <p:cNvSpPr/>
          <p:nvPr/>
        </p:nvSpPr>
        <p:spPr>
          <a:xfrm rot="3367772">
            <a:off x="4826794" y="2747169"/>
            <a:ext cx="360363" cy="11525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lů 10"/>
          <p:cNvSpPr/>
          <p:nvPr/>
        </p:nvSpPr>
        <p:spPr>
          <a:xfrm rot="7615893">
            <a:off x="4827588" y="4184650"/>
            <a:ext cx="303212" cy="11509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492500" y="3429000"/>
            <a:ext cx="935038" cy="122396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>
            <a:hlinkClick r:id="rId7" action="ppaction://hlinksldjump"/>
          </p:cNvPr>
          <p:cNvSpPr/>
          <p:nvPr/>
        </p:nvSpPr>
        <p:spPr>
          <a:xfrm>
            <a:off x="5508104" y="2564904"/>
            <a:ext cx="55656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A</a:t>
            </a:r>
          </a:p>
        </p:txBody>
      </p:sp>
      <p:sp>
        <p:nvSpPr>
          <p:cNvPr id="14" name="Obdélník 13">
            <a:hlinkClick r:id="rId8" action="ppaction://hlinksldjump"/>
          </p:cNvPr>
          <p:cNvSpPr/>
          <p:nvPr/>
        </p:nvSpPr>
        <p:spPr>
          <a:xfrm>
            <a:off x="5436096" y="5229200"/>
            <a:ext cx="603050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2D050">
                <a:alpha val="71000"/>
              </a:srgbClr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Hranická Propast</a:t>
            </a:r>
            <a:br>
              <a:rPr lang="cs-CZ" dirty="0" smtClean="0">
                <a:solidFill>
                  <a:schemeClr val="bg2">
                    <a:lumMod val="90000"/>
                  </a:schemeClr>
                </a:solidFill>
              </a:rPr>
            </a:br>
            <a:endParaRPr lang="cs-CZ" sz="1100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6" name="Šipka doleva 5">
            <a:hlinkClick r:id="rId3" action="ppaction://hlinksldjump"/>
          </p:cNvPr>
          <p:cNvSpPr/>
          <p:nvPr/>
        </p:nvSpPr>
        <p:spPr>
          <a:xfrm>
            <a:off x="6659563" y="3933825"/>
            <a:ext cx="1873250" cy="57467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5650" y="1052513"/>
            <a:ext cx="7777163" cy="20320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chemeClr val="bg2">
                    <a:lumMod val="90000"/>
                  </a:schemeClr>
                </a:solidFill>
                <a:latin typeface="+mn-lt"/>
                <a:cs typeface="+mn-cs"/>
              </a:rPr>
              <a:t>Hranická propast leží na pravém břehu  řeky Bečvy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chemeClr val="bg2">
                    <a:lumMod val="90000"/>
                  </a:schemeClr>
                </a:solidFill>
                <a:latin typeface="+mn-lt"/>
                <a:cs typeface="+mn-cs"/>
              </a:rPr>
              <a:t>Propast  se nachází v Hranickém krasu nedaleko  </a:t>
            </a:r>
            <a:r>
              <a:rPr lang="cs-CZ" b="1" dirty="0" err="1">
                <a:solidFill>
                  <a:schemeClr val="bg2">
                    <a:lumMod val="90000"/>
                  </a:schemeClr>
                </a:solidFill>
                <a:latin typeface="+mn-lt"/>
                <a:cs typeface="+mn-cs"/>
              </a:rPr>
              <a:t>Zbrašovských</a:t>
            </a:r>
            <a:r>
              <a:rPr lang="cs-CZ" b="1" dirty="0">
                <a:solidFill>
                  <a:schemeClr val="bg2">
                    <a:lumMod val="90000"/>
                  </a:schemeClr>
                </a:solidFill>
                <a:latin typeface="+mn-lt"/>
                <a:cs typeface="+mn-cs"/>
              </a:rPr>
              <a:t>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2">
                    <a:lumMod val="90000"/>
                  </a:schemeClr>
                </a:solidFill>
                <a:latin typeface="+mn-lt"/>
                <a:cs typeface="+mn-cs"/>
              </a:rPr>
              <a:t>   aragonitových jeskyní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chemeClr val="bg2">
                    <a:lumMod val="90000"/>
                  </a:schemeClr>
                </a:solidFill>
                <a:latin typeface="+mn-lt"/>
                <a:cs typeface="+mn-cs"/>
              </a:rPr>
              <a:t> Suchá část je hluboká 69,9 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chemeClr val="bg2">
                    <a:lumMod val="90000"/>
                  </a:schemeClr>
                </a:solidFill>
                <a:latin typeface="+mn-lt"/>
                <a:cs typeface="+mn-cs"/>
              </a:rPr>
              <a:t>Na dně je jezírko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chemeClr val="bg2">
                    <a:lumMod val="90000"/>
                  </a:schemeClr>
                </a:solidFill>
                <a:latin typeface="+mn-lt"/>
                <a:cs typeface="+mn-cs"/>
              </a:rPr>
              <a:t>Nejhlubší ponor 181 m, suchá a mokrá část byla zatím změřena  na 289,5 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chemeClr val="bg2">
                    <a:lumMod val="90000"/>
                  </a:schemeClr>
                </a:solidFill>
                <a:latin typeface="+mn-lt"/>
                <a:cs typeface="+mn-cs"/>
              </a:rPr>
              <a:t>Nejhlubší propast ve střední Evropě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2D050">
                <a:alpha val="71000"/>
              </a:srgbClr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Praděd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6516688" y="4005263"/>
            <a:ext cx="1871662" cy="57626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16013" y="1052513"/>
            <a:ext cx="7416800" cy="1477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chemeClr val="bg2">
                    <a:lumMod val="90000"/>
                  </a:schemeClr>
                </a:solidFill>
                <a:latin typeface="+mn-lt"/>
                <a:cs typeface="+mn-cs"/>
              </a:rPr>
              <a:t>Nejvyšší hora Hrubého Jeseníku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chemeClr val="bg2">
                    <a:lumMod val="90000"/>
                  </a:schemeClr>
                </a:solidFill>
                <a:latin typeface="+mn-lt"/>
                <a:cs typeface="+mn-cs"/>
              </a:rPr>
              <a:t>1491,3 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chemeClr val="bg2">
                    <a:lumMod val="90000"/>
                  </a:schemeClr>
                </a:solidFill>
                <a:latin typeface="+mn-lt"/>
                <a:cs typeface="+mn-cs"/>
              </a:rPr>
              <a:t>Nejvyšší hora Moravy, pátá nejvyšší v ČR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chemeClr val="bg2">
                    <a:lumMod val="90000"/>
                  </a:schemeClr>
                </a:solidFill>
                <a:latin typeface="+mn-lt"/>
                <a:cs typeface="+mn-cs"/>
              </a:rPr>
              <a:t>Je zde nejdrsnější podnebí, průměrná roční teplota nepřevyšuje 1°C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chemeClr val="bg2">
                    <a:lumMod val="90000"/>
                  </a:schemeClr>
                </a:solidFill>
                <a:latin typeface="+mn-lt"/>
                <a:cs typeface="+mn-cs"/>
              </a:rPr>
              <a:t>Na vrcholu stojí 162 m vysoký televizní vysílač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2D050">
                <a:alpha val="71000"/>
              </a:srgbClr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3"/>
          <p:cNvSpPr>
            <a:spLocks noChangeArrowheads="1"/>
          </p:cNvSpPr>
          <p:nvPr/>
        </p:nvSpPr>
        <p:spPr bwMode="auto">
          <a:xfrm>
            <a:off x="684213" y="4508500"/>
            <a:ext cx="44338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>
                <a:solidFill>
                  <a:schemeClr val="bg2"/>
                </a:solidFill>
                <a:latin typeface="Franklin Gothic Book" pitchFamily="34" charset="0"/>
                <a:hlinkClick r:id="rId3"/>
              </a:rPr>
              <a:t>http://cs.wikipedia.org/wiki/Prad%C4%9Bd</a:t>
            </a:r>
            <a:endParaRPr lang="cs-CZ">
              <a:solidFill>
                <a:schemeClr val="bg2"/>
              </a:solidFill>
              <a:latin typeface="Franklin Gothic Book" pitchFamily="34" charset="0"/>
            </a:endParaRPr>
          </a:p>
        </p:txBody>
      </p:sp>
      <p:sp>
        <p:nvSpPr>
          <p:cNvPr id="15363" name="Obdélník 6"/>
          <p:cNvSpPr>
            <a:spLocks noChangeArrowheads="1"/>
          </p:cNvSpPr>
          <p:nvPr/>
        </p:nvSpPr>
        <p:spPr bwMode="auto">
          <a:xfrm>
            <a:off x="684213" y="4941888"/>
            <a:ext cx="64801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  <a:hlinkClick r:id="rId4"/>
              </a:rPr>
              <a:t>http://cs.wikipedia.org/wiki/Hranick%C3%A1_propast</a:t>
            </a:r>
            <a:endParaRPr lang="cs-CZ">
              <a:latin typeface="Franklin Gothic Book" pitchFamily="34" charset="0"/>
            </a:endParaRPr>
          </a:p>
          <a:p>
            <a:endParaRPr lang="cs-CZ">
              <a:latin typeface="Franklin Gothic Boo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005064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C00000"/>
                </a:solidFill>
              </a:rPr>
              <a:t>[online]</a:t>
            </a:r>
            <a:r>
              <a:rPr lang="cs-CZ" dirty="0" smtClean="0">
                <a:solidFill>
                  <a:srgbClr val="C00000"/>
                </a:solidFill>
              </a:rPr>
              <a:t>  8.3.2011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122</TotalTime>
  <Words>121</Words>
  <Application>Microsoft Office PowerPoint</Application>
  <PresentationFormat>Předvádění na obrazovce (4:3)</PresentationFormat>
  <Paragraphs>32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Nejvyšší a nejnižší místo moravy</vt:lpstr>
      <vt:lpstr>  III/2 Inovace a zkvalitnění výuky prostřednictvím ICT  VY_32_INOVACE_06_Nejvyšší a nejnižší místo Moravy  Peníze školám:   reg.č. CZ.1.07/1.4.00/21.0385 </vt:lpstr>
      <vt:lpstr>Nejvyšší a nejnižší místa moravy</vt:lpstr>
      <vt:lpstr>Hranická Propast </vt:lpstr>
      <vt:lpstr>Praděd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Jitka Polášková</cp:lastModifiedBy>
  <cp:revision>15</cp:revision>
  <dcterms:created xsi:type="dcterms:W3CDTF">2011-03-06T18:54:34Z</dcterms:created>
  <dcterms:modified xsi:type="dcterms:W3CDTF">2011-03-08T14:02:06Z</dcterms:modified>
</cp:coreProperties>
</file>