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8" r:id="rId9"/>
    <p:sldId id="269" r:id="rId10"/>
    <p:sldId id="270" r:id="rId11"/>
    <p:sldId id="271" r:id="rId12"/>
    <p:sldId id="272" r:id="rId13"/>
    <p:sldId id="274" r:id="rId14"/>
    <p:sldId id="275" r:id="rId15"/>
    <p:sldId id="276" r:id="rId16"/>
    <p:sldId id="267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VY_32_INOVACE_Types </a:t>
          </a:r>
          <a:r>
            <a:rPr lang="cs-CZ" sz="2000" b="0" dirty="0" err="1" smtClean="0"/>
            <a:t>of</a:t>
          </a:r>
          <a:r>
            <a:rPr lang="cs-CZ" sz="2000" b="0" dirty="0" smtClean="0"/>
            <a:t> film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VY_32_INOVACE_Types </a:t>
          </a:r>
          <a:r>
            <a:rPr lang="cs-CZ" sz="2000" b="0" kern="1200" dirty="0" err="1" smtClean="0"/>
            <a:t>of</a:t>
          </a:r>
          <a:r>
            <a:rPr lang="cs-CZ" sz="2000" b="0" kern="1200" dirty="0" smtClean="0"/>
            <a:t> film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21345996@N04/2072143462/" TargetMode="External"/><Relationship Id="rId2" Type="http://schemas.openxmlformats.org/officeDocument/2006/relationships/hyperlink" Target="http://www.flickr.com/photos/70344776@N04/6387953335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en/sunglasses-celebrity-actor-arnold-43181/" TargetMode="External"/><Relationship Id="rId4" Type="http://schemas.openxmlformats.org/officeDocument/2006/relationships/hyperlink" Target="http://www.flickr.com/photos/jasethebass/322560470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024252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8.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45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</a:t>
            </a:r>
            <a:r>
              <a:rPr lang="cs-CZ" dirty="0" smtClean="0"/>
              <a:t>naučení nové a procvičení starší </a:t>
            </a:r>
            <a:r>
              <a:rPr lang="cs-CZ" dirty="0"/>
              <a:t>slovní zásoby z </a:t>
            </a:r>
            <a:r>
              <a:rPr lang="cs-CZ" dirty="0" smtClean="0"/>
              <a:t>oblasti zábava – filmy.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3 – Na základě otázky z tohoto snímku žáci uvedou nějaké typy filmů, které znají. Kliknutím myši či šipkou dolů se postupně zobrazují různé typy filmů.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4 – 7 - Na těchto </a:t>
            </a:r>
            <a:r>
              <a:rPr lang="cs-CZ" dirty="0"/>
              <a:t>snímcích mají žáci k </a:t>
            </a:r>
            <a:r>
              <a:rPr lang="cs-CZ" dirty="0" smtClean="0"/>
              <a:t>dispozici myšlenkové mapy s nápovědami, </a:t>
            </a:r>
            <a:r>
              <a:rPr lang="cs-CZ" dirty="0"/>
              <a:t>podle kterých hádají </a:t>
            </a:r>
            <a:r>
              <a:rPr lang="cs-CZ" dirty="0" smtClean="0"/>
              <a:t>typ filmu. </a:t>
            </a:r>
            <a:r>
              <a:rPr lang="cs-CZ" dirty="0"/>
              <a:t>Kliknutím či šipkou dolů se postupně zobrazují </a:t>
            </a:r>
            <a:r>
              <a:rPr lang="cs-CZ" dirty="0" smtClean="0"/>
              <a:t>správné odpovědi.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8 – 15 – Úkolem žáků je podle nápověd přijít na hlavní postavu daného typu filmu. Nápovědy se zobrazují postupně klikáním myši a po otázce „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?“ se zobrazí obrázek a jméno postavy. Po těchto snímcích doporučují, aby si žáci také vyzkoušeli vymyslet hádanky na libovolné postavy filmů pro ostatní žáky.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16 – Na tomto snímku jsou otázky, které by měly rozvést diskuzi na téma Já a filmy.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11560" y="1484784"/>
            <a:ext cx="3744416" cy="151216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What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b="1" dirty="0" err="1" smtClean="0">
                <a:solidFill>
                  <a:sysClr val="windowText" lastClr="000000"/>
                </a:solidFill>
              </a:rPr>
              <a:t>types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b="1" dirty="0" err="1" smtClean="0">
                <a:solidFill>
                  <a:sysClr val="windowText" lastClr="000000"/>
                </a:solidFill>
              </a:rPr>
              <a:t>of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 film do </a:t>
            </a:r>
            <a:r>
              <a:rPr lang="cs-CZ" sz="2400" b="1" dirty="0" err="1" smtClean="0">
                <a:solidFill>
                  <a:sysClr val="windowText" lastClr="000000"/>
                </a:solidFill>
              </a:rPr>
              <a:t>you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b="1" dirty="0" err="1" smtClean="0">
                <a:solidFill>
                  <a:sysClr val="windowText" lastClr="000000"/>
                </a:solidFill>
              </a:rPr>
              <a:t>know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1026" name="Picture 2" descr="C:\Users\Janča\AppData\Local\Microsoft\Windows\Temporary Internet Files\Content.IE5\KAN4DWXC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671" y="261198"/>
            <a:ext cx="1584176" cy="204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SV775IUY\MC9001493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67" y="3365274"/>
            <a:ext cx="1952531" cy="218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ča\AppData\Local\Microsoft\Windows\Temporary Internet Files\Content.IE5\7IS2NZ0J\MC9001863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759" y="4593925"/>
            <a:ext cx="1188720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buch 1 5"/>
          <p:cNvSpPr/>
          <p:nvPr/>
        </p:nvSpPr>
        <p:spPr>
          <a:xfrm>
            <a:off x="1156488" y="2996952"/>
            <a:ext cx="2295941" cy="1308941"/>
          </a:xfrm>
          <a:prstGeom prst="irregularSeal1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Thriller</a:t>
            </a:r>
            <a:endParaRPr lang="cs-CZ" sz="2400" b="1" dirty="0"/>
          </a:p>
        </p:txBody>
      </p:sp>
      <p:sp>
        <p:nvSpPr>
          <p:cNvPr id="10" name="Výbuch 1 9"/>
          <p:cNvSpPr/>
          <p:nvPr/>
        </p:nvSpPr>
        <p:spPr>
          <a:xfrm>
            <a:off x="2441435" y="5100068"/>
            <a:ext cx="2554298" cy="1308941"/>
          </a:xfrm>
          <a:prstGeom prst="irregularSeal1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Adventure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3347864" y="2782913"/>
            <a:ext cx="3096411" cy="1308941"/>
          </a:xfrm>
          <a:prstGeom prst="irregularSeal1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ysClr val="windowText" lastClr="000000"/>
                </a:solidFill>
              </a:rPr>
              <a:t>Documentary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4848666" y="4898725"/>
            <a:ext cx="2295941" cy="1308941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Horror</a:t>
            </a:r>
            <a:endParaRPr lang="cs-CZ" sz="2400" b="1" dirty="0"/>
          </a:p>
        </p:txBody>
      </p:sp>
      <p:sp>
        <p:nvSpPr>
          <p:cNvPr id="13" name="Výbuch 1 12"/>
          <p:cNvSpPr/>
          <p:nvPr/>
        </p:nvSpPr>
        <p:spPr>
          <a:xfrm>
            <a:off x="6372200" y="2718214"/>
            <a:ext cx="2295941" cy="1308941"/>
          </a:xfrm>
          <a:prstGeom prst="irregularSeal1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War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4" name="Výbuch 1 13"/>
          <p:cNvSpPr/>
          <p:nvPr/>
        </p:nvSpPr>
        <p:spPr>
          <a:xfrm>
            <a:off x="4519488" y="1282242"/>
            <a:ext cx="2295941" cy="1308941"/>
          </a:xfrm>
          <a:prstGeom prst="irregularSeal1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Cartoon</a:t>
            </a:r>
            <a:endParaRPr lang="cs-CZ" sz="2400" b="1" dirty="0"/>
          </a:p>
        </p:txBody>
      </p:sp>
      <p:sp>
        <p:nvSpPr>
          <p:cNvPr id="15" name="Výbuch 1 14"/>
          <p:cNvSpPr/>
          <p:nvPr/>
        </p:nvSpPr>
        <p:spPr>
          <a:xfrm>
            <a:off x="2699792" y="3926610"/>
            <a:ext cx="2295941" cy="1308941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Sci-fi</a:t>
            </a:r>
            <a:endParaRPr lang="cs-CZ" sz="2400" b="1" dirty="0"/>
          </a:p>
        </p:txBody>
      </p:sp>
      <p:sp>
        <p:nvSpPr>
          <p:cNvPr id="16" name="Výbuch 1 15"/>
          <p:cNvSpPr/>
          <p:nvPr/>
        </p:nvSpPr>
        <p:spPr>
          <a:xfrm>
            <a:off x="5224229" y="3756447"/>
            <a:ext cx="2295941" cy="1308941"/>
          </a:xfrm>
          <a:prstGeom prst="irregularSeal1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Comedy</a:t>
            </a:r>
            <a:endParaRPr lang="cs-CZ" sz="2400" b="1" dirty="0"/>
          </a:p>
        </p:txBody>
      </p:sp>
      <p:sp>
        <p:nvSpPr>
          <p:cNvPr id="17" name="Výbuch 1 16"/>
          <p:cNvSpPr/>
          <p:nvPr/>
        </p:nvSpPr>
        <p:spPr>
          <a:xfrm>
            <a:off x="107435" y="5065388"/>
            <a:ext cx="2592357" cy="1308941"/>
          </a:xfrm>
          <a:prstGeom prst="irregularSeal1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Romantic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Mind map – </a:t>
            </a:r>
            <a:r>
              <a:rPr lang="cs-CZ" dirty="0" err="1" smtClean="0"/>
              <a:t>quess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type </a:t>
            </a:r>
            <a:r>
              <a:rPr lang="cs-CZ" dirty="0" err="1" smtClean="0"/>
              <a:t>of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670151" y="2852936"/>
            <a:ext cx="3096344" cy="1872208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218323" y="227687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411760" y="3005336"/>
            <a:ext cx="504056" cy="229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47251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392455" y="4509120"/>
            <a:ext cx="374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364088" y="2564904"/>
            <a:ext cx="288032" cy="440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868144" y="37338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11760" y="4509120"/>
            <a:ext cx="50319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03848" y="335699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ROMANTIC</a:t>
            </a:r>
            <a:endParaRPr lang="cs-CZ" sz="32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6654538" y="3573016"/>
            <a:ext cx="1877902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LOVE TRIANGLE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3203848" y="1310365"/>
            <a:ext cx="2160240" cy="1068917"/>
            <a:chOff x="3203848" y="1310365"/>
            <a:chExt cx="2160240" cy="1068917"/>
          </a:xfrm>
        </p:grpSpPr>
        <p:sp>
          <p:nvSpPr>
            <p:cNvPr id="21" name="Zaoblený obdélník 20"/>
            <p:cNvSpPr/>
            <p:nvPr/>
          </p:nvSpPr>
          <p:spPr>
            <a:xfrm>
              <a:off x="3203848" y="1844824"/>
              <a:ext cx="1944216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CANDLES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0" name="Picture 2" descr="C:\Users\Janča\AppData\Local\Microsoft\Windows\Temporary Internet Files\Content.IE5\7IS2NZ0J\MP90028987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5040" y="1310365"/>
              <a:ext cx="709048" cy="1068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Skupina 34"/>
          <p:cNvGrpSpPr/>
          <p:nvPr/>
        </p:nvGrpSpPr>
        <p:grpSpPr>
          <a:xfrm>
            <a:off x="5734747" y="1844823"/>
            <a:ext cx="2275041" cy="996503"/>
            <a:chOff x="5734747" y="1844823"/>
            <a:chExt cx="2275041" cy="996503"/>
          </a:xfrm>
        </p:grpSpPr>
        <p:sp>
          <p:nvSpPr>
            <p:cNvPr id="22" name="Zaoblený obdélník 21"/>
            <p:cNvSpPr/>
            <p:nvPr/>
          </p:nvSpPr>
          <p:spPr>
            <a:xfrm>
              <a:off x="5734747" y="2213248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LOVE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1" name="Picture 3" descr="C:\Program Files\Microsoft Office\MEDIA\CAGCAT10\j0230876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1844823"/>
              <a:ext cx="989516" cy="9965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2914955" y="5232814"/>
            <a:ext cx="1765057" cy="1112962"/>
            <a:chOff x="2914955" y="5232814"/>
            <a:chExt cx="1765057" cy="1112962"/>
          </a:xfrm>
        </p:grpSpPr>
        <p:sp>
          <p:nvSpPr>
            <p:cNvPr id="29" name="Zaoblený obdélník 28"/>
            <p:cNvSpPr/>
            <p:nvPr/>
          </p:nvSpPr>
          <p:spPr>
            <a:xfrm>
              <a:off x="3023828" y="5232814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MUSIC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2" name="Picture 4" descr="C:\Users\Janča\AppData\Local\Microsoft\Windows\Temporary Internet Files\Content.IE5\7IS2NZ0J\MC90044179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4955" y="5262208"/>
              <a:ext cx="1083568" cy="10835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140341" y="3912397"/>
            <a:ext cx="2127403" cy="1136783"/>
            <a:chOff x="140341" y="3912397"/>
            <a:chExt cx="2127403" cy="1136783"/>
          </a:xfrm>
        </p:grpSpPr>
        <p:sp>
          <p:nvSpPr>
            <p:cNvPr id="32" name="Zaoblený obdélník 31"/>
            <p:cNvSpPr/>
            <p:nvPr/>
          </p:nvSpPr>
          <p:spPr>
            <a:xfrm>
              <a:off x="611560" y="4617132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FLOWERS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3" name="Picture 5" descr="C:\Users\Janča\AppData\Local\Microsoft\Windows\Temporary Internet Files\Content.IE5\M5C23NMS\MP900422100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1" y="3912397"/>
              <a:ext cx="812747" cy="812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5364088" y="4818756"/>
            <a:ext cx="2585046" cy="1260163"/>
            <a:chOff x="5364088" y="4818756"/>
            <a:chExt cx="2585046" cy="1260163"/>
          </a:xfrm>
        </p:grpSpPr>
        <p:sp>
          <p:nvSpPr>
            <p:cNvPr id="30" name="Zaoblený obdélník 29"/>
            <p:cNvSpPr/>
            <p:nvPr/>
          </p:nvSpPr>
          <p:spPr>
            <a:xfrm>
              <a:off x="5364088" y="4982144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LOVERS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4" name="Picture 6" descr="C:\Users\Janča\AppData\Local\Microsoft\Windows\Temporary Internet Files\Content.IE5\M5C23NMS\MC90039753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71264" y="4818756"/>
              <a:ext cx="1277870" cy="12601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9" name="Skupina 38"/>
          <p:cNvGrpSpPr/>
          <p:nvPr/>
        </p:nvGrpSpPr>
        <p:grpSpPr>
          <a:xfrm>
            <a:off x="611560" y="1786605"/>
            <a:ext cx="1656184" cy="1214539"/>
            <a:chOff x="611560" y="1786605"/>
            <a:chExt cx="1656184" cy="1214539"/>
          </a:xfrm>
        </p:grpSpPr>
        <p:sp>
          <p:nvSpPr>
            <p:cNvPr id="33" name="Zaoblený obdélník 32"/>
            <p:cNvSpPr/>
            <p:nvPr/>
          </p:nvSpPr>
          <p:spPr>
            <a:xfrm>
              <a:off x="611560" y="2569096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KISS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2055" name="Picture 7" descr="C:\Users\Janča\AppData\Local\Microsoft\Windows\Temporary Internet Files\Content.IE5\7IS2NZ0J\MP900427586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0120" y="1786605"/>
              <a:ext cx="1187624" cy="7868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84483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Mind map – </a:t>
            </a:r>
            <a:r>
              <a:rPr lang="cs-CZ" dirty="0" err="1" smtClean="0"/>
              <a:t>quess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type </a:t>
            </a:r>
            <a:r>
              <a:rPr lang="cs-CZ" dirty="0" err="1" smtClean="0"/>
              <a:t>of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670151" y="2852936"/>
            <a:ext cx="3096344" cy="1872208"/>
          </a:xfrm>
          <a:prstGeom prst="cloud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218323" y="227687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411760" y="3005336"/>
            <a:ext cx="504056" cy="229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47251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392455" y="4509120"/>
            <a:ext cx="374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364088" y="2564904"/>
            <a:ext cx="288032" cy="440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868144" y="37338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11760" y="4509120"/>
            <a:ext cx="50319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03848" y="335699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WAR FILM</a:t>
            </a:r>
            <a:endParaRPr lang="cs-CZ" sz="3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734747" y="2213248"/>
            <a:ext cx="1656184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DIRT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023828" y="5232814"/>
            <a:ext cx="1656184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FEAR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654538" y="3573016"/>
            <a:ext cx="1877902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PAIN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95536" y="4437112"/>
            <a:ext cx="1872208" cy="61206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UNCERTAIN FUTURE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203848" y="1265525"/>
            <a:ext cx="2304256" cy="1143000"/>
            <a:chOff x="3203848" y="1265525"/>
            <a:chExt cx="2304256" cy="1143000"/>
          </a:xfrm>
        </p:grpSpPr>
        <p:sp>
          <p:nvSpPr>
            <p:cNvPr id="21" name="Zaoblený obdélník 20"/>
            <p:cNvSpPr/>
            <p:nvPr/>
          </p:nvSpPr>
          <p:spPr>
            <a:xfrm>
              <a:off x="3203848" y="1844824"/>
              <a:ext cx="1944216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SOLDIERS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3074" name="Picture 2" descr="C:\Users\Janča\AppData\Local\Microsoft\Windows\Temporary Internet Files\Content.IE5\KAN4DWXC\MM900283993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6104" y="1265525"/>
              <a:ext cx="762000" cy="114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364088" y="4982144"/>
            <a:ext cx="3182963" cy="1385680"/>
            <a:chOff x="5364088" y="4982144"/>
            <a:chExt cx="3182963" cy="1385680"/>
          </a:xfrm>
        </p:grpSpPr>
        <p:sp>
          <p:nvSpPr>
            <p:cNvPr id="30" name="Zaoblený obdélník 29"/>
            <p:cNvSpPr/>
            <p:nvPr/>
          </p:nvSpPr>
          <p:spPr>
            <a:xfrm>
              <a:off x="5364088" y="4982144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GUNS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3075" name="Picture 3" descr="C:\Users\Janča\AppData\Local\Microsoft\Windows\Temporary Internet Files\Content.IE5\SV775IUY\MC90019913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5414192"/>
              <a:ext cx="3038947" cy="953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395536" y="1668729"/>
            <a:ext cx="1872208" cy="1332415"/>
            <a:chOff x="395536" y="1668729"/>
            <a:chExt cx="1872208" cy="1332415"/>
          </a:xfrm>
        </p:grpSpPr>
        <p:sp>
          <p:nvSpPr>
            <p:cNvPr id="33" name="Zaoblený obdélník 32"/>
            <p:cNvSpPr/>
            <p:nvPr/>
          </p:nvSpPr>
          <p:spPr>
            <a:xfrm>
              <a:off x="611560" y="2569096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UNIFORM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3076" name="Picture 4" descr="C:\Users\Janča\AppData\Local\Microsoft\Windows\Temporary Internet Files\Content.IE5\SV775IUY\MP90042300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668729"/>
              <a:ext cx="1331640" cy="8874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72603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 animBg="1"/>
      <p:bldP spid="29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Mind map – </a:t>
            </a:r>
            <a:r>
              <a:rPr lang="cs-CZ" dirty="0" err="1" smtClean="0"/>
              <a:t>quess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type </a:t>
            </a:r>
            <a:r>
              <a:rPr lang="cs-CZ" dirty="0" err="1" smtClean="0"/>
              <a:t>of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670151" y="2852936"/>
            <a:ext cx="3096344" cy="1872208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218323" y="227687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411760" y="3005336"/>
            <a:ext cx="504056" cy="229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47251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392455" y="4509120"/>
            <a:ext cx="374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364088" y="2564904"/>
            <a:ext cx="288032" cy="440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868144" y="37338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11760" y="4509120"/>
            <a:ext cx="50319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03848" y="335699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HORROR</a:t>
            </a:r>
            <a:endParaRPr lang="cs-CZ" sz="32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3203848" y="1844824"/>
            <a:ext cx="1944216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BLOOD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023828" y="5232814"/>
            <a:ext cx="1656184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KILLER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654538" y="3573016"/>
            <a:ext cx="1877902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MURDER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364088" y="4674660"/>
            <a:ext cx="3077303" cy="1695805"/>
            <a:chOff x="5364088" y="4674660"/>
            <a:chExt cx="3077303" cy="1695805"/>
          </a:xfrm>
        </p:grpSpPr>
        <p:sp>
          <p:nvSpPr>
            <p:cNvPr id="30" name="Zaoblený obdélník 29"/>
            <p:cNvSpPr/>
            <p:nvPr/>
          </p:nvSpPr>
          <p:spPr>
            <a:xfrm>
              <a:off x="5364088" y="4982144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DARKNESS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4098" name="Picture 2" descr="C:\Users\Janča\AppData\Local\Microsoft\Windows\Temporary Internet Files\Content.IE5\M5C23NMS\MP900449083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5586" y="4674660"/>
              <a:ext cx="1695805" cy="16958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734747" y="1578493"/>
            <a:ext cx="2411479" cy="1066803"/>
            <a:chOff x="5734747" y="1578493"/>
            <a:chExt cx="2411479" cy="1066803"/>
          </a:xfrm>
        </p:grpSpPr>
        <p:sp>
          <p:nvSpPr>
            <p:cNvPr id="22" name="Zaoblený obdélník 21"/>
            <p:cNvSpPr/>
            <p:nvPr/>
          </p:nvSpPr>
          <p:spPr>
            <a:xfrm>
              <a:off x="5734747" y="2213248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FEAR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4099" name="Picture 3" descr="C:\Users\Janča\AppData\Local\Microsoft\Windows\Temporary Internet Files\Content.IE5\7IS2NZ0J\MC90023920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0931" y="1578493"/>
              <a:ext cx="755295" cy="8645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395536" y="4437112"/>
            <a:ext cx="1952153" cy="1529826"/>
            <a:chOff x="395536" y="4437112"/>
            <a:chExt cx="1952153" cy="1529826"/>
          </a:xfrm>
        </p:grpSpPr>
        <p:sp>
          <p:nvSpPr>
            <p:cNvPr id="32" name="Zaoblený obdélník 31"/>
            <p:cNvSpPr/>
            <p:nvPr/>
          </p:nvSpPr>
          <p:spPr>
            <a:xfrm>
              <a:off x="395536" y="4437112"/>
              <a:ext cx="1872208" cy="61206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GHOST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4100" name="Picture 4" descr="C:\Users\Janča\AppData\Local\Microsoft\Windows\Temporary Internet Files\Content.IE5\SV775IUY\MC90037998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23666" y="4982144"/>
              <a:ext cx="1124023" cy="9847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611560" y="1528142"/>
            <a:ext cx="1656184" cy="1473002"/>
            <a:chOff x="611560" y="1528142"/>
            <a:chExt cx="1656184" cy="1473002"/>
          </a:xfrm>
        </p:grpSpPr>
        <p:sp>
          <p:nvSpPr>
            <p:cNvPr id="33" name="Zaoblený obdélník 32"/>
            <p:cNvSpPr/>
            <p:nvPr/>
          </p:nvSpPr>
          <p:spPr>
            <a:xfrm>
              <a:off x="611560" y="2569096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NO HELP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4101" name="Picture 5" descr="C:\Users\Janča\AppData\Local\Microsoft\Windows\Temporary Internet Files\Content.IE5\KAN4DWXC\MC90043469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814" y="1528142"/>
              <a:ext cx="1098930" cy="1117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2031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 animBg="1"/>
      <p:bldP spid="29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Mind map – </a:t>
            </a:r>
            <a:r>
              <a:rPr lang="cs-CZ" dirty="0" err="1" smtClean="0"/>
              <a:t>quess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type </a:t>
            </a:r>
            <a:r>
              <a:rPr lang="cs-CZ" dirty="0" err="1" smtClean="0"/>
              <a:t>of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670151" y="2852936"/>
            <a:ext cx="3096344" cy="1872208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218323" y="227687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411760" y="3005336"/>
            <a:ext cx="504056" cy="229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47251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392455" y="4509120"/>
            <a:ext cx="374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364088" y="2564904"/>
            <a:ext cx="288032" cy="440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868144" y="37338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11760" y="4509120"/>
            <a:ext cx="50319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03848" y="335699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CARTOON</a:t>
            </a:r>
            <a:endParaRPr lang="cs-CZ" sz="32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5364088" y="4982144"/>
            <a:ext cx="1656184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GOOD END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95536" y="4437112"/>
            <a:ext cx="1872208" cy="61206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3 WISHES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11560" y="2569096"/>
            <a:ext cx="1656184" cy="43204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3 TASKS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734747" y="1520527"/>
            <a:ext cx="2277746" cy="1512689"/>
            <a:chOff x="5734747" y="1520527"/>
            <a:chExt cx="2277746" cy="1512689"/>
          </a:xfrm>
        </p:grpSpPr>
        <p:sp>
          <p:nvSpPr>
            <p:cNvPr id="22" name="Zaoblený obdélník 21"/>
            <p:cNvSpPr/>
            <p:nvPr/>
          </p:nvSpPr>
          <p:spPr>
            <a:xfrm>
              <a:off x="5734747" y="2213248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KING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5122" name="Picture 2" descr="C:\Users\Janča\AppData\Local\Microsoft\Windows\Temporary Internet Files\Content.IE5\SV775IUY\MC90043032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1520527"/>
              <a:ext cx="992221" cy="15126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6654538" y="3222941"/>
            <a:ext cx="2265228" cy="1214171"/>
            <a:chOff x="6654538" y="3222941"/>
            <a:chExt cx="2265228" cy="1214171"/>
          </a:xfrm>
        </p:grpSpPr>
        <p:sp>
          <p:nvSpPr>
            <p:cNvPr id="31" name="Zaoblený obdélník 30"/>
            <p:cNvSpPr/>
            <p:nvPr/>
          </p:nvSpPr>
          <p:spPr>
            <a:xfrm>
              <a:off x="6654538" y="3573016"/>
              <a:ext cx="1877902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WIZARD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5123" name="Picture 3" descr="C:\Users\Janča\AppData\Local\Microsoft\Windows\Temporary Internet Files\Content.IE5\7IS2NZ0J\MC9003607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45114" y="3222941"/>
              <a:ext cx="774652" cy="1214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2068200" y="5232814"/>
            <a:ext cx="2611812" cy="1291927"/>
            <a:chOff x="2068200" y="5232814"/>
            <a:chExt cx="2611812" cy="1291927"/>
          </a:xfrm>
        </p:grpSpPr>
        <p:sp>
          <p:nvSpPr>
            <p:cNvPr id="29" name="Zaoblený obdélník 28"/>
            <p:cNvSpPr/>
            <p:nvPr/>
          </p:nvSpPr>
          <p:spPr>
            <a:xfrm>
              <a:off x="3023828" y="5232814"/>
              <a:ext cx="1656184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WITCH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5124" name="Picture 4" descr="C:\Users\Janča\AppData\Local\Microsoft\Windows\Temporary Internet Files\Content.IE5\KAN4DWXC\MC90038256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200" y="5232814"/>
              <a:ext cx="1291927" cy="12919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2663357" y="1380033"/>
            <a:ext cx="2484707" cy="1265263"/>
            <a:chOff x="2663357" y="1380033"/>
            <a:chExt cx="2484707" cy="1265263"/>
          </a:xfrm>
        </p:grpSpPr>
        <p:sp>
          <p:nvSpPr>
            <p:cNvPr id="21" name="Zaoblený obdélník 20"/>
            <p:cNvSpPr/>
            <p:nvPr/>
          </p:nvSpPr>
          <p:spPr>
            <a:xfrm>
              <a:off x="3203848" y="1844824"/>
              <a:ext cx="1944216" cy="432048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ysClr val="windowText" lastClr="000000"/>
                  </a:solidFill>
                </a:rPr>
                <a:t>MAGIC</a:t>
              </a:r>
              <a:endParaRPr lang="cs-CZ" b="1" dirty="0">
                <a:solidFill>
                  <a:sysClr val="windowText" lastClr="000000"/>
                </a:solidFill>
              </a:endParaRPr>
            </a:p>
          </p:txBody>
        </p:sp>
        <p:pic>
          <p:nvPicPr>
            <p:cNvPr id="5125" name="Picture 5" descr="C:\Users\Janča\AppData\Local\Microsoft\Windows\Temporary Internet Files\Content.IE5\SV775IUY\MC90041242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3357" y="1380033"/>
              <a:ext cx="953854" cy="12652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071244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0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cartoon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It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young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girl. 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She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really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pretty</a:t>
            </a:r>
            <a:r>
              <a:rPr lang="cs-CZ" sz="2800" dirty="0">
                <a:solidFill>
                  <a:sysClr val="windowText" lastClr="000000"/>
                </a:solidFill>
              </a:rPr>
              <a:t>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girl and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in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danger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>
                <a:solidFill>
                  <a:sysClr val="windowText" lastClr="000000"/>
                </a:solidFill>
              </a:rPr>
              <a:t>because</a:t>
            </a:r>
            <a:r>
              <a:rPr lang="cs-CZ" sz="2800" dirty="0">
                <a:solidFill>
                  <a:sysClr val="windowText" lastClr="000000"/>
                </a:solidFill>
              </a:rPr>
              <a:t> </a:t>
            </a:r>
            <a:r>
              <a:rPr lang="cs-CZ" sz="2800" dirty="0" err="1">
                <a:solidFill>
                  <a:sysClr val="windowText" lastClr="000000"/>
                </a:solidFill>
              </a:rPr>
              <a:t>of</a:t>
            </a:r>
            <a:r>
              <a:rPr lang="cs-CZ" sz="2800" dirty="0">
                <a:solidFill>
                  <a:sysClr val="windowText" lastClr="000000"/>
                </a:solidFill>
              </a:rPr>
              <a:t> her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beuty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!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Her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stepmother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hates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her.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pic>
        <p:nvPicPr>
          <p:cNvPr id="1026" name="Picture 2" descr="C:\Users\Janča\AppData\Local\Microsoft\Windows\Temporary Internet Files\Content.IE5\M5C23NMS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68960"/>
            <a:ext cx="3031594" cy="295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40152" y="587727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Snow</a:t>
            </a:r>
            <a:r>
              <a:rPr lang="cs-CZ" sz="2800" dirty="0" smtClean="0"/>
              <a:t> </a:t>
            </a:r>
            <a:r>
              <a:rPr lang="cs-CZ" sz="2800" dirty="0" err="1" smtClean="0"/>
              <a:t>White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1529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fairy</a:t>
            </a:r>
            <a:r>
              <a:rPr lang="cs-CZ" sz="3200" dirty="0" smtClean="0"/>
              <a:t> </a:t>
            </a:r>
            <a:r>
              <a:rPr lang="cs-CZ" sz="3200" dirty="0" err="1" smtClean="0"/>
              <a:t>tale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It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young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girl. 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She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has to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clean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the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whole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house.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She</a:t>
            </a:r>
            <a:r>
              <a:rPr lang="cs-CZ" sz="2800" dirty="0">
                <a:solidFill>
                  <a:sysClr val="windowText" lastClr="000000"/>
                </a:solidFill>
              </a:rPr>
              <a:t>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has 3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nuts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She´ll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lose her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shoe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87727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Cinderella</a:t>
            </a:r>
            <a:endParaRPr lang="cs-CZ" sz="2800" dirty="0"/>
          </a:p>
        </p:txBody>
      </p:sp>
      <p:pic>
        <p:nvPicPr>
          <p:cNvPr id="2051" name="Picture 3" descr="C:\Users\Janča\AppData\Local\Microsoft\Windows\Temporary Internet Files\Content.IE5\M5C23NMS\MC900233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622" y="2956405"/>
            <a:ext cx="3707332" cy="231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138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cartoon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characters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are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animals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live in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the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same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house.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always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fight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each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other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4600" y="55172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Tom and Jerry</a:t>
            </a:r>
            <a:endParaRPr lang="cs-CZ" sz="2800" dirty="0"/>
          </a:p>
        </p:txBody>
      </p:sp>
      <p:pic>
        <p:nvPicPr>
          <p:cNvPr id="3074" name="Picture 2" descr="https://encrypted-tbn2.gstatic.com/images?q=tbn:ANd9GcR-Ebkg36HyFnzq9WsjsWdvk_QRnvS0OB706Ze7ALHM9Qf6yor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049" y="3429000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138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cartoon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It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big green man.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His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friend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donkey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4600" y="55172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Shrek</a:t>
            </a:r>
            <a:endParaRPr lang="cs-CZ" sz="2800" dirty="0"/>
          </a:p>
        </p:txBody>
      </p:sp>
      <p:pic>
        <p:nvPicPr>
          <p:cNvPr id="4098" name="Picture 2" descr="LOS ANGELES - OCT 21: Shrek at the Camp Ronald McDonald for Good Times 20th Annual Halloween Carnival at the Universal Studios Backlot on October 21, 2012 in Los Angeles, California - stock pho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316" y="2941959"/>
            <a:ext cx="3167944" cy="225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3273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comedy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It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young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boy.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His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family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let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him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home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brave and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must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protect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his house.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4600" y="5517232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Kevin - </a:t>
            </a:r>
            <a:r>
              <a:rPr lang="cs-CZ" sz="2800" dirty="0" err="1" smtClean="0"/>
              <a:t>Home</a:t>
            </a:r>
            <a:r>
              <a:rPr lang="cs-CZ" sz="2800" dirty="0" smtClean="0"/>
              <a:t> </a:t>
            </a:r>
            <a:r>
              <a:rPr lang="cs-CZ" sz="2800" dirty="0" err="1" smtClean="0"/>
              <a:t>alone</a:t>
            </a:r>
            <a:endParaRPr lang="cs-CZ" sz="2800" dirty="0"/>
          </a:p>
        </p:txBody>
      </p:sp>
      <p:pic>
        <p:nvPicPr>
          <p:cNvPr id="5122" name="Picture 2" descr="http://farm3.staticflickr.com/2164/2072143462_0519fe962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931" y="2996952"/>
            <a:ext cx="264596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75329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adventure</a:t>
            </a:r>
            <a:r>
              <a:rPr lang="cs-CZ" sz="3200" dirty="0" smtClean="0"/>
              <a:t>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boy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wellknown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all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over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the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world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has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two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close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friends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study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the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witch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school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r>
              <a:rPr lang="cs-CZ" sz="2800" dirty="0" err="1" smtClean="0">
                <a:solidFill>
                  <a:sysClr val="windowText" lastClr="000000"/>
                </a:solidFill>
              </a:rPr>
              <a:t>They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are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wizards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</a:t>
            </a:r>
          </a:p>
          <a:p>
            <a:pPr algn="ctr"/>
            <a:endParaRPr lang="cs-CZ" sz="2800" dirty="0" smtClean="0">
              <a:solidFill>
                <a:sysClr val="windowText" lastClr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6776" y="537321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Harry</a:t>
            </a:r>
            <a:r>
              <a:rPr lang="cs-CZ" sz="2800" dirty="0" smtClean="0"/>
              <a:t> </a:t>
            </a:r>
            <a:r>
              <a:rPr lang="cs-CZ" sz="2800" dirty="0" err="1" smtClean="0"/>
              <a:t>Potter</a:t>
            </a:r>
            <a:endParaRPr lang="cs-CZ" sz="2800" dirty="0"/>
          </a:p>
        </p:txBody>
      </p:sp>
      <p:pic>
        <p:nvPicPr>
          <p:cNvPr id="6146" name="Picture 2" descr="https://encrypted-tbn0.gstatic.com/images?q=tbn:ANd9GcSKkkYahhKyPR3HTY0UqL1eWswf7x0cge2U8u99CPKTg4ZqiA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843" y="2671225"/>
            <a:ext cx="2049988" cy="273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267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drama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very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strong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man.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has big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muscles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and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boxer.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6776" y="537321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Rocky Balboa</a:t>
            </a:r>
            <a:endParaRPr lang="cs-CZ" sz="2800" dirty="0"/>
          </a:p>
        </p:txBody>
      </p:sp>
      <p:pic>
        <p:nvPicPr>
          <p:cNvPr id="8194" name="Picture 2" descr="http://farm4.staticflickr.com/3529/3225604702_b97e9a5280_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4910" y="2603032"/>
            <a:ext cx="1811992" cy="271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8894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115616" y="404664"/>
            <a:ext cx="6408712" cy="187220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Guess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drama </a:t>
            </a:r>
            <a:r>
              <a:rPr lang="cs-CZ" sz="3200" dirty="0" err="1" smtClean="0"/>
              <a:t>character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636912"/>
            <a:ext cx="4896544" cy="29523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from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future</a:t>
            </a:r>
            <a:r>
              <a:rPr lang="cs-CZ" sz="2800" dirty="0" smtClean="0">
                <a:solidFill>
                  <a:sysClr val="windowText" lastClr="000000"/>
                </a:solidFill>
              </a:rPr>
              <a:t>. 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must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protect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young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boy.</a:t>
            </a:r>
          </a:p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 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isn´t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human</a:t>
            </a:r>
            <a:r>
              <a:rPr lang="cs-CZ" sz="2800" dirty="0" smtClean="0">
                <a:solidFill>
                  <a:sysClr val="windowText" lastClr="000000"/>
                </a:solidFill>
              </a:rPr>
              <a:t>, he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is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an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android.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0608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WHO IS IT?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6776" y="545757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Terminator</a:t>
            </a:r>
            <a:endParaRPr lang="cs-CZ" sz="2800" dirty="0"/>
          </a:p>
        </p:txBody>
      </p:sp>
      <p:pic>
        <p:nvPicPr>
          <p:cNvPr id="9218" name="Picture 2" descr="Sunglasses, Celebrity, Actor, Arnold, Termina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044" y="2471436"/>
            <a:ext cx="2324347" cy="291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1684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70242" y="1700808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How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often</a:t>
            </a:r>
            <a:r>
              <a:rPr lang="cs-CZ" sz="2400" b="1" dirty="0" smtClean="0"/>
              <a:t> do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 TV?</a:t>
            </a:r>
          </a:p>
          <a:p>
            <a:endParaRPr lang="cs-CZ" sz="2400" b="1" dirty="0"/>
          </a:p>
          <a:p>
            <a:r>
              <a:rPr lang="cs-CZ" sz="2400" b="1" dirty="0" smtClean="0"/>
              <a:t>Do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watching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films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home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cinema</a:t>
            </a:r>
            <a:r>
              <a:rPr lang="cs-CZ" sz="2400" b="1" dirty="0" smtClean="0"/>
              <a:t>?</a:t>
            </a:r>
          </a:p>
          <a:p>
            <a:endParaRPr lang="cs-CZ" sz="2400" b="1" dirty="0"/>
          </a:p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your</a:t>
            </a:r>
            <a:r>
              <a:rPr lang="cs-CZ" sz="2400" b="1" dirty="0" smtClean="0"/>
              <a:t> favorite film?</a:t>
            </a:r>
          </a:p>
          <a:p>
            <a:endParaRPr lang="cs-CZ" sz="2400" b="1" dirty="0"/>
          </a:p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worst</a:t>
            </a:r>
            <a:r>
              <a:rPr lang="cs-CZ" sz="2400" b="1" dirty="0" smtClean="0"/>
              <a:t> film </a:t>
            </a:r>
            <a:r>
              <a:rPr lang="cs-CZ" sz="2400" b="1" dirty="0" err="1" smtClean="0"/>
              <a:t>which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ever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seen</a:t>
            </a:r>
            <a:r>
              <a:rPr lang="cs-CZ" sz="2400" b="1" dirty="0" smtClean="0"/>
              <a:t>?</a:t>
            </a:r>
          </a:p>
          <a:p>
            <a:endParaRPr lang="cs-CZ" sz="2400" b="1" dirty="0"/>
          </a:p>
          <a:p>
            <a:r>
              <a:rPr lang="cs-CZ" sz="2400" b="1" dirty="0" err="1" smtClean="0"/>
              <a:t>Describe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your</a:t>
            </a:r>
            <a:r>
              <a:rPr lang="cs-CZ" sz="2400" b="1" dirty="0" smtClean="0"/>
              <a:t> favorite </a:t>
            </a:r>
            <a:r>
              <a:rPr lang="cs-CZ" sz="2400" b="1" dirty="0" err="1" smtClean="0"/>
              <a:t>cartoon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character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Mrak 5"/>
          <p:cNvSpPr/>
          <p:nvPr/>
        </p:nvSpPr>
        <p:spPr>
          <a:xfrm>
            <a:off x="2339752" y="404664"/>
            <a:ext cx="4176464" cy="1080120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Questions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23376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Galerie </a:t>
            </a:r>
            <a:r>
              <a:rPr lang="cs-CZ" i="1" u="sng" dirty="0" smtClean="0"/>
              <a:t>www.microsoft.office.com</a:t>
            </a:r>
            <a:endParaRPr lang="cs-CZ" i="1" u="sng" dirty="0" smtClean="0"/>
          </a:p>
          <a:p>
            <a:endParaRPr lang="cs-CZ" dirty="0"/>
          </a:p>
          <a:p>
            <a:r>
              <a:rPr lang="cs-CZ" sz="2600" i="1" u="sng" dirty="0" smtClean="0"/>
              <a:t>Internetové odkazy:</a:t>
            </a:r>
            <a:r>
              <a:rPr lang="cs-CZ" sz="2600" dirty="0"/>
              <a:t> NEZNÁMÝ. </a:t>
            </a:r>
            <a:r>
              <a:rPr lang="cs-CZ" sz="2600" i="1" dirty="0" smtClean="0"/>
              <a:t>flickr.com</a:t>
            </a:r>
            <a:r>
              <a:rPr lang="cs-CZ" sz="2600" dirty="0"/>
              <a:t> [online]. [cit. 26.1.2014]. Dostupný na WWW: </a:t>
            </a:r>
            <a:r>
              <a:rPr lang="cs-CZ" sz="2600" dirty="0">
                <a:hlinkClick r:id="rId2"/>
              </a:rPr>
              <a:t>http://www.flickr.com/photos/70344776@N04/6387953335</a:t>
            </a:r>
            <a:r>
              <a:rPr lang="cs-CZ" sz="2600" dirty="0" smtClean="0">
                <a:hlinkClick r:id="rId2"/>
              </a:rPr>
              <a:t>/</a:t>
            </a:r>
            <a:endParaRPr lang="cs-CZ" sz="2600" dirty="0" smtClean="0"/>
          </a:p>
          <a:p>
            <a:r>
              <a:rPr lang="cs-CZ" sz="2600" dirty="0"/>
              <a:t>S-HERMAN. </a:t>
            </a:r>
            <a:r>
              <a:rPr lang="cs-CZ" sz="2600" i="1" dirty="0"/>
              <a:t>flickr.com</a:t>
            </a:r>
            <a:r>
              <a:rPr lang="cs-CZ" sz="2600" dirty="0"/>
              <a:t> [online]. [cit. 26.1.2014]. Dostupný na WWW: </a:t>
            </a:r>
            <a:r>
              <a:rPr lang="cs-CZ" sz="2600" dirty="0">
                <a:hlinkClick r:id="rId3"/>
              </a:rPr>
              <a:t>http://www.flickr.com/photos/21345996@N04/2072143462</a:t>
            </a:r>
            <a:r>
              <a:rPr lang="cs-CZ" sz="2600" dirty="0" smtClean="0">
                <a:hlinkClick r:id="rId3"/>
              </a:rPr>
              <a:t>/</a:t>
            </a:r>
            <a:endParaRPr lang="cs-CZ" sz="2600" dirty="0" smtClean="0"/>
          </a:p>
          <a:p>
            <a:r>
              <a:rPr lang="pt-BR" sz="2600" dirty="0"/>
              <a:t>COLIN ZHU. </a:t>
            </a:r>
            <a:r>
              <a:rPr lang="pt-BR" sz="2600" i="1" dirty="0"/>
              <a:t>flickr.com</a:t>
            </a:r>
            <a:r>
              <a:rPr lang="pt-BR" sz="2600" dirty="0"/>
              <a:t> [online]. [cit. 26.1.2014]. Dostupný na WWW: http://</a:t>
            </a:r>
            <a:r>
              <a:rPr lang="pt-BR" sz="2600" dirty="0" smtClean="0"/>
              <a:t>www.flickr.com/photos/71834709@N00/49684002/in/photolist-5oDjJ-69596-vdpqc-vdpqt-vdpr8-2jajVR-2jFApQ-2xxTAk-2yryGe-31X15s-3wH8C1-3GAZp8-3GAZDg-3GB11x-3GB1Ee-3GB1Up-3GB2pk-3GB2Sz-3GB3qR-3GB3VX-3GB4f4-3GFjkd-3GFjE1-3GFjUS-3GFm6A-3GFmXb-3GFnsd-3GFnZj-3GFowC-3GFpiJ-3Sbgnv-4ixqNW-4iYXin-4qV38c-4qV38T-4GcR77-4S5htG-5dRzf1-64fpSN-6ALvVW-6DXDrr-7c8fQm-7va6gE-7va6h7-a3nFSe-aND6rv-b6i4Re-8ThAGp-h1wXEn-h1wepn-h1w1Dy</a:t>
            </a:r>
            <a:endParaRPr lang="cs-CZ" sz="2600" dirty="0" smtClean="0"/>
          </a:p>
          <a:p>
            <a:r>
              <a:rPr lang="pt-BR" sz="2600" dirty="0"/>
              <a:t>JASE LAM. </a:t>
            </a:r>
            <a:r>
              <a:rPr lang="pt-BR" sz="2600" i="1" dirty="0"/>
              <a:t>flickr.com</a:t>
            </a:r>
            <a:r>
              <a:rPr lang="pt-BR" sz="2600" dirty="0"/>
              <a:t> [online]. [cit. 26.1.2014]. Dostupný na WWW: </a:t>
            </a:r>
            <a:r>
              <a:rPr lang="pt-BR" sz="2600" dirty="0">
                <a:hlinkClick r:id="rId4"/>
              </a:rPr>
              <a:t>http://</a:t>
            </a:r>
            <a:r>
              <a:rPr lang="pt-BR" sz="2600" dirty="0" smtClean="0">
                <a:hlinkClick r:id="rId4"/>
              </a:rPr>
              <a:t>www.flickr.com/photos/jasethebass/3225604702/</a:t>
            </a:r>
            <a:endParaRPr lang="cs-CZ" sz="2600" i="1" u="sng" dirty="0"/>
          </a:p>
          <a:p>
            <a:r>
              <a:rPr lang="cs-CZ" sz="2600" dirty="0" smtClean="0"/>
              <a:t>NEZNÁMÝ</a:t>
            </a:r>
            <a:r>
              <a:rPr lang="cs-CZ" sz="2600" dirty="0"/>
              <a:t>. </a:t>
            </a:r>
            <a:r>
              <a:rPr lang="cs-CZ" sz="2600" i="1" dirty="0"/>
              <a:t>pixabay.com</a:t>
            </a:r>
            <a:r>
              <a:rPr lang="cs-CZ" sz="2600" dirty="0"/>
              <a:t> [online]. [cit. 26.1.2014]. Dostupný na WWW: </a:t>
            </a:r>
            <a:r>
              <a:rPr lang="cs-CZ" sz="2600" dirty="0">
                <a:hlinkClick r:id="rId5"/>
              </a:rPr>
              <a:t>http://pixabay.com/en/sunglasses-celebrity-actor-arnold-43181</a:t>
            </a:r>
            <a:r>
              <a:rPr lang="cs-CZ" sz="2600" dirty="0" smtClean="0">
                <a:hlinkClick r:id="rId5"/>
              </a:rPr>
              <a:t>/</a:t>
            </a:r>
            <a:endParaRPr lang="cs-CZ" sz="2600" dirty="0" smtClean="0"/>
          </a:p>
          <a:p>
            <a:endParaRPr lang="cs-CZ" sz="26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437</TotalTime>
  <Words>632</Words>
  <Application>Microsoft Office PowerPoint</Application>
  <PresentationFormat>Předvádění na obrazovce (4:3)</PresentationFormat>
  <Paragraphs>146</Paragraphs>
  <Slides>17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Types of film</vt:lpstr>
      <vt:lpstr>Mind map – quess the type of film</vt:lpstr>
      <vt:lpstr>Mind map – quess the type of film</vt:lpstr>
      <vt:lpstr>Mind map – quess the type of film</vt:lpstr>
      <vt:lpstr>Mind map – quess the type of film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45</cp:revision>
  <dcterms:created xsi:type="dcterms:W3CDTF">2013-05-10T12:01:16Z</dcterms:created>
  <dcterms:modified xsi:type="dcterms:W3CDTF">2014-02-01T14:35:09Z</dcterms:modified>
</cp:coreProperties>
</file>