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2.xml" ContentType="application/vnd.openxmlformats-officedocument.themeOverrid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Override3.xml" ContentType="application/vnd.openxmlformats-officedocument.themeOverrid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Override4.xml" ContentType="application/vnd.openxmlformats-officedocument.themeOverrid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20" r:id="rId5"/>
    <p:sldMasterId id="2147483732" r:id="rId6"/>
  </p:sldMasterIdLst>
  <p:notesMasterIdLst>
    <p:notesMasterId r:id="rId15"/>
  </p:notesMasterIdLst>
  <p:handoutMasterIdLst>
    <p:handoutMasterId r:id="rId16"/>
  </p:handoutMasterIdLst>
  <p:sldIdLst>
    <p:sldId id="256" r:id="rId7"/>
    <p:sldId id="263" r:id="rId8"/>
    <p:sldId id="258" r:id="rId9"/>
    <p:sldId id="259" r:id="rId10"/>
    <p:sldId id="260" r:id="rId11"/>
    <p:sldId id="261" r:id="rId12"/>
    <p:sldId id="262" r:id="rId13"/>
    <p:sldId id="264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510" y="4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19.6.2013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hemeOverride" Target="../theme/themeOverride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themeOverride" Target="../theme/themeOverride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3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4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5" name="Přímá spojovací čára 26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29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3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31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32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5FD18F-E37C-4C9D-A3DC-352851F3B24C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BBE02-63BE-40FC-AB17-00B118379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7386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5159D21-8A2E-4E47-A6D7-B11F276D7313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EBA3696-6408-4F77-90F0-5841E0702D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6093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9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0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1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2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Elipsa 27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Elipsa 28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Elipsa 29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31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Přímá spojovací čára 32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CAAD00-B52D-44CF-AC9C-CA175B2E6A9A}" type="datetimeFigureOut">
              <a:rPr lang="cs-CZ">
                <a:solidFill>
                  <a:srgbClr val="FFF39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1F6D2-CD32-48D9-94B2-717D326978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2260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1DEE8-2E52-4F12-9716-4612B4027376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9C46D-7E1A-439A-B7A7-D75150734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529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40DAB-5F53-4B57-87A7-6C26C2AF292F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6D7044-F1C6-4AD5-A86D-524EA80420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450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38BF94C-10C8-4DC9-9EE4-307F8BBAF387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75547D7-A54C-49B8-9609-32176D57CD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69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63710-897F-44AD-83B2-DB8AD627B277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E69BFC-D4B3-4146-8835-3C25676F94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0384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6" name="Přímá spojovací čára 16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8" name="Přímá spojovací čára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Elipsa 2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6A335E1-C16E-433D-B7E0-F11376B960A3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6A23A38-1431-44D0-9F74-DC50DEC912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2230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6" name="Elipsa 16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ovací čára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Přímá spojovací čára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BD8B575-E199-4902-8D07-472EB8FA0D2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64511E3-1BB7-4C76-A064-215F7439C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688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4329E-DC6A-4714-9FBA-F22BBF78A15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11052-2838-4C1A-AC8D-EDD8ED9B68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825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129C2-140F-4B41-BCE8-85ED967F0473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2669D-77CD-443F-A929-EFF9489956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3787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3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4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5" name="Přímá spojovací čára 26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29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3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31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32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5FD18F-E37C-4C9D-A3DC-352851F3B24C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BBE02-63BE-40FC-AB17-00B118379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9069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5159D21-8A2E-4E47-A6D7-B11F276D7313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EBA3696-6408-4F77-90F0-5841E0702D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6594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9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0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1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2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Elipsa 27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Elipsa 28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Elipsa 29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31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Přímá spojovací čára 32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CAAD00-B52D-44CF-AC9C-CA175B2E6A9A}" type="datetimeFigureOut">
              <a:rPr lang="cs-CZ">
                <a:solidFill>
                  <a:srgbClr val="FFF39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1F6D2-CD32-48D9-94B2-717D326978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633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1DEE8-2E52-4F12-9716-4612B4027376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9C46D-7E1A-439A-B7A7-D75150734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9652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40DAB-5F53-4B57-87A7-6C26C2AF292F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6D7044-F1C6-4AD5-A86D-524EA80420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9199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38BF94C-10C8-4DC9-9EE4-307F8BBAF387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75547D7-A54C-49B8-9609-32176D57CD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4437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63710-897F-44AD-83B2-DB8AD627B277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E69BFC-D4B3-4146-8835-3C25676F94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5513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6" name="Přímá spojovací čára 16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8" name="Přímá spojovací čára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Elipsa 2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6A335E1-C16E-433D-B7E0-F11376B960A3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6A23A38-1431-44D0-9F74-DC50DEC912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17284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6" name="Elipsa 16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ovací čára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Přímá spojovací čára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BD8B575-E199-4902-8D07-472EB8FA0D2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64511E3-1BB7-4C76-A064-215F7439C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2671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4329E-DC6A-4714-9FBA-F22BBF78A15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11052-2838-4C1A-AC8D-EDD8ED9B68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4691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129C2-140F-4B41-BCE8-85ED967F0473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2669D-77CD-443F-A929-EFF9489956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5403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3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4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5" name="Přímá spojovací čára 26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29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3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31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32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5FD18F-E37C-4C9D-A3DC-352851F3B24C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BBE02-63BE-40FC-AB17-00B118379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3423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5159D21-8A2E-4E47-A6D7-B11F276D7313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EBA3696-6408-4F77-90F0-5841E0702D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1926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9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0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1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2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Elipsa 27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Elipsa 28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Elipsa 29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31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Přímá spojovací čára 32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CAAD00-B52D-44CF-AC9C-CA175B2E6A9A}" type="datetimeFigureOut">
              <a:rPr lang="cs-CZ">
                <a:solidFill>
                  <a:srgbClr val="FFF39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1F6D2-CD32-48D9-94B2-717D326978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0076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1DEE8-2E52-4F12-9716-4612B4027376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9C46D-7E1A-439A-B7A7-D75150734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2827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40DAB-5F53-4B57-87A7-6C26C2AF292F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6D7044-F1C6-4AD5-A86D-524EA80420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2415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38BF94C-10C8-4DC9-9EE4-307F8BBAF387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75547D7-A54C-49B8-9609-32176D57CD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07052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63710-897F-44AD-83B2-DB8AD627B277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E69BFC-D4B3-4146-8835-3C25676F94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9651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6" name="Přímá spojovací čára 16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8" name="Přímá spojovací čára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Elipsa 2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6A335E1-C16E-433D-B7E0-F11376B960A3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6A23A38-1431-44D0-9F74-DC50DEC912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4281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6" name="Elipsa 16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ovací čára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Přímá spojovací čára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BD8B575-E199-4902-8D07-472EB8FA0D2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64511E3-1BB7-4C76-A064-215F7439C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29519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4329E-DC6A-4714-9FBA-F22BBF78A15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11052-2838-4C1A-AC8D-EDD8ED9B68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4973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129C2-140F-4B41-BCE8-85ED967F0473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2669D-77CD-443F-A929-EFF9489956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08894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3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4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5" name="Přímá spojovací čára 26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29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3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31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32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5FD18F-E37C-4C9D-A3DC-352851F3B24C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BBE02-63BE-40FC-AB17-00B118379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5713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5159D21-8A2E-4E47-A6D7-B11F276D7313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EBA3696-6408-4F77-90F0-5841E0702D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47650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9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0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1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2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Elipsa 27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Elipsa 28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Elipsa 29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31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Přímá spojovací čára 32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CAAD00-B52D-44CF-AC9C-CA175B2E6A9A}" type="datetimeFigureOut">
              <a:rPr lang="cs-CZ">
                <a:solidFill>
                  <a:srgbClr val="FFF39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1F6D2-CD32-48D9-94B2-717D326978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710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1DEE8-2E52-4F12-9716-4612B4027376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9C46D-7E1A-439A-B7A7-D75150734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6502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40DAB-5F53-4B57-87A7-6C26C2AF292F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6D7044-F1C6-4AD5-A86D-524EA80420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98968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38BF94C-10C8-4DC9-9EE4-307F8BBAF387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75547D7-A54C-49B8-9609-32176D57CD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254853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63710-897F-44AD-83B2-DB8AD627B277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E69BFC-D4B3-4146-8835-3C25676F94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90563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6" name="Přímá spojovací čára 16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8" name="Přímá spojovací čára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Elipsa 2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6A335E1-C16E-433D-B7E0-F11376B960A3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6A23A38-1431-44D0-9F74-DC50DEC912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69129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6" name="Elipsa 16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ovací čára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Přímá spojovací čára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BD8B575-E199-4902-8D07-472EB8FA0D2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64511E3-1BB7-4C76-A064-215F7439C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02719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4329E-DC6A-4714-9FBA-F22BBF78A15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11052-2838-4C1A-AC8D-EDD8ED9B68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85408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129C2-140F-4B41-BCE8-85ED967F0473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2669D-77CD-443F-A929-EFF9489956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06948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6/19/2013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6/19/2013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6/19/2013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6/19/2013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6/19/2013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6/19/2013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6/19/2013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6/19/2013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6/19/2013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6/19/2013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6/19/2013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55FD18F-E37C-4C9D-A3DC-352851F3B24C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4BBBE02-63BE-40FC-AB17-00B118379EB9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25082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5159D21-8A2E-4E47-A6D7-B11F276D7313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BA3696-6408-4F77-90F0-5841E0702D4F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97296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CCAAD00-B52D-44CF-AC9C-CA175B2E6A9A}" type="datetimeFigureOut">
              <a:rPr lang="cs-CZ" smtClean="0">
                <a:solidFill>
                  <a:srgbClr val="FFF39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A11F6D2-CD32-48D9-94B2-717D326978F0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449660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C01DEE8-2E52-4F12-9716-4612B4027376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599C46D-7E1A-439A-B7A7-D751507346C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50465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A940DAB-5F53-4B57-87A7-6C26C2AF292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F6D7044-F1C6-4AD5-A86D-524EA8042066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310937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38BF94C-10C8-4DC9-9EE4-307F8BBAF387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75547D7-A54C-49B8-9609-32176D57CD2A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22112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1963710-897F-44AD-83B2-DB8AD627B277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8E69BFC-D4B3-4146-8835-3C25676F94E1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749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6A335E1-C16E-433D-B7E0-F11376B960A3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6A23A38-1431-44D0-9F74-DC50DEC91271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408068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BD8B575-E199-4902-8D07-472EB8FA0D2E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64511E3-1BB7-4C76-A064-215F7439C68F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None/>
            </a:pPr>
            <a:endParaRPr lang="en-US" sz="3200">
              <a:solidFill>
                <a:prstClr val="black"/>
              </a:solidFill>
              <a:latin typeface="Gill Sans MT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34942121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0F4329E-DC6A-4714-9FBA-F22BBF78A15B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7D11052-2838-4C1A-AC8D-EDD8ED9B683D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89657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29129C2-140F-4B41-BCE8-85ED967F0473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9C2669D-77CD-443F-A929-EFF948995634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46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43B22E-E747-4ACA-A0D0-4901B4E0BF45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4FAEF0C-2C5D-45CF-8DA8-8494D44FA6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350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43B22E-E747-4ACA-A0D0-4901B4E0BF45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4FAEF0C-2C5D-45CF-8DA8-8494D44FA6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261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43B22E-E747-4ACA-A0D0-4901B4E0BF45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4FAEF0C-2C5D-45CF-8DA8-8494D44FA6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934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43B22E-E747-4ACA-A0D0-4901B4E0BF45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4FAEF0C-2C5D-45CF-8DA8-8494D44FA6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024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6/19/2013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fld id="{B543B22E-E747-4ACA-A0D0-4901B4E0BF45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19.6.2013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C4FAEF0C-2C5D-45CF-8DA8-8494D44FA66C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8390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6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hangingPunct="1"/>
            <a:r>
              <a:rPr lang="cs-CZ" b="1" dirty="0" smtClean="0"/>
              <a:t>Techniky práce s mentálně postiženými</a:t>
            </a:r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E7DEC9">
                  <a:shade val="50000"/>
                  <a:satMod val="200000"/>
                </a:srgbClr>
              </a:solidFill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5259913"/>
              </p:ext>
            </p:extLst>
          </p:nvPr>
        </p:nvGraphicFramePr>
        <p:xfrm>
          <a:off x="683568" y="1268760"/>
          <a:ext cx="7848872" cy="534426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školy: 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Adresa: 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Dubí III - </a:t>
                      </a:r>
                      <a:r>
                        <a:rPr lang="cs-CZ" sz="1400" kern="50" dirty="0" err="1" smtClean="0">
                          <a:effectLst/>
                        </a:rPr>
                        <a:t>Pozorka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projektu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KLÍČE K POZNÁVÁNÍ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Times New Roman"/>
                        </a:rPr>
                        <a:t>V/2 Inovace a zkvalitnění výuky směřující k rozvoji odborných kompetencí žáků středních škol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rebuchet MS"/>
                        <a:ea typeface="+mn-ea"/>
                        <a:cs typeface="+mn-cs"/>
                      </a:endParaRPr>
                    </a:p>
                    <a:p>
                      <a:endParaRPr lang="cs-CZ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VY_52_INOVACE_4.A_2/13</a:t>
                      </a:r>
                      <a:endParaRPr kumimoji="0" lang="cs-CZ" sz="1200" b="0" i="0" u="none" strike="noStrike" kern="5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Téma sady: </a:t>
                      </a:r>
                      <a:r>
                        <a:rPr kumimoji="0" lang="cs-CZ" sz="1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Specifické potřeby jednotlivých klientů v sociálních službách</a:t>
                      </a:r>
                      <a:endParaRPr kumimoji="0" lang="cs-CZ" sz="1200" b="0" i="0" u="none" strike="noStrike" kern="5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Název</a:t>
                      </a: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: Techniky práce s mentálně postiženými</a:t>
                      </a:r>
                      <a:endParaRPr kumimoji="0" lang="cs-CZ" sz="1200" b="0" i="0" u="none" strike="noStrike" kern="5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17. 4. </a:t>
                      </a: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2013 (Po pilotáži)</a:t>
                      </a:r>
                      <a:endParaRPr lang="cs-CZ" sz="14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rgbClr val="FF0000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Mgr. Kateřina Svobodová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Sociální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</a:rPr>
                        <a:t> péče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IV.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TimesNewRoman"/>
                        </a:rPr>
                        <a:t>charakterizuje formy sociálních služeb ve</a:t>
                      </a:r>
                      <a:endParaRPr lang="cs-CZ" sz="120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TimesNewRoman"/>
                        </a:rPr>
                        <a:t>vztahu k sociální situaci a specifickým</a:t>
                      </a:r>
                      <a:endParaRPr lang="cs-CZ" sz="120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TimesNewRoman"/>
                        </a:rPr>
                        <a:t>potřebám jednotlivých skupin klientů;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výklad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Lidé s </a:t>
                      </a: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mentálním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 postižením, techniky práce s mentálně postiženými, asistence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Prezentace se zabývá lidmi s mentálním postižením,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kteří jsou cílovou skupinou sociálních služeb, vysvětluje terminologii a cíle práce s touto skupinou.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87794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Metody a techniky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2000" b="1" dirty="0" smtClean="0"/>
              <a:t>ASISTENCE </a:t>
            </a:r>
            <a:r>
              <a:rPr lang="cs-CZ" sz="2000" dirty="0" smtClean="0"/>
              <a:t>– pomoc uživateli s činnostmi, které lidé bez postižení dělají sami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b="1" dirty="0" smtClean="0"/>
              <a:t>Asistence </a:t>
            </a:r>
            <a:r>
              <a:rPr lang="cs-CZ" sz="2000" dirty="0" smtClean="0"/>
              <a:t>– zaměření na jednotlivce – pokud je to možné, postupné snižování míry </a:t>
            </a:r>
            <a:r>
              <a:rPr lang="cs-CZ" sz="2000" dirty="0" smtClean="0"/>
              <a:t>podpory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Např. </a:t>
            </a:r>
            <a:r>
              <a:rPr lang="cs-CZ" sz="2000" b="1" dirty="0" smtClean="0"/>
              <a:t>chráněné bydlení </a:t>
            </a:r>
            <a:r>
              <a:rPr lang="cs-CZ" sz="2000" dirty="0" smtClean="0"/>
              <a:t>– nejprve pokyny, později jen připomenout seznam </a:t>
            </a:r>
            <a:r>
              <a:rPr lang="cs-CZ" sz="2000" dirty="0" smtClean="0"/>
              <a:t>činností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Asistent rozvíjí, kompenzuje dovednosti uživatele – nejen při praktických činnostech, ale v organizování aktivit (chodí do práce – přechází silnici)</a:t>
            </a:r>
          </a:p>
        </p:txBody>
      </p:sp>
    </p:spTree>
    <p:extLst>
      <p:ext uri="{BB962C8B-B14F-4D97-AF65-F5344CB8AC3E}">
        <p14:creationId xmlns:p14="http://schemas.microsoft.com/office/powerpoint/2010/main" val="3181197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Metody a techniky</a:t>
            </a:r>
            <a:endParaRPr lang="cs-CZ" dirty="0"/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2000" b="1" dirty="0" smtClean="0"/>
              <a:t>Skupinová práce  - 2 pozitivní aspekty</a:t>
            </a:r>
          </a:p>
          <a:p>
            <a:pPr>
              <a:buFont typeface="Wingdings" pitchFamily="2" charset="2"/>
              <a:buNone/>
            </a:pPr>
            <a:endParaRPr lang="cs-CZ" sz="2000" b="1" dirty="0" smtClean="0"/>
          </a:p>
          <a:p>
            <a:r>
              <a:rPr lang="cs-CZ" sz="2000" dirty="0" smtClean="0"/>
              <a:t>Uživatelé se učí komunikovat ve skupině, vnímat a respektovat ostatní, vyslechnout a projevit názor…zlepšují se formulace postojů, sociální dovednosti…navazují se přátelské vztahy</a:t>
            </a:r>
          </a:p>
          <a:p>
            <a:endParaRPr lang="cs-CZ" sz="2000" dirty="0" smtClean="0"/>
          </a:p>
          <a:p>
            <a:r>
              <a:rPr lang="cs-CZ" sz="2000" dirty="0" smtClean="0"/>
              <a:t>Sama práce ve skupině – oblasti, které uživatelům dělají potíže – např. trávení volného času – řešení problémům, vzájemné rady, tréninky modelových situací</a:t>
            </a:r>
          </a:p>
        </p:txBody>
      </p:sp>
    </p:spTree>
    <p:extLst>
      <p:ext uri="{BB962C8B-B14F-4D97-AF65-F5344CB8AC3E}">
        <p14:creationId xmlns:p14="http://schemas.microsoft.com/office/powerpoint/2010/main" val="27953683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Metody a techniky</a:t>
            </a:r>
            <a:endParaRPr lang="cs-CZ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2000" b="1" dirty="0" smtClean="0"/>
              <a:t>Pracovní terapie – </a:t>
            </a:r>
            <a:r>
              <a:rPr lang="cs-CZ" sz="2000" dirty="0" smtClean="0"/>
              <a:t>důraz na odpovědnost a řád, cílem je získávání pracovních návyků</a:t>
            </a:r>
          </a:p>
          <a:p>
            <a:r>
              <a:rPr lang="cs-CZ" sz="2000" dirty="0" smtClean="0"/>
              <a:t>Uživatel je užitečný – nestačí, nutné koncipovat jako přípravu na přechod z chráněného do běžného prostředí</a:t>
            </a:r>
          </a:p>
          <a:p>
            <a:endParaRPr lang="cs-CZ" sz="2000" dirty="0" smtClean="0"/>
          </a:p>
          <a:p>
            <a:r>
              <a:rPr lang="cs-CZ" sz="2000" b="1" dirty="0" smtClean="0"/>
              <a:t>Taneční, hudební, výtvarná terapie </a:t>
            </a:r>
            <a:r>
              <a:rPr lang="cs-CZ" sz="2000" dirty="0" smtClean="0"/>
              <a:t>– podpora osobnostního rozvoje a relaxace. Nalézání výrazových prostředků, které usnadňují komunikaci. </a:t>
            </a:r>
          </a:p>
          <a:p>
            <a:r>
              <a:rPr lang="cs-CZ" sz="2000" dirty="0" smtClean="0"/>
              <a:t>Možno chápat jako formu setkávání (skupina) či způsob trávení volného času</a:t>
            </a:r>
          </a:p>
        </p:txBody>
      </p:sp>
    </p:spTree>
    <p:extLst>
      <p:ext uri="{BB962C8B-B14F-4D97-AF65-F5344CB8AC3E}">
        <p14:creationId xmlns:p14="http://schemas.microsoft.com/office/powerpoint/2010/main" val="15762220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služby</a:t>
            </a:r>
            <a:endParaRPr lang="cs-CZ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2000" b="1" dirty="0" smtClean="0"/>
              <a:t>Raná péče </a:t>
            </a:r>
            <a:r>
              <a:rPr lang="cs-CZ" sz="2000" dirty="0" smtClean="0"/>
              <a:t>– často v rámci stacionářů, </a:t>
            </a:r>
            <a:r>
              <a:rPr lang="cs-CZ" sz="2000" dirty="0" smtClean="0"/>
              <a:t>depistáž, poradenství</a:t>
            </a:r>
            <a:r>
              <a:rPr lang="cs-CZ" sz="2000" dirty="0" smtClean="0"/>
              <a:t>, psychologické poradenství pro rodiče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b="1" dirty="0" smtClean="0"/>
              <a:t>Starší děti </a:t>
            </a:r>
            <a:r>
              <a:rPr lang="cs-CZ" sz="2000" dirty="0" smtClean="0"/>
              <a:t>– zaměření na vzdělávání a volný čas – asistent, denní či týdenní </a:t>
            </a:r>
            <a:r>
              <a:rPr lang="cs-CZ" sz="2000" dirty="0" smtClean="0"/>
              <a:t>stacionáře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b="1" dirty="0" smtClean="0"/>
              <a:t>Mládež a dospělí </a:t>
            </a:r>
            <a:r>
              <a:rPr lang="cs-CZ" sz="2000" dirty="0" smtClean="0"/>
              <a:t>– oblast práce, bydlení a volného </a:t>
            </a:r>
            <a:r>
              <a:rPr lang="cs-CZ" sz="2000" dirty="0" smtClean="0"/>
              <a:t>času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b="1" dirty="0" smtClean="0"/>
              <a:t>Práce </a:t>
            </a:r>
            <a:r>
              <a:rPr lang="cs-CZ" sz="2000" dirty="0" smtClean="0"/>
              <a:t>– podporované zaměstnání, program přechodu ze školy do zaměstnání – individuální praxe u zaměstnavatele při škole</a:t>
            </a:r>
            <a:r>
              <a:rPr lang="cs-CZ" sz="2000" dirty="0" smtClean="0"/>
              <a:t>, chráněné </a:t>
            </a:r>
            <a:r>
              <a:rPr lang="cs-CZ" sz="2000" dirty="0" smtClean="0"/>
              <a:t>pracoviště a dílny, tréninkové programy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564905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služby</a:t>
            </a:r>
            <a:endParaRPr lang="cs-CZ" dirty="0"/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Bydlení – chráněné bydlení, podporované bydlení, bydlení v komunitě</a:t>
            </a:r>
          </a:p>
          <a:p>
            <a:endParaRPr lang="cs-CZ" sz="2000" dirty="0" smtClean="0"/>
          </a:p>
          <a:p>
            <a:r>
              <a:rPr lang="cs-CZ" sz="2000" dirty="0" smtClean="0"/>
              <a:t>Volný čas – zájmové kroužky, vrstevnické programy</a:t>
            </a:r>
          </a:p>
        </p:txBody>
      </p:sp>
    </p:spTree>
    <p:extLst>
      <p:ext uri="{BB962C8B-B14F-4D97-AF65-F5344CB8AC3E}">
        <p14:creationId xmlns:p14="http://schemas.microsoft.com/office/powerpoint/2010/main" val="2145219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3891A7"/>
              </a:buClr>
            </a:pPr>
            <a:r>
              <a:rPr lang="cs-CZ" sz="2000" dirty="0">
                <a:solidFill>
                  <a:prstClr val="black"/>
                </a:solidFill>
                <a:latin typeface="Arial"/>
                <a:ea typeface="Times New Roman"/>
              </a:rPr>
              <a:t>MATOUŠEK, O., et al. </a:t>
            </a:r>
            <a:r>
              <a:rPr lang="cs-CZ" sz="2000" i="1" dirty="0">
                <a:solidFill>
                  <a:prstClr val="black"/>
                </a:solidFill>
                <a:latin typeface="Arial"/>
                <a:ea typeface="Times New Roman"/>
              </a:rPr>
              <a:t>Sociální práce v praxi : Specifika různých cílových skupin a práce s nimi</a:t>
            </a:r>
            <a:r>
              <a:rPr lang="cs-CZ" sz="2000" dirty="0">
                <a:solidFill>
                  <a:prstClr val="black"/>
                </a:solidFill>
                <a:latin typeface="Arial"/>
                <a:ea typeface="Times New Roman"/>
              </a:rPr>
              <a:t>. Praha : Portál, 2005. 352 s. ISBN 80-7367-002-X.</a:t>
            </a:r>
            <a:endParaRPr lang="cs-CZ" sz="2000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87468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1_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2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3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4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DUM-PPT-sablona-perspektiva (3)</Template>
  <TotalTime>11</TotalTime>
  <Words>442</Words>
  <Application>Microsoft Office PowerPoint</Application>
  <PresentationFormat>Předvádění na obrazovce (4:3)</PresentationFormat>
  <Paragraphs>75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Arkýř</vt:lpstr>
      <vt:lpstr>1_Arkýř</vt:lpstr>
      <vt:lpstr>2_Arkýř</vt:lpstr>
      <vt:lpstr>3_Arkýř</vt:lpstr>
      <vt:lpstr>Slunovrat</vt:lpstr>
      <vt:lpstr>1_Slunovrat</vt:lpstr>
      <vt:lpstr>Techniky práce s mentálně postiženými</vt:lpstr>
      <vt:lpstr>Prezentace aplikace PowerPoint</vt:lpstr>
      <vt:lpstr>Metody a techniky</vt:lpstr>
      <vt:lpstr>Metody a techniky</vt:lpstr>
      <vt:lpstr>Metody a techniky</vt:lpstr>
      <vt:lpstr>služby</vt:lpstr>
      <vt:lpstr>služby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svobodova</dc:creator>
  <dc:description>Dostupné z Metodického portálu www.rvp.cz, ISSN: 1802-4785, financovaného z ESF a státního rozpočtu ČR. Provozováno Výzkumným ústavem pedagogickým v Praze.</dc:description>
  <cp:lastModifiedBy>svobodova</cp:lastModifiedBy>
  <cp:revision>4</cp:revision>
  <dcterms:created xsi:type="dcterms:W3CDTF">2013-03-31T20:41:58Z</dcterms:created>
  <dcterms:modified xsi:type="dcterms:W3CDTF">2013-06-19T20:07:49Z</dcterms:modified>
</cp:coreProperties>
</file>