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72" r:id="rId4"/>
    <p:sldId id="280" r:id="rId5"/>
    <p:sldId id="278" r:id="rId6"/>
    <p:sldId id="283" r:id="rId7"/>
    <p:sldId id="277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74840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22094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82707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01166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26.1.2014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28954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26.1.2014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67382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26.1.2014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71933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32968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13873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39454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81784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844A21-FFA2-4ED0-9D96-D0DCB8F26AAD}" type="datetimeFigureOut">
              <a:rPr lang="cs-CZ" smtClean="0"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5395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Hli%C3%B0arspegill.jpg" TargetMode="External"/><Relationship Id="rId2" Type="http://schemas.openxmlformats.org/officeDocument/2006/relationships/hyperlink" Target="http://cs.wikipedia.org/wiki/Soubor:Spiegel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Vypuklé zrcadlo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Základní škola a Mateřská škola, Liberec, Barvířská 38/6, příspěvková organizace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Název :       </a:t>
            </a:r>
            <a:r>
              <a:rPr lang="cs-CZ" sz="1600" b="1" dirty="0" smtClean="0"/>
              <a:t>VY_32_inovace_12 Fyzika - vypuklé zrcadlo</a:t>
            </a:r>
          </a:p>
          <a:p>
            <a:r>
              <a:rPr lang="cs-CZ" sz="1600" dirty="0" smtClean="0"/>
              <a:t>Autor:         Jana Pěničková</a:t>
            </a:r>
          </a:p>
          <a:p>
            <a:r>
              <a:rPr lang="cs-CZ" sz="1600" dirty="0" smtClean="0"/>
              <a:t>Období:      Leden 2013</a:t>
            </a:r>
          </a:p>
          <a:p>
            <a:r>
              <a:rPr lang="cs-CZ" sz="1600" dirty="0" smtClean="0"/>
              <a:t>Věková skupina:      8. ročník</a:t>
            </a:r>
          </a:p>
          <a:p>
            <a:r>
              <a:rPr lang="cs-CZ" sz="1600" dirty="0" smtClean="0"/>
              <a:t>Tematická oblast:    Fyzika - optika</a:t>
            </a:r>
          </a:p>
          <a:p>
            <a:r>
              <a:rPr lang="cs-CZ" sz="1600" dirty="0" smtClean="0"/>
              <a:t>Anotace:    Základní pojmy z optiky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952935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682" y="-1"/>
            <a:ext cx="9154682" cy="6850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9386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Kulová zrcadla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600201"/>
            <a:ext cx="8856984" cy="2404864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dirty="0"/>
              <a:t>Kulové zrcadlo je vytvořeno na povrchu části </a:t>
            </a:r>
            <a:r>
              <a:rPr lang="cs-CZ" b="1" dirty="0"/>
              <a:t>kulové </a:t>
            </a:r>
            <a:r>
              <a:rPr lang="cs-CZ" b="1" dirty="0" smtClean="0"/>
              <a:t>plochy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Podle </a:t>
            </a:r>
            <a:r>
              <a:rPr lang="cs-CZ" dirty="0"/>
              <a:t>toho, na které straně vrchlíku kulové plochy je zrcadlící plocha, rozlišujeme:</a:t>
            </a:r>
          </a:p>
          <a:p>
            <a:r>
              <a:rPr lang="cs-CZ" b="1" dirty="0" smtClean="0"/>
              <a:t>duté </a:t>
            </a:r>
            <a:r>
              <a:rPr lang="cs-CZ" dirty="0"/>
              <a:t>zrcadlo - zrcadlící plocha je na vnitřní straně vrchlíku </a:t>
            </a:r>
            <a:endParaRPr lang="cs-CZ" dirty="0" smtClean="0"/>
          </a:p>
          <a:p>
            <a:r>
              <a:rPr lang="cs-CZ" b="1" dirty="0" smtClean="0"/>
              <a:t>vypuklé </a:t>
            </a:r>
            <a:r>
              <a:rPr lang="cs-CZ" b="1" dirty="0"/>
              <a:t>zrcadlo </a:t>
            </a:r>
            <a:r>
              <a:rPr lang="cs-CZ" dirty="0"/>
              <a:t>- zrcadlící plocha je na vnější straně vrchlíku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>
          <a:xfrm>
            <a:off x="458454" y="3787261"/>
            <a:ext cx="2232248" cy="285435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/>
          <a:stretch/>
        </p:blipFill>
        <p:spPr>
          <a:xfrm>
            <a:off x="6588224" y="3780183"/>
            <a:ext cx="2230858" cy="2852572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2987824" y="3933056"/>
            <a:ext cx="2771528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 … střed křivosti zrcadla</a:t>
            </a:r>
          </a:p>
          <a:p>
            <a:r>
              <a:rPr lang="cs-CZ" dirty="0" smtClean="0"/>
              <a:t>V … vrchol zrcadla</a:t>
            </a:r>
          </a:p>
          <a:p>
            <a:r>
              <a:rPr lang="cs-CZ" dirty="0" smtClean="0"/>
              <a:t>F … ohnisko zrcadla</a:t>
            </a:r>
          </a:p>
          <a:p>
            <a:r>
              <a:rPr lang="cs-CZ" dirty="0"/>
              <a:t> </a:t>
            </a:r>
            <a:r>
              <a:rPr lang="cs-CZ" dirty="0" smtClean="0"/>
              <a:t>       střed úsečky SV</a:t>
            </a:r>
          </a:p>
          <a:p>
            <a:r>
              <a:rPr lang="cs-CZ" dirty="0"/>
              <a:t>o</a:t>
            </a:r>
            <a:r>
              <a:rPr lang="cs-CZ" dirty="0" smtClean="0"/>
              <a:t> … optická osa</a:t>
            </a:r>
          </a:p>
          <a:p>
            <a:r>
              <a:rPr lang="cs-CZ" dirty="0"/>
              <a:t>r</a:t>
            </a:r>
            <a:r>
              <a:rPr lang="cs-CZ" dirty="0" smtClean="0"/>
              <a:t> … poloměr křivosti zrcadla</a:t>
            </a:r>
          </a:p>
          <a:p>
            <a:r>
              <a:rPr lang="cs-CZ" dirty="0"/>
              <a:t>f</a:t>
            </a:r>
            <a:r>
              <a:rPr lang="cs-CZ" dirty="0" smtClean="0"/>
              <a:t> … ohnisková vzdálenost</a:t>
            </a:r>
          </a:p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012035" y="6093296"/>
                <a:ext cx="2280045" cy="3961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𝑓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box>
                        <m:box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boxPr>
                        <m:e>
                          <m:argPr>
                            <m:argSz m:val="-1"/>
                          </m:argP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𝑟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  <m:r>
                            <a:rPr lang="cs-CZ" b="0" i="1" smtClean="0">
                              <a:latin typeface="Cambria Math"/>
                            </a:rPr>
                            <m:t>=</m:t>
                          </m:r>
                          <m:d>
                            <m:dPr>
                              <m:begChr m:val="|"/>
                              <m:endChr m:val="|"/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𝑆𝐹</m:t>
                              </m:r>
                            </m:e>
                          </m:d>
                          <m:r>
                            <a:rPr lang="cs-CZ" b="0" i="1" smtClean="0">
                              <a:latin typeface="Cambria Math"/>
                            </a:rPr>
                            <m:t>=</m:t>
                          </m:r>
                          <m:d>
                            <m:dPr>
                              <m:begChr m:val="|"/>
                              <m:endChr m:val="|"/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𝐹𝑉</m:t>
                              </m:r>
                            </m:e>
                          </m:d>
                        </m:e>
                      </m:box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12035" y="6093296"/>
                <a:ext cx="2280045" cy="396199"/>
              </a:xfrm>
              <a:prstGeom prst="rect">
                <a:avLst/>
              </a:prstGeom>
              <a:blipFill rotWithShape="1">
                <a:blip r:embed="rId3"/>
                <a:stretch>
                  <a:fillRect b="-61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76227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60" name="Rectangle 24"/>
          <p:cNvSpPr>
            <a:spLocks noChangeArrowheads="1"/>
          </p:cNvSpPr>
          <p:nvPr/>
        </p:nvSpPr>
        <p:spPr bwMode="auto">
          <a:xfrm>
            <a:off x="467544" y="1484784"/>
            <a:ext cx="8397056" cy="12020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r>
              <a:rPr lang="cs-CZ" sz="2400" b="1" dirty="0">
                <a:solidFill>
                  <a:srgbClr val="284C6A"/>
                </a:solidFill>
                <a:latin typeface="Trebuchet MS" pitchFamily="34" charset="0"/>
              </a:rPr>
              <a:t>Při optickém zobrazení použijeme </a:t>
            </a:r>
            <a:r>
              <a:rPr lang="cs-CZ" sz="2400" b="1" dirty="0" smtClean="0">
                <a:solidFill>
                  <a:srgbClr val="284C6A"/>
                </a:solidFill>
                <a:latin typeface="Trebuchet MS" pitchFamily="34" charset="0"/>
              </a:rPr>
              <a:t>pro konstrukci obrazu </a:t>
            </a:r>
            <a:r>
              <a:rPr lang="cs-CZ" sz="2400" b="1" dirty="0">
                <a:solidFill>
                  <a:srgbClr val="284C6A"/>
                </a:solidFill>
                <a:latin typeface="Trebuchet MS" pitchFamily="34" charset="0"/>
              </a:rPr>
              <a:t>vždy minimálně dva ze tří význačných paprsků:</a:t>
            </a:r>
            <a:r>
              <a:rPr lang="cs-CZ" sz="2400" dirty="0">
                <a:solidFill>
                  <a:srgbClr val="284C6A"/>
                </a:solidFill>
                <a:latin typeface="Trebuchet MS" pitchFamily="34" charset="0"/>
              </a:rPr>
              <a:t> </a:t>
            </a:r>
          </a:p>
        </p:txBody>
      </p:sp>
      <p:sp>
        <p:nvSpPr>
          <p:cNvPr id="65561" name="Rectangle 25"/>
          <p:cNvSpPr>
            <a:spLocks noChangeArrowheads="1"/>
          </p:cNvSpPr>
          <p:nvPr/>
        </p:nvSpPr>
        <p:spPr bwMode="auto">
          <a:xfrm>
            <a:off x="467544" y="3211513"/>
            <a:ext cx="8439919" cy="733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r>
              <a:rPr lang="cs-CZ" sz="2000" b="1" dirty="0">
                <a:solidFill>
                  <a:srgbClr val="00CC00"/>
                </a:solidFill>
                <a:latin typeface="Trebuchet MS" pitchFamily="34" charset="0"/>
              </a:rPr>
              <a:t>Paprsek procházející středem křivosti zrcadla prochází po odrazu opět středem křivosti zrcadla.</a:t>
            </a:r>
          </a:p>
        </p:txBody>
      </p:sp>
      <p:sp>
        <p:nvSpPr>
          <p:cNvPr id="65562" name="Rectangle 26"/>
          <p:cNvSpPr>
            <a:spLocks noChangeArrowheads="1"/>
          </p:cNvSpPr>
          <p:nvPr/>
        </p:nvSpPr>
        <p:spPr bwMode="auto">
          <a:xfrm>
            <a:off x="467545" y="4148138"/>
            <a:ext cx="8397056" cy="733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r>
              <a:rPr lang="cs-CZ" sz="2000" b="1" dirty="0">
                <a:solidFill>
                  <a:srgbClr val="FF0000"/>
                </a:solidFill>
                <a:latin typeface="Trebuchet MS" pitchFamily="34" charset="0"/>
              </a:rPr>
              <a:t>Paprsek dopadající rovnoběžně s optickou osou na zrcadlo prochází po odrazu ohniskem zrcadla.</a:t>
            </a:r>
            <a:r>
              <a:rPr lang="cs-CZ" sz="2000" dirty="0">
                <a:solidFill>
                  <a:srgbClr val="FF0000"/>
                </a:solidFill>
                <a:latin typeface="Trebuchet MS" pitchFamily="34" charset="0"/>
              </a:rPr>
              <a:t> </a:t>
            </a:r>
          </a:p>
        </p:txBody>
      </p:sp>
      <p:sp>
        <p:nvSpPr>
          <p:cNvPr id="65563" name="Rectangle 27"/>
          <p:cNvSpPr>
            <a:spLocks noChangeArrowheads="1"/>
          </p:cNvSpPr>
          <p:nvPr/>
        </p:nvSpPr>
        <p:spPr bwMode="auto">
          <a:xfrm>
            <a:off x="467546" y="5068888"/>
            <a:ext cx="8222430" cy="733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r>
              <a:rPr lang="cs-CZ" sz="2000" b="1" dirty="0">
                <a:solidFill>
                  <a:schemeClr val="accent2"/>
                </a:solidFill>
                <a:latin typeface="Trebuchet MS" pitchFamily="34" charset="0"/>
              </a:rPr>
              <a:t>Paprsek procházející ohniskem zrcadla se odráží rovnoběžně s optickou osou.</a:t>
            </a:r>
            <a:r>
              <a:rPr lang="cs-CZ" sz="2000" dirty="0">
                <a:solidFill>
                  <a:schemeClr val="accent2"/>
                </a:solidFill>
                <a:latin typeface="Trebuchet MS" pitchFamily="34" charset="0"/>
              </a:rPr>
              <a:t> </a:t>
            </a:r>
          </a:p>
        </p:txBody>
      </p:sp>
      <p:sp>
        <p:nvSpPr>
          <p:cNvPr id="65565" name="Rectangle 29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/>
              <a:t>Význačné paprsky</a:t>
            </a:r>
          </a:p>
        </p:txBody>
      </p:sp>
    </p:spTree>
    <p:extLst>
      <p:ext uri="{BB962C8B-B14F-4D97-AF65-F5344CB8AC3E}">
        <p14:creationId xmlns:p14="http://schemas.microsoft.com/office/powerpoint/2010/main" val="734219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55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55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55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655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60" grpId="0"/>
      <p:bldP spid="65561" grpId="0"/>
      <p:bldP spid="65562" grpId="0"/>
      <p:bldP spid="6556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ChangeArrowheads="1"/>
          </p:cNvSpPr>
          <p:nvPr/>
        </p:nvSpPr>
        <p:spPr bwMode="auto">
          <a:xfrm>
            <a:off x="1476375" y="1628775"/>
            <a:ext cx="7058025" cy="47529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54275" name="Line 3"/>
          <p:cNvSpPr>
            <a:spLocks noChangeShapeType="1"/>
          </p:cNvSpPr>
          <p:nvPr/>
        </p:nvSpPr>
        <p:spPr bwMode="auto">
          <a:xfrm rot="4620000" flipV="1">
            <a:off x="3087688" y="1527175"/>
            <a:ext cx="1368425" cy="1800225"/>
          </a:xfrm>
          <a:prstGeom prst="line">
            <a:avLst/>
          </a:prstGeom>
          <a:noFill/>
          <a:ln w="28575">
            <a:solidFill>
              <a:srgbClr val="00CC00"/>
            </a:solidFill>
            <a:round/>
            <a:headEnd type="triangle" w="lg" len="lg"/>
            <a:tailEnd type="none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4276" name="Rectangle 4"/>
          <p:cNvSpPr>
            <a:spLocks noGrp="1" noChangeArrowheads="1"/>
          </p:cNvSpPr>
          <p:nvPr>
            <p:ph type="title"/>
          </p:nvPr>
        </p:nvSpPr>
        <p:spPr>
          <a:xfrm>
            <a:off x="395288" y="354013"/>
            <a:ext cx="8675687" cy="914400"/>
          </a:xfrm>
        </p:spPr>
        <p:txBody>
          <a:bodyPr>
            <a:normAutofit fontScale="90000"/>
          </a:bodyPr>
          <a:lstStyle/>
          <a:p>
            <a:r>
              <a:rPr lang="cs-CZ" sz="3200" b="1" dirty="0"/>
              <a:t>V</a:t>
            </a:r>
            <a:r>
              <a:rPr lang="cs-CZ" sz="3200" b="1" dirty="0" smtClean="0"/>
              <a:t>ýznačné </a:t>
            </a:r>
            <a:r>
              <a:rPr lang="cs-CZ" sz="3200" b="1" dirty="0"/>
              <a:t>paprsky v jednom obrázku – vypuklé zrcadlo</a:t>
            </a:r>
          </a:p>
        </p:txBody>
      </p:sp>
      <p:sp>
        <p:nvSpPr>
          <p:cNvPr id="54278" name="Line 6"/>
          <p:cNvSpPr>
            <a:spLocks noChangeAspect="1" noChangeShapeType="1"/>
          </p:cNvSpPr>
          <p:nvPr/>
        </p:nvSpPr>
        <p:spPr bwMode="auto">
          <a:xfrm flipH="1">
            <a:off x="7046913" y="3746500"/>
            <a:ext cx="1587" cy="2921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grpSp>
        <p:nvGrpSpPr>
          <p:cNvPr id="54279" name="Group 7"/>
          <p:cNvGrpSpPr>
            <a:grpSpLocks/>
          </p:cNvGrpSpPr>
          <p:nvPr/>
        </p:nvGrpSpPr>
        <p:grpSpPr bwMode="auto">
          <a:xfrm>
            <a:off x="4291013" y="2365375"/>
            <a:ext cx="3025775" cy="3025775"/>
            <a:chOff x="2703" y="1490"/>
            <a:chExt cx="1906" cy="1906"/>
          </a:xfrm>
        </p:grpSpPr>
        <p:sp>
          <p:nvSpPr>
            <p:cNvPr id="54280" name="Arc 8"/>
            <p:cNvSpPr>
              <a:spLocks/>
            </p:cNvSpPr>
            <p:nvPr/>
          </p:nvSpPr>
          <p:spPr bwMode="auto">
            <a:xfrm rot="8148353" flipV="1">
              <a:off x="2753" y="1490"/>
              <a:ext cx="1856" cy="1905"/>
            </a:xfrm>
            <a:custGeom>
              <a:avLst/>
              <a:gdLst>
                <a:gd name="G0" fmla="+- 6003 0 0"/>
                <a:gd name="G1" fmla="+- 21600 0 0"/>
                <a:gd name="G2" fmla="+- 21600 0 0"/>
                <a:gd name="T0" fmla="*/ 0 w 27603"/>
                <a:gd name="T1" fmla="*/ 851 h 28344"/>
                <a:gd name="T2" fmla="*/ 26523 w 27603"/>
                <a:gd name="T3" fmla="*/ 28344 h 28344"/>
                <a:gd name="T4" fmla="*/ 6003 w 27603"/>
                <a:gd name="T5" fmla="*/ 21600 h 283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7603" h="28344" fill="none" extrusionOk="0">
                  <a:moveTo>
                    <a:pt x="-1" y="850"/>
                  </a:moveTo>
                  <a:cubicBezTo>
                    <a:pt x="1951" y="286"/>
                    <a:pt x="3971" y="-1"/>
                    <a:pt x="6003" y="0"/>
                  </a:cubicBezTo>
                  <a:cubicBezTo>
                    <a:pt x="17932" y="0"/>
                    <a:pt x="27603" y="9670"/>
                    <a:pt x="27603" y="21600"/>
                  </a:cubicBezTo>
                  <a:cubicBezTo>
                    <a:pt x="27603" y="23891"/>
                    <a:pt x="27238" y="26167"/>
                    <a:pt x="26523" y="28344"/>
                  </a:cubicBezTo>
                </a:path>
                <a:path w="27603" h="28344" stroke="0" extrusionOk="0">
                  <a:moveTo>
                    <a:pt x="-1" y="850"/>
                  </a:moveTo>
                  <a:cubicBezTo>
                    <a:pt x="1951" y="286"/>
                    <a:pt x="3971" y="-1"/>
                    <a:pt x="6003" y="0"/>
                  </a:cubicBezTo>
                  <a:cubicBezTo>
                    <a:pt x="17932" y="0"/>
                    <a:pt x="27603" y="9670"/>
                    <a:pt x="27603" y="21600"/>
                  </a:cubicBezTo>
                  <a:cubicBezTo>
                    <a:pt x="27603" y="23891"/>
                    <a:pt x="27238" y="26167"/>
                    <a:pt x="26523" y="28344"/>
                  </a:cubicBezTo>
                  <a:lnTo>
                    <a:pt x="6003" y="21600"/>
                  </a:lnTo>
                  <a:close/>
                </a:path>
              </a:pathLst>
            </a:custGeom>
            <a:noFill/>
            <a:ln w="139700">
              <a:solidFill>
                <a:schemeClr val="folHlink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4281" name="Arc 9"/>
            <p:cNvSpPr>
              <a:spLocks/>
            </p:cNvSpPr>
            <p:nvPr/>
          </p:nvSpPr>
          <p:spPr bwMode="auto">
            <a:xfrm rot="8148353" flipV="1">
              <a:off x="2703" y="1492"/>
              <a:ext cx="1849" cy="1904"/>
            </a:xfrm>
            <a:custGeom>
              <a:avLst/>
              <a:gdLst>
                <a:gd name="G0" fmla="+- 5909 0 0"/>
                <a:gd name="G1" fmla="+- 21600 0 0"/>
                <a:gd name="G2" fmla="+- 21600 0 0"/>
                <a:gd name="T0" fmla="*/ 0 w 27509"/>
                <a:gd name="T1" fmla="*/ 824 h 28320"/>
                <a:gd name="T2" fmla="*/ 26437 w 27509"/>
                <a:gd name="T3" fmla="*/ 28320 h 28320"/>
                <a:gd name="T4" fmla="*/ 5909 w 27509"/>
                <a:gd name="T5" fmla="*/ 21600 h 283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7509" h="28320" fill="none" extrusionOk="0">
                  <a:moveTo>
                    <a:pt x="-1" y="823"/>
                  </a:moveTo>
                  <a:cubicBezTo>
                    <a:pt x="1922" y="277"/>
                    <a:pt x="3910" y="-1"/>
                    <a:pt x="5909" y="0"/>
                  </a:cubicBezTo>
                  <a:cubicBezTo>
                    <a:pt x="17838" y="0"/>
                    <a:pt x="27509" y="9670"/>
                    <a:pt x="27509" y="21600"/>
                  </a:cubicBezTo>
                  <a:cubicBezTo>
                    <a:pt x="27509" y="23882"/>
                    <a:pt x="27147" y="26150"/>
                    <a:pt x="26437" y="28320"/>
                  </a:cubicBezTo>
                </a:path>
                <a:path w="27509" h="28320" stroke="0" extrusionOk="0">
                  <a:moveTo>
                    <a:pt x="-1" y="823"/>
                  </a:moveTo>
                  <a:cubicBezTo>
                    <a:pt x="1922" y="277"/>
                    <a:pt x="3910" y="-1"/>
                    <a:pt x="5909" y="0"/>
                  </a:cubicBezTo>
                  <a:cubicBezTo>
                    <a:pt x="17838" y="0"/>
                    <a:pt x="27509" y="9670"/>
                    <a:pt x="27509" y="21600"/>
                  </a:cubicBezTo>
                  <a:cubicBezTo>
                    <a:pt x="27509" y="23882"/>
                    <a:pt x="27147" y="26150"/>
                    <a:pt x="26437" y="28320"/>
                  </a:cubicBezTo>
                  <a:lnTo>
                    <a:pt x="5909" y="21600"/>
                  </a:lnTo>
                  <a:close/>
                </a:path>
              </a:pathLst>
            </a:custGeom>
            <a:noFill/>
            <a:ln w="254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</p:grpSp>
      <p:grpSp>
        <p:nvGrpSpPr>
          <p:cNvPr id="54282" name="Group 10"/>
          <p:cNvGrpSpPr>
            <a:grpSpLocks/>
          </p:cNvGrpSpPr>
          <p:nvPr/>
        </p:nvGrpSpPr>
        <p:grpSpPr bwMode="auto">
          <a:xfrm>
            <a:off x="1908175" y="3817938"/>
            <a:ext cx="6192838" cy="457200"/>
            <a:chOff x="1202" y="2405"/>
            <a:chExt cx="3901" cy="288"/>
          </a:xfrm>
        </p:grpSpPr>
        <p:sp>
          <p:nvSpPr>
            <p:cNvPr id="54283" name="Line 11"/>
            <p:cNvSpPr>
              <a:spLocks noChangeShapeType="1"/>
            </p:cNvSpPr>
            <p:nvPr/>
          </p:nvSpPr>
          <p:spPr bwMode="auto">
            <a:xfrm>
              <a:off x="1202" y="2432"/>
              <a:ext cx="3901" cy="19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prstDash val="lgDashDot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4284" name="Text Box 12"/>
            <p:cNvSpPr txBox="1">
              <a:spLocks noChangeArrowheads="1"/>
            </p:cNvSpPr>
            <p:nvPr/>
          </p:nvSpPr>
          <p:spPr bwMode="auto">
            <a:xfrm>
              <a:off x="4740" y="2405"/>
              <a:ext cx="182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sz="2400" b="1"/>
                <a:t>o</a:t>
              </a:r>
            </a:p>
          </p:txBody>
        </p:sp>
      </p:grpSp>
      <p:sp>
        <p:nvSpPr>
          <p:cNvPr id="54285" name="Text Box 13"/>
          <p:cNvSpPr txBox="1">
            <a:spLocks noChangeArrowheads="1"/>
          </p:cNvSpPr>
          <p:nvPr/>
        </p:nvSpPr>
        <p:spPr bwMode="auto">
          <a:xfrm>
            <a:off x="4284663" y="3419475"/>
            <a:ext cx="2889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/>
              <a:t>V</a:t>
            </a:r>
          </a:p>
        </p:txBody>
      </p:sp>
      <p:sp>
        <p:nvSpPr>
          <p:cNvPr id="54286" name="Text Box 14"/>
          <p:cNvSpPr txBox="1">
            <a:spLocks noChangeArrowheads="1"/>
          </p:cNvSpPr>
          <p:nvPr/>
        </p:nvSpPr>
        <p:spPr bwMode="auto">
          <a:xfrm>
            <a:off x="6848475" y="3357563"/>
            <a:ext cx="2889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/>
              <a:t>S</a:t>
            </a:r>
          </a:p>
        </p:txBody>
      </p:sp>
      <p:sp>
        <p:nvSpPr>
          <p:cNvPr id="54291" name="Line 19"/>
          <p:cNvSpPr>
            <a:spLocks noChangeShapeType="1"/>
          </p:cNvSpPr>
          <p:nvPr/>
        </p:nvSpPr>
        <p:spPr bwMode="auto">
          <a:xfrm rot="4620000" flipV="1">
            <a:off x="2855120" y="1332706"/>
            <a:ext cx="735012" cy="3146425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4292" name="Line 20"/>
          <p:cNvSpPr>
            <a:spLocks noChangeShapeType="1"/>
          </p:cNvSpPr>
          <p:nvPr/>
        </p:nvSpPr>
        <p:spPr bwMode="auto">
          <a:xfrm rot="4620000" flipV="1">
            <a:off x="3117850" y="1546225"/>
            <a:ext cx="1368425" cy="1800225"/>
          </a:xfrm>
          <a:prstGeom prst="line">
            <a:avLst/>
          </a:prstGeom>
          <a:noFill/>
          <a:ln w="28575">
            <a:solidFill>
              <a:srgbClr val="00CC00"/>
            </a:solidFill>
            <a:round/>
            <a:headEnd type="none" w="lg" len="lg"/>
            <a:tailEnd type="triangle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4293" name="Line 21"/>
          <p:cNvSpPr>
            <a:spLocks noChangeShapeType="1"/>
          </p:cNvSpPr>
          <p:nvPr/>
        </p:nvSpPr>
        <p:spPr bwMode="auto">
          <a:xfrm>
            <a:off x="4859338" y="2924175"/>
            <a:ext cx="2233612" cy="979488"/>
          </a:xfrm>
          <a:prstGeom prst="line">
            <a:avLst/>
          </a:prstGeom>
          <a:noFill/>
          <a:ln w="28575">
            <a:solidFill>
              <a:srgbClr val="00CC00"/>
            </a:solidFill>
            <a:prstDash val="dash"/>
            <a:round/>
            <a:headEnd/>
            <a:tailEnd type="none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4294" name="Line 22"/>
          <p:cNvSpPr>
            <a:spLocks noChangeShapeType="1"/>
          </p:cNvSpPr>
          <p:nvPr/>
        </p:nvSpPr>
        <p:spPr bwMode="auto">
          <a:xfrm rot="8100000" flipV="1">
            <a:off x="5299075" y="2678113"/>
            <a:ext cx="19050" cy="1384300"/>
          </a:xfrm>
          <a:prstGeom prst="line">
            <a:avLst/>
          </a:prstGeom>
          <a:noFill/>
          <a:ln w="28575">
            <a:solidFill>
              <a:srgbClr val="FF0000"/>
            </a:solidFill>
            <a:prstDash val="dash"/>
            <a:round/>
            <a:headEnd type="none" w="lg" len="lg"/>
            <a:tailEnd type="none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4295" name="Line 23"/>
          <p:cNvSpPr>
            <a:spLocks noChangeAspect="1" noChangeShapeType="1"/>
          </p:cNvSpPr>
          <p:nvPr/>
        </p:nvSpPr>
        <p:spPr bwMode="auto">
          <a:xfrm rot="8100000" flipV="1">
            <a:off x="4229100" y="1443038"/>
            <a:ext cx="1588" cy="1662112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 type="triangle" w="lg" len="lg"/>
            <a:tailEnd type="none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4296" name="Line 24"/>
          <p:cNvSpPr>
            <a:spLocks noChangeAspect="1" noChangeShapeType="1"/>
          </p:cNvSpPr>
          <p:nvPr/>
        </p:nvSpPr>
        <p:spPr bwMode="auto">
          <a:xfrm flipH="1">
            <a:off x="5795963" y="3730625"/>
            <a:ext cx="1587" cy="2921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4297" name="Text Box 25"/>
          <p:cNvSpPr txBox="1">
            <a:spLocks noChangeArrowheads="1"/>
          </p:cNvSpPr>
          <p:nvPr/>
        </p:nvSpPr>
        <p:spPr bwMode="auto">
          <a:xfrm>
            <a:off x="5651500" y="3357563"/>
            <a:ext cx="2889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/>
              <a:t>F</a:t>
            </a:r>
          </a:p>
        </p:txBody>
      </p:sp>
      <p:sp>
        <p:nvSpPr>
          <p:cNvPr id="54298" name="Text Box 26"/>
          <p:cNvSpPr txBox="1">
            <a:spLocks noChangeArrowheads="1"/>
          </p:cNvSpPr>
          <p:nvPr/>
        </p:nvSpPr>
        <p:spPr bwMode="auto">
          <a:xfrm>
            <a:off x="2470150" y="1858963"/>
            <a:ext cx="43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solidFill>
                  <a:srgbClr val="00CC00"/>
                </a:solidFill>
                <a:latin typeface="Times New Roman" pitchFamily="18" charset="0"/>
              </a:rPr>
              <a:t>1</a:t>
            </a:r>
          </a:p>
        </p:txBody>
      </p:sp>
      <p:sp>
        <p:nvSpPr>
          <p:cNvPr id="54299" name="Text Box 27"/>
          <p:cNvSpPr txBox="1">
            <a:spLocks noChangeArrowheads="1"/>
          </p:cNvSpPr>
          <p:nvPr/>
        </p:nvSpPr>
        <p:spPr bwMode="auto">
          <a:xfrm>
            <a:off x="1504950" y="2478088"/>
            <a:ext cx="43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solidFill>
                  <a:srgbClr val="FF0000"/>
                </a:solidFill>
                <a:latin typeface="Times New Roman" pitchFamily="18" charset="0"/>
              </a:rPr>
              <a:t>2</a:t>
            </a:r>
          </a:p>
        </p:txBody>
      </p:sp>
      <p:sp>
        <p:nvSpPr>
          <p:cNvPr id="54300" name="Line 28"/>
          <p:cNvSpPr>
            <a:spLocks noChangeShapeType="1"/>
          </p:cNvSpPr>
          <p:nvPr/>
        </p:nvSpPr>
        <p:spPr bwMode="auto">
          <a:xfrm flipV="1">
            <a:off x="1908175" y="4365625"/>
            <a:ext cx="2735263" cy="1150938"/>
          </a:xfrm>
          <a:prstGeom prst="line">
            <a:avLst/>
          </a:prstGeom>
          <a:noFill/>
          <a:ln w="28575">
            <a:solidFill>
              <a:schemeClr val="accent2"/>
            </a:solidFill>
            <a:round/>
            <a:headEnd/>
            <a:tailEnd type="triangle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4301" name="Line 29"/>
          <p:cNvSpPr>
            <a:spLocks noChangeShapeType="1"/>
          </p:cNvSpPr>
          <p:nvPr/>
        </p:nvSpPr>
        <p:spPr bwMode="auto">
          <a:xfrm flipV="1">
            <a:off x="4643438" y="3889375"/>
            <a:ext cx="1152525" cy="476250"/>
          </a:xfrm>
          <a:prstGeom prst="line">
            <a:avLst/>
          </a:prstGeom>
          <a:noFill/>
          <a:ln w="28575">
            <a:solidFill>
              <a:schemeClr val="accent2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4302" name="Line 30"/>
          <p:cNvSpPr>
            <a:spLocks noChangeShapeType="1"/>
          </p:cNvSpPr>
          <p:nvPr/>
        </p:nvSpPr>
        <p:spPr bwMode="auto">
          <a:xfrm flipH="1">
            <a:off x="1835150" y="4365625"/>
            <a:ext cx="2808288" cy="0"/>
          </a:xfrm>
          <a:prstGeom prst="line">
            <a:avLst/>
          </a:prstGeom>
          <a:noFill/>
          <a:ln w="28575">
            <a:solidFill>
              <a:schemeClr val="accent2"/>
            </a:solidFill>
            <a:round/>
            <a:headEnd/>
            <a:tailEnd type="triangle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4303" name="Text Box 31"/>
          <p:cNvSpPr txBox="1">
            <a:spLocks noChangeArrowheads="1"/>
          </p:cNvSpPr>
          <p:nvPr/>
        </p:nvSpPr>
        <p:spPr bwMode="auto">
          <a:xfrm>
            <a:off x="1763713" y="5445125"/>
            <a:ext cx="43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solidFill>
                  <a:schemeClr val="accent2"/>
                </a:solidFill>
                <a:latin typeface="Times New Roman" pitchFamily="18" charset="0"/>
              </a:rPr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257501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42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542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542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1000"/>
                                        <p:tgtEl>
                                          <p:spTgt spid="54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1000"/>
                                        <p:tgtEl>
                                          <p:spTgt spid="542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xit" presetSubtype="8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25" dur="1000"/>
                                        <p:tgtEl>
                                          <p:spTgt spid="5429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4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8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0" dur="1000"/>
                                        <p:tgtEl>
                                          <p:spTgt spid="542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542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1000"/>
                                        <p:tgtEl>
                                          <p:spTgt spid="54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41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3" dur="1000"/>
                                        <p:tgtEl>
                                          <p:spTgt spid="542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1000"/>
                                        <p:tgtEl>
                                          <p:spTgt spid="542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1" dur="500"/>
                                        <p:tgtEl>
                                          <p:spTgt spid="543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5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1000"/>
                                        <p:tgtEl>
                                          <p:spTgt spid="543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5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1000"/>
                                        <p:tgtEl>
                                          <p:spTgt spid="543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2" dur="1000"/>
                                        <p:tgtEl>
                                          <p:spTgt spid="543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4" grpId="0" animBg="1"/>
      <p:bldP spid="54275" grpId="0" animBg="1"/>
      <p:bldP spid="54276" grpId="0"/>
      <p:bldP spid="54291" grpId="0" animBg="1"/>
      <p:bldP spid="54292" grpId="0" animBg="1"/>
      <p:bldP spid="54292" grpId="1" animBg="1"/>
      <p:bldP spid="54293" grpId="0" animBg="1"/>
      <p:bldP spid="54294" grpId="0" animBg="1"/>
      <p:bldP spid="54295" grpId="0" animBg="1"/>
      <p:bldP spid="54300" grpId="0" animBg="1"/>
      <p:bldP spid="54301" grpId="0" animBg="1"/>
      <p:bldP spid="5430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ChangeArrowheads="1"/>
          </p:cNvSpPr>
          <p:nvPr/>
        </p:nvSpPr>
        <p:spPr bwMode="auto">
          <a:xfrm>
            <a:off x="467545" y="1412776"/>
            <a:ext cx="8352928" cy="5344498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54275" name="Line 3"/>
          <p:cNvSpPr>
            <a:spLocks noChangeShapeType="1"/>
          </p:cNvSpPr>
          <p:nvPr/>
        </p:nvSpPr>
        <p:spPr bwMode="auto">
          <a:xfrm rot="4620000" flipV="1">
            <a:off x="2126160" y="1436261"/>
            <a:ext cx="1484509" cy="3255082"/>
          </a:xfrm>
          <a:prstGeom prst="line">
            <a:avLst/>
          </a:prstGeom>
          <a:noFill/>
          <a:ln w="28575">
            <a:solidFill>
              <a:srgbClr val="00CC00"/>
            </a:solidFill>
            <a:round/>
            <a:headEnd type="triangle" w="lg" len="lg"/>
            <a:tailEnd type="none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4276" name="Rectangle 4"/>
          <p:cNvSpPr>
            <a:spLocks noGrp="1" noChangeArrowheads="1"/>
          </p:cNvSpPr>
          <p:nvPr>
            <p:ph type="title"/>
          </p:nvPr>
        </p:nvSpPr>
        <p:spPr>
          <a:xfrm>
            <a:off x="395288" y="354013"/>
            <a:ext cx="8675687" cy="914400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Zobrazení předmětu vypuklým zrcadlem</a:t>
            </a:r>
            <a:endParaRPr lang="cs-CZ" sz="3200" b="1" dirty="0"/>
          </a:p>
        </p:txBody>
      </p:sp>
      <p:sp>
        <p:nvSpPr>
          <p:cNvPr id="54278" name="Line 6"/>
          <p:cNvSpPr>
            <a:spLocks noChangeAspect="1" noChangeShapeType="1"/>
          </p:cNvSpPr>
          <p:nvPr/>
        </p:nvSpPr>
        <p:spPr bwMode="auto">
          <a:xfrm flipH="1">
            <a:off x="7046913" y="3746500"/>
            <a:ext cx="1587" cy="2921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grpSp>
        <p:nvGrpSpPr>
          <p:cNvPr id="54279" name="Group 7"/>
          <p:cNvGrpSpPr>
            <a:grpSpLocks/>
          </p:cNvGrpSpPr>
          <p:nvPr/>
        </p:nvGrpSpPr>
        <p:grpSpPr bwMode="auto">
          <a:xfrm>
            <a:off x="4291013" y="2365375"/>
            <a:ext cx="3025775" cy="3025775"/>
            <a:chOff x="2703" y="1490"/>
            <a:chExt cx="1906" cy="1906"/>
          </a:xfrm>
        </p:grpSpPr>
        <p:sp>
          <p:nvSpPr>
            <p:cNvPr id="54280" name="Arc 8"/>
            <p:cNvSpPr>
              <a:spLocks/>
            </p:cNvSpPr>
            <p:nvPr/>
          </p:nvSpPr>
          <p:spPr bwMode="auto">
            <a:xfrm rot="8148353" flipV="1">
              <a:off x="2753" y="1490"/>
              <a:ext cx="1856" cy="1905"/>
            </a:xfrm>
            <a:custGeom>
              <a:avLst/>
              <a:gdLst>
                <a:gd name="G0" fmla="+- 6003 0 0"/>
                <a:gd name="G1" fmla="+- 21600 0 0"/>
                <a:gd name="G2" fmla="+- 21600 0 0"/>
                <a:gd name="T0" fmla="*/ 0 w 27603"/>
                <a:gd name="T1" fmla="*/ 851 h 28344"/>
                <a:gd name="T2" fmla="*/ 26523 w 27603"/>
                <a:gd name="T3" fmla="*/ 28344 h 28344"/>
                <a:gd name="T4" fmla="*/ 6003 w 27603"/>
                <a:gd name="T5" fmla="*/ 21600 h 283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7603" h="28344" fill="none" extrusionOk="0">
                  <a:moveTo>
                    <a:pt x="-1" y="850"/>
                  </a:moveTo>
                  <a:cubicBezTo>
                    <a:pt x="1951" y="286"/>
                    <a:pt x="3971" y="-1"/>
                    <a:pt x="6003" y="0"/>
                  </a:cubicBezTo>
                  <a:cubicBezTo>
                    <a:pt x="17932" y="0"/>
                    <a:pt x="27603" y="9670"/>
                    <a:pt x="27603" y="21600"/>
                  </a:cubicBezTo>
                  <a:cubicBezTo>
                    <a:pt x="27603" y="23891"/>
                    <a:pt x="27238" y="26167"/>
                    <a:pt x="26523" y="28344"/>
                  </a:cubicBezTo>
                </a:path>
                <a:path w="27603" h="28344" stroke="0" extrusionOk="0">
                  <a:moveTo>
                    <a:pt x="-1" y="850"/>
                  </a:moveTo>
                  <a:cubicBezTo>
                    <a:pt x="1951" y="286"/>
                    <a:pt x="3971" y="-1"/>
                    <a:pt x="6003" y="0"/>
                  </a:cubicBezTo>
                  <a:cubicBezTo>
                    <a:pt x="17932" y="0"/>
                    <a:pt x="27603" y="9670"/>
                    <a:pt x="27603" y="21600"/>
                  </a:cubicBezTo>
                  <a:cubicBezTo>
                    <a:pt x="27603" y="23891"/>
                    <a:pt x="27238" y="26167"/>
                    <a:pt x="26523" y="28344"/>
                  </a:cubicBezTo>
                  <a:lnTo>
                    <a:pt x="6003" y="21600"/>
                  </a:lnTo>
                  <a:close/>
                </a:path>
              </a:pathLst>
            </a:custGeom>
            <a:noFill/>
            <a:ln w="139700">
              <a:solidFill>
                <a:schemeClr val="folHlink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4281" name="Arc 9"/>
            <p:cNvSpPr>
              <a:spLocks/>
            </p:cNvSpPr>
            <p:nvPr/>
          </p:nvSpPr>
          <p:spPr bwMode="auto">
            <a:xfrm rot="8148353" flipV="1">
              <a:off x="2703" y="1492"/>
              <a:ext cx="1849" cy="1904"/>
            </a:xfrm>
            <a:custGeom>
              <a:avLst/>
              <a:gdLst>
                <a:gd name="G0" fmla="+- 5909 0 0"/>
                <a:gd name="G1" fmla="+- 21600 0 0"/>
                <a:gd name="G2" fmla="+- 21600 0 0"/>
                <a:gd name="T0" fmla="*/ 0 w 27509"/>
                <a:gd name="T1" fmla="*/ 824 h 28320"/>
                <a:gd name="T2" fmla="*/ 26437 w 27509"/>
                <a:gd name="T3" fmla="*/ 28320 h 28320"/>
                <a:gd name="T4" fmla="*/ 5909 w 27509"/>
                <a:gd name="T5" fmla="*/ 21600 h 283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7509" h="28320" fill="none" extrusionOk="0">
                  <a:moveTo>
                    <a:pt x="-1" y="823"/>
                  </a:moveTo>
                  <a:cubicBezTo>
                    <a:pt x="1922" y="277"/>
                    <a:pt x="3910" y="-1"/>
                    <a:pt x="5909" y="0"/>
                  </a:cubicBezTo>
                  <a:cubicBezTo>
                    <a:pt x="17838" y="0"/>
                    <a:pt x="27509" y="9670"/>
                    <a:pt x="27509" y="21600"/>
                  </a:cubicBezTo>
                  <a:cubicBezTo>
                    <a:pt x="27509" y="23882"/>
                    <a:pt x="27147" y="26150"/>
                    <a:pt x="26437" y="28320"/>
                  </a:cubicBezTo>
                </a:path>
                <a:path w="27509" h="28320" stroke="0" extrusionOk="0">
                  <a:moveTo>
                    <a:pt x="-1" y="823"/>
                  </a:moveTo>
                  <a:cubicBezTo>
                    <a:pt x="1922" y="277"/>
                    <a:pt x="3910" y="-1"/>
                    <a:pt x="5909" y="0"/>
                  </a:cubicBezTo>
                  <a:cubicBezTo>
                    <a:pt x="17838" y="0"/>
                    <a:pt x="27509" y="9670"/>
                    <a:pt x="27509" y="21600"/>
                  </a:cubicBezTo>
                  <a:cubicBezTo>
                    <a:pt x="27509" y="23882"/>
                    <a:pt x="27147" y="26150"/>
                    <a:pt x="26437" y="28320"/>
                  </a:cubicBezTo>
                  <a:lnTo>
                    <a:pt x="5909" y="21600"/>
                  </a:lnTo>
                  <a:close/>
                </a:path>
              </a:pathLst>
            </a:custGeom>
            <a:noFill/>
            <a:ln w="254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</p:grpSp>
      <p:grpSp>
        <p:nvGrpSpPr>
          <p:cNvPr id="54282" name="Group 10"/>
          <p:cNvGrpSpPr>
            <a:grpSpLocks/>
          </p:cNvGrpSpPr>
          <p:nvPr/>
        </p:nvGrpSpPr>
        <p:grpSpPr bwMode="auto">
          <a:xfrm>
            <a:off x="1908175" y="3817938"/>
            <a:ext cx="6192838" cy="457200"/>
            <a:chOff x="1202" y="2405"/>
            <a:chExt cx="3901" cy="288"/>
          </a:xfrm>
        </p:grpSpPr>
        <p:sp>
          <p:nvSpPr>
            <p:cNvPr id="54283" name="Line 11"/>
            <p:cNvSpPr>
              <a:spLocks noChangeShapeType="1"/>
            </p:cNvSpPr>
            <p:nvPr/>
          </p:nvSpPr>
          <p:spPr bwMode="auto">
            <a:xfrm>
              <a:off x="1202" y="2432"/>
              <a:ext cx="3901" cy="19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prstDash val="lgDashDot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4284" name="Text Box 12"/>
            <p:cNvSpPr txBox="1">
              <a:spLocks noChangeArrowheads="1"/>
            </p:cNvSpPr>
            <p:nvPr/>
          </p:nvSpPr>
          <p:spPr bwMode="auto">
            <a:xfrm>
              <a:off x="4740" y="2405"/>
              <a:ext cx="182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sz="2400" b="1"/>
                <a:t>o</a:t>
              </a:r>
            </a:p>
          </p:txBody>
        </p:sp>
      </p:grpSp>
      <p:sp>
        <p:nvSpPr>
          <p:cNvPr id="54285" name="Text Box 13"/>
          <p:cNvSpPr txBox="1">
            <a:spLocks noChangeArrowheads="1"/>
          </p:cNvSpPr>
          <p:nvPr/>
        </p:nvSpPr>
        <p:spPr bwMode="auto">
          <a:xfrm>
            <a:off x="4284663" y="3419475"/>
            <a:ext cx="2889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/>
              <a:t>V</a:t>
            </a:r>
          </a:p>
        </p:txBody>
      </p:sp>
      <p:sp>
        <p:nvSpPr>
          <p:cNvPr id="54286" name="Text Box 14"/>
          <p:cNvSpPr txBox="1">
            <a:spLocks noChangeArrowheads="1"/>
          </p:cNvSpPr>
          <p:nvPr/>
        </p:nvSpPr>
        <p:spPr bwMode="auto">
          <a:xfrm>
            <a:off x="6848475" y="3357563"/>
            <a:ext cx="2889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/>
              <a:t>S</a:t>
            </a:r>
          </a:p>
        </p:txBody>
      </p:sp>
      <p:sp>
        <p:nvSpPr>
          <p:cNvPr id="54291" name="Line 19"/>
          <p:cNvSpPr>
            <a:spLocks noChangeShapeType="1"/>
          </p:cNvSpPr>
          <p:nvPr/>
        </p:nvSpPr>
        <p:spPr bwMode="auto">
          <a:xfrm rot="4620000" flipV="1">
            <a:off x="2644368" y="1165065"/>
            <a:ext cx="809084" cy="3485895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4292" name="Line 20"/>
          <p:cNvSpPr>
            <a:spLocks noChangeShapeType="1"/>
          </p:cNvSpPr>
          <p:nvPr/>
        </p:nvSpPr>
        <p:spPr bwMode="auto">
          <a:xfrm rot="4620000" flipV="1">
            <a:off x="2899642" y="2050075"/>
            <a:ext cx="1017442" cy="2254610"/>
          </a:xfrm>
          <a:prstGeom prst="line">
            <a:avLst/>
          </a:prstGeom>
          <a:noFill/>
          <a:ln w="28575">
            <a:solidFill>
              <a:srgbClr val="00CC00"/>
            </a:solidFill>
            <a:round/>
            <a:headEnd type="none" w="lg" len="lg"/>
            <a:tailEnd type="triangle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4293" name="Line 21"/>
          <p:cNvSpPr>
            <a:spLocks noChangeShapeType="1"/>
          </p:cNvSpPr>
          <p:nvPr/>
        </p:nvSpPr>
        <p:spPr bwMode="auto">
          <a:xfrm>
            <a:off x="4621212" y="3419475"/>
            <a:ext cx="2425701" cy="460375"/>
          </a:xfrm>
          <a:prstGeom prst="line">
            <a:avLst/>
          </a:prstGeom>
          <a:noFill/>
          <a:ln w="28575">
            <a:solidFill>
              <a:srgbClr val="00CC00"/>
            </a:solidFill>
            <a:prstDash val="dash"/>
            <a:round/>
            <a:headEnd/>
            <a:tailEnd type="none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4294" name="Line 22"/>
          <p:cNvSpPr>
            <a:spLocks noChangeShapeType="1"/>
          </p:cNvSpPr>
          <p:nvPr/>
        </p:nvSpPr>
        <p:spPr bwMode="auto">
          <a:xfrm rot="8100000" flipV="1">
            <a:off x="5299075" y="2678113"/>
            <a:ext cx="19050" cy="1384300"/>
          </a:xfrm>
          <a:prstGeom prst="line">
            <a:avLst/>
          </a:prstGeom>
          <a:noFill/>
          <a:ln w="28575">
            <a:solidFill>
              <a:srgbClr val="FF0000"/>
            </a:solidFill>
            <a:prstDash val="dash"/>
            <a:round/>
            <a:headEnd type="none" w="lg" len="lg"/>
            <a:tailEnd type="none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4295" name="Line 23"/>
          <p:cNvSpPr>
            <a:spLocks noChangeAspect="1" noChangeShapeType="1"/>
          </p:cNvSpPr>
          <p:nvPr/>
        </p:nvSpPr>
        <p:spPr bwMode="auto">
          <a:xfrm rot="8100000" flipV="1">
            <a:off x="4229100" y="1443038"/>
            <a:ext cx="1588" cy="1662112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 type="triangle" w="lg" len="lg"/>
            <a:tailEnd type="none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4296" name="Line 24"/>
          <p:cNvSpPr>
            <a:spLocks noChangeAspect="1" noChangeShapeType="1"/>
          </p:cNvSpPr>
          <p:nvPr/>
        </p:nvSpPr>
        <p:spPr bwMode="auto">
          <a:xfrm flipH="1">
            <a:off x="5795963" y="3730625"/>
            <a:ext cx="1587" cy="2921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4297" name="Text Box 25"/>
          <p:cNvSpPr txBox="1">
            <a:spLocks noChangeArrowheads="1"/>
          </p:cNvSpPr>
          <p:nvPr/>
        </p:nvSpPr>
        <p:spPr bwMode="auto">
          <a:xfrm>
            <a:off x="5651500" y="3357563"/>
            <a:ext cx="2889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/>
              <a:t>F</a:t>
            </a:r>
          </a:p>
        </p:txBody>
      </p:sp>
      <p:sp>
        <p:nvSpPr>
          <p:cNvPr id="27" name="Line 22"/>
          <p:cNvSpPr>
            <a:spLocks noChangeShapeType="1"/>
          </p:cNvSpPr>
          <p:nvPr/>
        </p:nvSpPr>
        <p:spPr bwMode="auto">
          <a:xfrm flipV="1">
            <a:off x="2195513" y="2905918"/>
            <a:ext cx="0" cy="983456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8" name="Text Box 23"/>
          <p:cNvSpPr txBox="1">
            <a:spLocks noChangeArrowheads="1"/>
          </p:cNvSpPr>
          <p:nvPr/>
        </p:nvSpPr>
        <p:spPr bwMode="auto">
          <a:xfrm>
            <a:off x="1618456" y="3180615"/>
            <a:ext cx="43338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dirty="0"/>
              <a:t>y</a:t>
            </a:r>
          </a:p>
        </p:txBody>
      </p:sp>
      <p:sp>
        <p:nvSpPr>
          <p:cNvPr id="29" name="Text Box 25"/>
          <p:cNvSpPr txBox="1">
            <a:spLocks noChangeArrowheads="1"/>
          </p:cNvSpPr>
          <p:nvPr/>
        </p:nvSpPr>
        <p:spPr bwMode="auto">
          <a:xfrm>
            <a:off x="5237717" y="3926651"/>
            <a:ext cx="558245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dirty="0"/>
              <a:t>y´</a:t>
            </a:r>
          </a:p>
        </p:txBody>
      </p:sp>
      <p:sp>
        <p:nvSpPr>
          <p:cNvPr id="30" name="Line 24"/>
          <p:cNvSpPr>
            <a:spLocks noChangeShapeType="1"/>
          </p:cNvSpPr>
          <p:nvPr/>
        </p:nvSpPr>
        <p:spPr bwMode="auto">
          <a:xfrm flipV="1">
            <a:off x="5508104" y="3573016"/>
            <a:ext cx="0" cy="316835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31" name="Rectangle 4"/>
          <p:cNvSpPr>
            <a:spLocks noChangeArrowheads="1"/>
          </p:cNvSpPr>
          <p:nvPr/>
        </p:nvSpPr>
        <p:spPr bwMode="auto">
          <a:xfrm>
            <a:off x="1476375" y="5107145"/>
            <a:ext cx="6913562" cy="62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r>
              <a:rPr lang="cs-CZ" sz="2000" b="1" dirty="0">
                <a:solidFill>
                  <a:srgbClr val="284C6A"/>
                </a:solidFill>
                <a:latin typeface="Trebuchet MS" pitchFamily="34" charset="0"/>
              </a:rPr>
              <a:t>Poloha obrazu … </a:t>
            </a:r>
            <a:r>
              <a:rPr lang="cs-CZ" sz="3200" b="1" dirty="0" smtClean="0">
                <a:solidFill>
                  <a:srgbClr val="284C6A"/>
                </a:solidFill>
                <a:latin typeface="Trebuchet MS" pitchFamily="34" charset="0"/>
              </a:rPr>
              <a:t>za zrcadlem</a:t>
            </a:r>
            <a:endParaRPr lang="cs-CZ" sz="4400" dirty="0">
              <a:solidFill>
                <a:srgbClr val="284C6A"/>
              </a:solidFill>
              <a:latin typeface="Trebuchet MS" pitchFamily="34" charset="0"/>
            </a:endParaRPr>
          </a:p>
        </p:txBody>
      </p:sp>
      <p:sp>
        <p:nvSpPr>
          <p:cNvPr id="32" name="Rectangle 6"/>
          <p:cNvSpPr>
            <a:spLocks noChangeArrowheads="1"/>
          </p:cNvSpPr>
          <p:nvPr/>
        </p:nvSpPr>
        <p:spPr bwMode="auto">
          <a:xfrm>
            <a:off x="1476375" y="5675831"/>
            <a:ext cx="7489825" cy="62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r>
              <a:rPr lang="cs-CZ" sz="2000" b="1" dirty="0">
                <a:solidFill>
                  <a:srgbClr val="284C6A"/>
                </a:solidFill>
                <a:latin typeface="Trebuchet MS" pitchFamily="34" charset="0"/>
              </a:rPr>
              <a:t>Velikost obrazu (vzhledem k předmětu) … </a:t>
            </a:r>
            <a:r>
              <a:rPr lang="cs-CZ" sz="3200" b="1" dirty="0" smtClean="0">
                <a:solidFill>
                  <a:srgbClr val="284C6A"/>
                </a:solidFill>
                <a:latin typeface="Trebuchet MS" pitchFamily="34" charset="0"/>
              </a:rPr>
              <a:t>zmenšený</a:t>
            </a:r>
            <a:r>
              <a:rPr lang="cs-CZ" sz="4400" dirty="0" smtClean="0">
                <a:solidFill>
                  <a:srgbClr val="284C6A"/>
                </a:solidFill>
                <a:latin typeface="Trebuchet MS" pitchFamily="34" charset="0"/>
              </a:rPr>
              <a:t> </a:t>
            </a:r>
            <a:endParaRPr lang="cs-CZ" sz="4400" dirty="0">
              <a:solidFill>
                <a:srgbClr val="284C6A"/>
              </a:solidFill>
              <a:latin typeface="Trebuchet MS" pitchFamily="34" charset="0"/>
            </a:endParaRPr>
          </a:p>
        </p:txBody>
      </p:sp>
      <p:sp>
        <p:nvSpPr>
          <p:cNvPr id="33" name="Rectangle 7"/>
          <p:cNvSpPr>
            <a:spLocks noChangeArrowheads="1"/>
          </p:cNvSpPr>
          <p:nvPr/>
        </p:nvSpPr>
        <p:spPr bwMode="auto">
          <a:xfrm>
            <a:off x="1476375" y="6232524"/>
            <a:ext cx="6913562" cy="62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r>
              <a:rPr lang="cs-CZ" sz="2000" b="1" dirty="0">
                <a:solidFill>
                  <a:srgbClr val="284C6A"/>
                </a:solidFill>
                <a:latin typeface="Trebuchet MS" pitchFamily="34" charset="0"/>
              </a:rPr>
              <a:t>Obraz je … </a:t>
            </a:r>
            <a:r>
              <a:rPr lang="cs-CZ" sz="3200" b="1" dirty="0" smtClean="0">
                <a:solidFill>
                  <a:srgbClr val="284C6A"/>
                </a:solidFill>
                <a:latin typeface="Trebuchet MS" pitchFamily="34" charset="0"/>
              </a:rPr>
              <a:t>přímý </a:t>
            </a:r>
            <a:r>
              <a:rPr lang="cs-CZ" sz="3200" b="1" dirty="0">
                <a:solidFill>
                  <a:srgbClr val="284C6A"/>
                </a:solidFill>
                <a:latin typeface="Trebuchet MS" pitchFamily="34" charset="0"/>
              </a:rPr>
              <a:t>a </a:t>
            </a:r>
            <a:r>
              <a:rPr lang="cs-CZ" sz="3200" b="1" dirty="0" smtClean="0">
                <a:solidFill>
                  <a:srgbClr val="284C6A"/>
                </a:solidFill>
                <a:latin typeface="Trebuchet MS" pitchFamily="34" charset="0"/>
              </a:rPr>
              <a:t>neskutečný</a:t>
            </a:r>
            <a:endParaRPr lang="cs-CZ" sz="3200" b="1" dirty="0">
              <a:solidFill>
                <a:srgbClr val="284C6A"/>
              </a:solidFill>
              <a:latin typeface="Trebuchet MS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25332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42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542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54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1000"/>
                                        <p:tgtEl>
                                          <p:spTgt spid="542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xit" presetSubtype="8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28" dur="1000"/>
                                        <p:tgtEl>
                                          <p:spTgt spid="5429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4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1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3" dur="1000"/>
                                        <p:tgtEl>
                                          <p:spTgt spid="542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3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1000"/>
                                        <p:tgtEl>
                                          <p:spTgt spid="54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39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1" dur="1000"/>
                                        <p:tgtEl>
                                          <p:spTgt spid="542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1000"/>
                                        <p:tgtEl>
                                          <p:spTgt spid="542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4" grpId="0" animBg="1"/>
      <p:bldP spid="54275" grpId="0" animBg="1"/>
      <p:bldP spid="54276" grpId="0"/>
      <p:bldP spid="54291" grpId="0" animBg="1"/>
      <p:bldP spid="54292" grpId="0" animBg="1"/>
      <p:bldP spid="54292" grpId="1" animBg="1"/>
      <p:bldP spid="54293" grpId="0" animBg="1"/>
      <p:bldP spid="54294" grpId="0" animBg="1"/>
      <p:bldP spid="54295" grpId="0" animBg="1"/>
      <p:bldP spid="27" grpId="0" animBg="1"/>
      <p:bldP spid="28" grpId="0"/>
      <p:bldP spid="29" grpId="0"/>
      <p:bldP spid="30" grpId="0" animBg="1"/>
      <p:bldP spid="31" grpId="0"/>
      <p:bldP spid="32" grpId="0"/>
      <p:bldP spid="3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Použití vypuklého zrcadla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59132"/>
            <a:ext cx="3322712" cy="4067647"/>
          </a:xfrm>
        </p:spPr>
        <p:txBody>
          <a:bodyPr>
            <a:normAutofit/>
          </a:bodyPr>
          <a:lstStyle/>
          <a:p>
            <a:r>
              <a:rPr lang="cs-CZ" dirty="0" smtClean="0"/>
              <a:t>křižovatky</a:t>
            </a:r>
          </a:p>
          <a:p>
            <a:r>
              <a:rPr lang="cs-CZ" dirty="0"/>
              <a:t>z</a:t>
            </a:r>
            <a:r>
              <a:rPr lang="cs-CZ" dirty="0" smtClean="0"/>
              <a:t>rcátka aut</a:t>
            </a: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1318456"/>
            <a:ext cx="3227851" cy="2420888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7" y="3933056"/>
            <a:ext cx="3227851" cy="24208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1494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>
                <a:hlinkClick r:id="rId2"/>
              </a:rPr>
              <a:t>http://commons.wikimedia.org/wiki/File:Convex_mirror_bad_luck.jpg</a:t>
            </a:r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cs.wikipedia.org/wiki/Soubor:Spiegel.jpg</a:t>
            </a:r>
            <a:endParaRPr lang="cs-CZ" dirty="0" smtClean="0"/>
          </a:p>
          <a:p>
            <a:pPr marL="0" indent="0">
              <a:buNone/>
            </a:pP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en.wikipedia.org/wiki/File:Hli%C3%B0arspegill.jpg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2110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1798</TotalTime>
  <Words>252</Words>
  <Application>Microsoft Office PowerPoint</Application>
  <PresentationFormat>Předvádění na obrazovce (4:3)</PresentationFormat>
  <Paragraphs>78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Vypuklé zrcadlo</vt:lpstr>
      <vt:lpstr>Prezentace aplikace PowerPoint</vt:lpstr>
      <vt:lpstr>Kulová zrcadla</vt:lpstr>
      <vt:lpstr>Význačné paprsky</vt:lpstr>
      <vt:lpstr>Význačné paprsky v jednom obrázku – vypuklé zrcadlo</vt:lpstr>
      <vt:lpstr>Zobrazení předmětu vypuklým zrcadlem</vt:lpstr>
      <vt:lpstr>Použití vypuklého zrcadla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Basketbal</dc:title>
  <dc:creator>Uživatel</dc:creator>
  <cp:lastModifiedBy>Uživatel</cp:lastModifiedBy>
  <cp:revision>185</cp:revision>
  <dcterms:created xsi:type="dcterms:W3CDTF">2011-09-26T11:24:10Z</dcterms:created>
  <dcterms:modified xsi:type="dcterms:W3CDTF">2014-01-26T18:59:56Z</dcterms:modified>
</cp:coreProperties>
</file>