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72" r:id="rId4"/>
    <p:sldId id="280" r:id="rId5"/>
    <p:sldId id="279" r:id="rId6"/>
    <p:sldId id="294" r:id="rId7"/>
    <p:sldId id="293" r:id="rId8"/>
    <p:sldId id="282" r:id="rId9"/>
    <p:sldId id="284" r:id="rId10"/>
    <p:sldId id="295" r:id="rId11"/>
    <p:sldId id="286" r:id="rId12"/>
    <p:sldId id="276" r:id="rId13"/>
    <p:sldId id="27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ilmprojektor_01_KMJ.jpg" TargetMode="External"/><Relationship Id="rId3" Type="http://schemas.openxmlformats.org/officeDocument/2006/relationships/hyperlink" Target="http://fyzika.jreichl.com/data/optika/31_zrcadla_cocky_soubory/image013.png" TargetMode="External"/><Relationship Id="rId7" Type="http://schemas.openxmlformats.org/officeDocument/2006/relationships/hyperlink" Target="http://images.wisegeek.com/microscope-and-slide.jpg" TargetMode="External"/><Relationship Id="rId2" Type="http://schemas.openxmlformats.org/officeDocument/2006/relationships/hyperlink" Target="http://s0.geograph.org.uk/geophotos/02/86/56/2865675_13391e1f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2-m_Telescope7,_Ond%C5%99ejov_Astronomical.jpg" TargetMode="External"/><Relationship Id="rId5" Type="http://schemas.openxmlformats.org/officeDocument/2006/relationships/hyperlink" Target="http://upload.wikimedia.org/wikipedia/commons/d/d9/Dental_Chair_UMSOD.jpg" TargetMode="External"/><Relationship Id="rId4" Type="http://schemas.openxmlformats.org/officeDocument/2006/relationships/hyperlink" Target="http://dum.rvp.cz/materialy/zobrazeni-dutym-zrcadlem.html" TargetMode="External"/><Relationship Id="rId9" Type="http://schemas.openxmlformats.org/officeDocument/2006/relationships/hyperlink" Target="http://farm4.static.flickr.com/3244/2818121897_f541135b0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Duté zrcadlo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 </a:t>
            </a:r>
            <a:r>
              <a:rPr lang="cs-CZ" sz="1600" b="1" dirty="0" smtClean="0"/>
              <a:t>VY_32_inovace_10 Fyzika - duté zrcadlo</a:t>
            </a:r>
          </a:p>
          <a:p>
            <a:r>
              <a:rPr lang="cs-CZ" sz="1600" dirty="0" smtClean="0"/>
              <a:t>Autor:         Jana Pěničková</a:t>
            </a:r>
          </a:p>
          <a:p>
            <a:r>
              <a:rPr lang="cs-CZ" sz="1600" dirty="0" smtClean="0"/>
              <a:t>Období:      Prosinec 2012</a:t>
            </a:r>
          </a:p>
          <a:p>
            <a:r>
              <a:rPr lang="cs-CZ" sz="1600" dirty="0" smtClean="0"/>
              <a:t>Věková skupina:          8. ročník</a:t>
            </a:r>
          </a:p>
          <a:p>
            <a:r>
              <a:rPr lang="cs-CZ" sz="1600" dirty="0" smtClean="0"/>
              <a:t>Tematická oblast:       Fyzika - optika</a:t>
            </a:r>
          </a:p>
          <a:p>
            <a:r>
              <a:rPr lang="cs-CZ" sz="1600" dirty="0" smtClean="0"/>
              <a:t>Anotace:    Základní pojmy z optiky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4006"/>
            <a:ext cx="9252520" cy="6939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38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Kulová zrcadla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1"/>
            <a:ext cx="8856984" cy="240486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/>
              <a:t>Kulové zrcadlo je vytvořeno na povrchu části </a:t>
            </a:r>
            <a:r>
              <a:rPr lang="cs-CZ" b="1" dirty="0"/>
              <a:t>kulové </a:t>
            </a:r>
            <a:r>
              <a:rPr lang="cs-CZ" b="1" dirty="0" smtClean="0"/>
              <a:t>plochy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Podle </a:t>
            </a:r>
            <a:r>
              <a:rPr lang="cs-CZ" dirty="0"/>
              <a:t>toho, na které straně vrchlíku kulové plochy je zrcadlící plocha, rozlišujeme:</a:t>
            </a:r>
          </a:p>
          <a:p>
            <a:r>
              <a:rPr lang="cs-CZ" b="1" dirty="0" smtClean="0"/>
              <a:t>duté </a:t>
            </a:r>
            <a:r>
              <a:rPr lang="cs-CZ" dirty="0"/>
              <a:t>zrcadlo - zrcadlící plocha je na vnitřní straně vrchlíku </a:t>
            </a:r>
            <a:endParaRPr lang="cs-CZ" dirty="0" smtClean="0"/>
          </a:p>
          <a:p>
            <a:r>
              <a:rPr lang="cs-CZ" b="1" dirty="0" smtClean="0"/>
              <a:t>vypuklé </a:t>
            </a:r>
            <a:r>
              <a:rPr lang="cs-CZ" b="1" dirty="0"/>
              <a:t>zrcadlo </a:t>
            </a:r>
            <a:r>
              <a:rPr lang="cs-CZ" dirty="0"/>
              <a:t>- zrcadlící plocha je na vnější straně vrchlíku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>
          <a:xfrm>
            <a:off x="458454" y="3787261"/>
            <a:ext cx="2232248" cy="28543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>
          <a:xfrm>
            <a:off x="6588224" y="3780183"/>
            <a:ext cx="2230858" cy="285257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987824" y="3933056"/>
            <a:ext cx="277152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… střed křivosti zrcadla</a:t>
            </a:r>
          </a:p>
          <a:p>
            <a:r>
              <a:rPr lang="cs-CZ" dirty="0" smtClean="0"/>
              <a:t>V … vrchol zrcadla</a:t>
            </a:r>
          </a:p>
          <a:p>
            <a:r>
              <a:rPr lang="cs-CZ" dirty="0" smtClean="0"/>
              <a:t>F … ohnisko zrcadla</a:t>
            </a:r>
          </a:p>
          <a:p>
            <a:r>
              <a:rPr lang="cs-CZ" dirty="0"/>
              <a:t> </a:t>
            </a:r>
            <a:r>
              <a:rPr lang="cs-CZ" dirty="0" smtClean="0"/>
              <a:t>       střed úsečky SV</a:t>
            </a:r>
          </a:p>
          <a:p>
            <a:r>
              <a:rPr lang="cs-CZ" dirty="0"/>
              <a:t>o</a:t>
            </a:r>
            <a:r>
              <a:rPr lang="cs-CZ" dirty="0" smtClean="0"/>
              <a:t> … optická osa</a:t>
            </a:r>
          </a:p>
          <a:p>
            <a:r>
              <a:rPr lang="cs-CZ" dirty="0"/>
              <a:t>r</a:t>
            </a:r>
            <a:r>
              <a:rPr lang="cs-CZ" dirty="0" smtClean="0"/>
              <a:t> … poloměr křivosti zrcadla</a:t>
            </a:r>
          </a:p>
          <a:p>
            <a:r>
              <a:rPr lang="cs-CZ" dirty="0"/>
              <a:t>f</a:t>
            </a:r>
            <a:r>
              <a:rPr lang="cs-CZ" dirty="0" smtClean="0"/>
              <a:t> … ohnisková vzdálenost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012035" y="6093296"/>
                <a:ext cx="2280045" cy="3961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box>
                        <m:box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boxPr>
                        <m:e>
                          <m:argPr>
                            <m:argSz m:val="-1"/>
                          </m:argP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=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𝑆𝐹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=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𝐹𝑉</m:t>
                              </m:r>
                            </m:e>
                          </m:d>
                        </m:e>
                      </m:box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2035" y="6093296"/>
                <a:ext cx="2280045" cy="396199"/>
              </a:xfrm>
              <a:prstGeom prst="rect">
                <a:avLst/>
              </a:prstGeom>
              <a:blipFill rotWithShape="1">
                <a:blip r:embed="rId3"/>
                <a:stretch>
                  <a:fillRect b="-61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76227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60" name="Rectangle 24"/>
          <p:cNvSpPr>
            <a:spLocks noChangeArrowheads="1"/>
          </p:cNvSpPr>
          <p:nvPr/>
        </p:nvSpPr>
        <p:spPr bwMode="auto">
          <a:xfrm>
            <a:off x="467544" y="1484784"/>
            <a:ext cx="8397056" cy="1202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400" b="1" dirty="0">
                <a:solidFill>
                  <a:srgbClr val="284C6A"/>
                </a:solidFill>
                <a:latin typeface="Trebuchet MS" pitchFamily="34" charset="0"/>
              </a:rPr>
              <a:t>Při optickém zobrazení použijeme </a:t>
            </a:r>
            <a:r>
              <a:rPr lang="cs-CZ" sz="2400" b="1" dirty="0" smtClean="0">
                <a:solidFill>
                  <a:srgbClr val="284C6A"/>
                </a:solidFill>
                <a:latin typeface="Trebuchet MS" pitchFamily="34" charset="0"/>
              </a:rPr>
              <a:t>pro konstrukci obrazu </a:t>
            </a:r>
            <a:r>
              <a:rPr lang="cs-CZ" sz="2400" b="1" dirty="0">
                <a:solidFill>
                  <a:srgbClr val="284C6A"/>
                </a:solidFill>
                <a:latin typeface="Trebuchet MS" pitchFamily="34" charset="0"/>
              </a:rPr>
              <a:t>vždy minimálně dva ze tří význačných paprsků:</a:t>
            </a:r>
            <a:r>
              <a:rPr lang="cs-CZ" sz="2400" dirty="0">
                <a:solidFill>
                  <a:srgbClr val="284C6A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65561" name="Rectangle 25"/>
          <p:cNvSpPr>
            <a:spLocks noChangeArrowheads="1"/>
          </p:cNvSpPr>
          <p:nvPr/>
        </p:nvSpPr>
        <p:spPr bwMode="auto">
          <a:xfrm>
            <a:off x="467544" y="3211513"/>
            <a:ext cx="8439919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00CC00"/>
                </a:solidFill>
                <a:latin typeface="Trebuchet MS" pitchFamily="34" charset="0"/>
              </a:rPr>
              <a:t>Paprsek procházející středem křivosti zrcadla prochází po odrazu opět středem křivosti zrcadla.</a:t>
            </a:r>
          </a:p>
        </p:txBody>
      </p:sp>
      <p:sp>
        <p:nvSpPr>
          <p:cNvPr id="65562" name="Rectangle 26"/>
          <p:cNvSpPr>
            <a:spLocks noChangeArrowheads="1"/>
          </p:cNvSpPr>
          <p:nvPr/>
        </p:nvSpPr>
        <p:spPr bwMode="auto">
          <a:xfrm>
            <a:off x="467545" y="4148138"/>
            <a:ext cx="8397056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FF0000"/>
                </a:solidFill>
                <a:latin typeface="Trebuchet MS" pitchFamily="34" charset="0"/>
              </a:rPr>
              <a:t>Paprsek dopadající rovnoběžně s optickou osou na zrcadlo prochází po odrazu ohniskem zrcadla.</a:t>
            </a:r>
            <a:r>
              <a:rPr lang="cs-CZ" sz="2000" dirty="0">
                <a:solidFill>
                  <a:srgbClr val="FF0000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65563" name="Rectangle 27"/>
          <p:cNvSpPr>
            <a:spLocks noChangeArrowheads="1"/>
          </p:cNvSpPr>
          <p:nvPr/>
        </p:nvSpPr>
        <p:spPr bwMode="auto">
          <a:xfrm>
            <a:off x="467546" y="5068888"/>
            <a:ext cx="8222430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chemeClr val="accent2"/>
                </a:solidFill>
                <a:latin typeface="Trebuchet MS" pitchFamily="34" charset="0"/>
              </a:rPr>
              <a:t>Paprsek procházející ohniskem zrcadla se odráží rovnoběžně s optickou osou.</a:t>
            </a:r>
            <a:r>
              <a:rPr lang="cs-CZ" sz="2000" dirty="0">
                <a:solidFill>
                  <a:schemeClr val="accent2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65565" name="Rectangle 2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Význačné paprsky</a:t>
            </a:r>
          </a:p>
        </p:txBody>
      </p:sp>
    </p:spTree>
    <p:extLst>
      <p:ext uri="{BB962C8B-B14F-4D97-AF65-F5344CB8AC3E}">
        <p14:creationId xmlns:p14="http://schemas.microsoft.com/office/powerpoint/2010/main" val="734219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5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5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5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60" grpId="0"/>
      <p:bldP spid="65561" grpId="0"/>
      <p:bldP spid="65562" grpId="0"/>
      <p:bldP spid="6556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ChangeArrowheads="1"/>
          </p:cNvSpPr>
          <p:nvPr/>
        </p:nvSpPr>
        <p:spPr bwMode="auto">
          <a:xfrm>
            <a:off x="1503363" y="1643063"/>
            <a:ext cx="7058025" cy="4752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title"/>
          </p:nvPr>
        </p:nvSpPr>
        <p:spPr>
          <a:xfrm>
            <a:off x="598488" y="404813"/>
            <a:ext cx="8077200" cy="914400"/>
          </a:xfrm>
        </p:spPr>
        <p:txBody>
          <a:bodyPr>
            <a:normAutofit fontScale="90000"/>
          </a:bodyPr>
          <a:lstStyle/>
          <a:p>
            <a:r>
              <a:rPr lang="cs-CZ" sz="3200" b="1" dirty="0"/>
              <a:t>V</a:t>
            </a:r>
            <a:r>
              <a:rPr lang="cs-CZ" sz="3200" b="1" dirty="0" smtClean="0"/>
              <a:t>ýznačné </a:t>
            </a:r>
            <a:r>
              <a:rPr lang="cs-CZ" sz="3200" b="1" dirty="0"/>
              <a:t>paprsky v jednom obrázku – duté zrcadlo</a:t>
            </a:r>
          </a:p>
        </p:txBody>
      </p:sp>
      <p:sp>
        <p:nvSpPr>
          <p:cNvPr id="55301" name="Line 5"/>
          <p:cNvSpPr>
            <a:spLocks noChangeAspect="1" noChangeShapeType="1"/>
          </p:cNvSpPr>
          <p:nvPr/>
        </p:nvSpPr>
        <p:spPr bwMode="auto">
          <a:xfrm flipH="1">
            <a:off x="4787900" y="3746500"/>
            <a:ext cx="1588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55302" name="Group 6"/>
          <p:cNvGrpSpPr>
            <a:grpSpLocks/>
          </p:cNvGrpSpPr>
          <p:nvPr/>
        </p:nvGrpSpPr>
        <p:grpSpPr bwMode="auto">
          <a:xfrm>
            <a:off x="4505325" y="2365375"/>
            <a:ext cx="2946400" cy="3024188"/>
            <a:chOff x="2838" y="1671"/>
            <a:chExt cx="1856" cy="1905"/>
          </a:xfrm>
        </p:grpSpPr>
        <p:sp>
          <p:nvSpPr>
            <p:cNvPr id="55303" name="Arc 7"/>
            <p:cNvSpPr>
              <a:spLocks/>
            </p:cNvSpPr>
            <p:nvPr/>
          </p:nvSpPr>
          <p:spPr bwMode="auto">
            <a:xfrm rot="18948353" flipV="1">
              <a:off x="2838" y="1671"/>
              <a:ext cx="1856" cy="1905"/>
            </a:xfrm>
            <a:custGeom>
              <a:avLst/>
              <a:gdLst>
                <a:gd name="G0" fmla="+- 6003 0 0"/>
                <a:gd name="G1" fmla="+- 21600 0 0"/>
                <a:gd name="G2" fmla="+- 21600 0 0"/>
                <a:gd name="T0" fmla="*/ 0 w 27603"/>
                <a:gd name="T1" fmla="*/ 851 h 28344"/>
                <a:gd name="T2" fmla="*/ 26523 w 27603"/>
                <a:gd name="T3" fmla="*/ 28344 h 28344"/>
                <a:gd name="T4" fmla="*/ 6003 w 27603"/>
                <a:gd name="T5" fmla="*/ 21600 h 28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603" h="28344" fill="none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</a:path>
                <a:path w="27603" h="28344" stroke="0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  <a:lnTo>
                    <a:pt x="6003" y="21600"/>
                  </a:lnTo>
                  <a:close/>
                </a:path>
              </a:pathLst>
            </a:custGeom>
            <a:noFill/>
            <a:ln w="13970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5304" name="Arc 8"/>
            <p:cNvSpPr>
              <a:spLocks/>
            </p:cNvSpPr>
            <p:nvPr/>
          </p:nvSpPr>
          <p:spPr bwMode="auto">
            <a:xfrm rot="18948353" flipV="1">
              <a:off x="2840" y="1696"/>
              <a:ext cx="1811" cy="1860"/>
            </a:xfrm>
            <a:custGeom>
              <a:avLst/>
              <a:gdLst>
                <a:gd name="G0" fmla="+- 5340 0 0"/>
                <a:gd name="G1" fmla="+- 21600 0 0"/>
                <a:gd name="G2" fmla="+- 21600 0 0"/>
                <a:gd name="T0" fmla="*/ 0 w 26940"/>
                <a:gd name="T1" fmla="*/ 671 h 27664"/>
                <a:gd name="T2" fmla="*/ 26071 w 26940"/>
                <a:gd name="T3" fmla="*/ 27664 h 27664"/>
                <a:gd name="T4" fmla="*/ 5340 w 26940"/>
                <a:gd name="T5" fmla="*/ 21600 h 27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940" h="27664" fill="none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</a:path>
                <a:path w="26940" h="27664" stroke="0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  <a:lnTo>
                    <a:pt x="5340" y="21600"/>
                  </a:lnTo>
                  <a:close/>
                </a:path>
              </a:pathLst>
            </a:cu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5305" name="Group 9"/>
          <p:cNvGrpSpPr>
            <a:grpSpLocks/>
          </p:cNvGrpSpPr>
          <p:nvPr/>
        </p:nvGrpSpPr>
        <p:grpSpPr bwMode="auto">
          <a:xfrm>
            <a:off x="2008188" y="3817938"/>
            <a:ext cx="6192837" cy="457200"/>
            <a:chOff x="1247" y="2586"/>
            <a:chExt cx="3901" cy="288"/>
          </a:xfrm>
        </p:grpSpPr>
        <p:sp>
          <p:nvSpPr>
            <p:cNvPr id="55306" name="Line 10"/>
            <p:cNvSpPr>
              <a:spLocks noChangeShapeType="1"/>
            </p:cNvSpPr>
            <p:nvPr/>
          </p:nvSpPr>
          <p:spPr bwMode="auto">
            <a:xfrm>
              <a:off x="1247" y="2632"/>
              <a:ext cx="3901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lgDash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5307" name="Text Box 11"/>
            <p:cNvSpPr txBox="1">
              <a:spLocks noChangeArrowheads="1"/>
            </p:cNvSpPr>
            <p:nvPr/>
          </p:nvSpPr>
          <p:spPr bwMode="auto">
            <a:xfrm>
              <a:off x="4785" y="2586"/>
              <a:ext cx="18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/>
                <a:t>o</a:t>
              </a:r>
            </a:p>
          </p:txBody>
        </p:sp>
      </p:grpSp>
      <p:sp>
        <p:nvSpPr>
          <p:cNvPr id="55308" name="Text Box 12"/>
          <p:cNvSpPr txBox="1">
            <a:spLocks noChangeArrowheads="1"/>
          </p:cNvSpPr>
          <p:nvPr/>
        </p:nvSpPr>
        <p:spPr bwMode="auto">
          <a:xfrm>
            <a:off x="6673850" y="3419475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V</a:t>
            </a:r>
          </a:p>
        </p:txBody>
      </p:sp>
      <p:sp>
        <p:nvSpPr>
          <p:cNvPr id="55309" name="Text Box 13"/>
          <p:cNvSpPr txBox="1">
            <a:spLocks noChangeArrowheads="1"/>
          </p:cNvSpPr>
          <p:nvPr/>
        </p:nvSpPr>
        <p:spPr bwMode="auto">
          <a:xfrm>
            <a:off x="4600575" y="3357563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S</a:t>
            </a:r>
          </a:p>
        </p:txBody>
      </p:sp>
      <p:sp>
        <p:nvSpPr>
          <p:cNvPr id="55310" name="Line 14"/>
          <p:cNvSpPr>
            <a:spLocks noChangeShapeType="1"/>
          </p:cNvSpPr>
          <p:nvPr/>
        </p:nvSpPr>
        <p:spPr bwMode="auto">
          <a:xfrm rot="21000000" flipV="1">
            <a:off x="2697163" y="3419475"/>
            <a:ext cx="4321175" cy="873125"/>
          </a:xfrm>
          <a:prstGeom prst="line">
            <a:avLst/>
          </a:prstGeom>
          <a:noFill/>
          <a:ln w="28575">
            <a:solidFill>
              <a:srgbClr val="00CC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5311" name="Line 15"/>
          <p:cNvSpPr>
            <a:spLocks noChangeShapeType="1"/>
          </p:cNvSpPr>
          <p:nvPr/>
        </p:nvSpPr>
        <p:spPr bwMode="auto">
          <a:xfrm rot="21000000" flipV="1">
            <a:off x="2687638" y="3425825"/>
            <a:ext cx="4318000" cy="873125"/>
          </a:xfrm>
          <a:prstGeom prst="line">
            <a:avLst/>
          </a:prstGeom>
          <a:noFill/>
          <a:ln w="28575">
            <a:solidFill>
              <a:srgbClr val="00CC00"/>
            </a:solidFill>
            <a:round/>
            <a:headEnd type="triangle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5312" name="Line 16"/>
          <p:cNvSpPr>
            <a:spLocks noChangeShapeType="1"/>
          </p:cNvSpPr>
          <p:nvPr/>
        </p:nvSpPr>
        <p:spPr bwMode="auto">
          <a:xfrm>
            <a:off x="2268538" y="3068638"/>
            <a:ext cx="4637087" cy="142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5313" name="Text Box 17"/>
          <p:cNvSpPr txBox="1">
            <a:spLocks noChangeArrowheads="1"/>
          </p:cNvSpPr>
          <p:nvPr/>
        </p:nvSpPr>
        <p:spPr bwMode="auto">
          <a:xfrm>
            <a:off x="5738813" y="4005263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F</a:t>
            </a:r>
          </a:p>
        </p:txBody>
      </p:sp>
      <p:sp>
        <p:nvSpPr>
          <p:cNvPr id="55314" name="Line 18"/>
          <p:cNvSpPr>
            <a:spLocks noChangeAspect="1" noChangeShapeType="1"/>
          </p:cNvSpPr>
          <p:nvPr/>
        </p:nvSpPr>
        <p:spPr bwMode="auto">
          <a:xfrm flipH="1">
            <a:off x="5924550" y="3746500"/>
            <a:ext cx="1588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5315" name="Line 19"/>
          <p:cNvSpPr>
            <a:spLocks noChangeShapeType="1"/>
          </p:cNvSpPr>
          <p:nvPr/>
        </p:nvSpPr>
        <p:spPr bwMode="auto">
          <a:xfrm flipH="1">
            <a:off x="4211638" y="3068638"/>
            <a:ext cx="2665412" cy="230505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5316" name="Line 20"/>
          <p:cNvSpPr>
            <a:spLocks noChangeShapeType="1"/>
          </p:cNvSpPr>
          <p:nvPr/>
        </p:nvSpPr>
        <p:spPr bwMode="auto">
          <a:xfrm>
            <a:off x="3089275" y="2463800"/>
            <a:ext cx="3887788" cy="1944688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5317" name="Line 21"/>
          <p:cNvSpPr>
            <a:spLocks noChangeShapeType="1"/>
          </p:cNvSpPr>
          <p:nvPr/>
        </p:nvSpPr>
        <p:spPr bwMode="auto">
          <a:xfrm flipH="1">
            <a:off x="2124075" y="4408488"/>
            <a:ext cx="4824413" cy="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5318" name="Text Box 22"/>
          <p:cNvSpPr txBox="1">
            <a:spLocks noChangeArrowheads="1"/>
          </p:cNvSpPr>
          <p:nvPr/>
        </p:nvSpPr>
        <p:spPr bwMode="auto">
          <a:xfrm>
            <a:off x="2627313" y="4598988"/>
            <a:ext cx="43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00CC00"/>
                </a:solidFill>
                <a:latin typeface="Times New Roman" pitchFamily="18" charset="0"/>
              </a:rPr>
              <a:t>1</a:t>
            </a:r>
          </a:p>
        </p:txBody>
      </p:sp>
      <p:sp>
        <p:nvSpPr>
          <p:cNvPr id="55319" name="Text Box 23"/>
          <p:cNvSpPr txBox="1">
            <a:spLocks noChangeArrowheads="1"/>
          </p:cNvSpPr>
          <p:nvPr/>
        </p:nvSpPr>
        <p:spPr bwMode="auto">
          <a:xfrm>
            <a:off x="2268538" y="2636838"/>
            <a:ext cx="43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2</a:t>
            </a:r>
          </a:p>
        </p:txBody>
      </p:sp>
      <p:sp>
        <p:nvSpPr>
          <p:cNvPr id="55320" name="Text Box 24"/>
          <p:cNvSpPr txBox="1">
            <a:spLocks noChangeArrowheads="1"/>
          </p:cNvSpPr>
          <p:nvPr/>
        </p:nvSpPr>
        <p:spPr bwMode="auto">
          <a:xfrm>
            <a:off x="2843213" y="2060575"/>
            <a:ext cx="43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accent2"/>
                </a:solidFill>
                <a:latin typeface="Times New Roman" pitchFamily="18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485354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5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5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55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1000"/>
                                        <p:tgtEl>
                                          <p:spTgt spid="55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9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55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55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55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1000"/>
                                        <p:tgtEl>
                                          <p:spTgt spid="55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55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55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6" dur="1000"/>
                                        <p:tgtEl>
                                          <p:spTgt spid="55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8" grpId="0" animBg="1"/>
      <p:bldP spid="55299" grpId="0"/>
      <p:bldP spid="55310" grpId="0" animBg="1"/>
      <p:bldP spid="55310" grpId="1" animBg="1"/>
      <p:bldP spid="55310" grpId="2" animBg="1"/>
      <p:bldP spid="55311" grpId="0" animBg="1"/>
      <p:bldP spid="55312" grpId="0" animBg="1"/>
      <p:bldP spid="55315" grpId="0" animBg="1"/>
      <p:bldP spid="55316" grpId="0" animBg="1"/>
      <p:bldP spid="55317" grpId="0" animBg="1"/>
      <p:bldP spid="55319" grpId="0"/>
      <p:bldP spid="553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Zobrazení dutým zrcadlem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závisí na poloze předmětu před zrcadlem:</a:t>
            </a:r>
          </a:p>
          <a:p>
            <a:r>
              <a:rPr lang="cs-CZ" dirty="0"/>
              <a:t>p</a:t>
            </a:r>
            <a:r>
              <a:rPr lang="cs-CZ" dirty="0" smtClean="0"/>
              <a:t>ředmět před S</a:t>
            </a:r>
          </a:p>
          <a:p>
            <a:r>
              <a:rPr lang="cs-CZ" dirty="0"/>
              <a:t>p</a:t>
            </a:r>
            <a:r>
              <a:rPr lang="cs-CZ" dirty="0" smtClean="0"/>
              <a:t>ředmět v S</a:t>
            </a:r>
          </a:p>
          <a:p>
            <a:r>
              <a:rPr lang="cs-CZ" dirty="0"/>
              <a:t>p</a:t>
            </a:r>
            <a:r>
              <a:rPr lang="cs-CZ" dirty="0" smtClean="0"/>
              <a:t>ředmět mezi S a F</a:t>
            </a:r>
          </a:p>
          <a:p>
            <a:r>
              <a:rPr lang="cs-CZ" dirty="0"/>
              <a:t>p</a:t>
            </a:r>
            <a:r>
              <a:rPr lang="cs-CZ" dirty="0" smtClean="0"/>
              <a:t>ředmět v F</a:t>
            </a:r>
          </a:p>
          <a:p>
            <a:r>
              <a:rPr lang="cs-CZ" dirty="0"/>
              <a:t>p</a:t>
            </a:r>
            <a:r>
              <a:rPr lang="cs-CZ" dirty="0" smtClean="0"/>
              <a:t>ředmět mezi F a 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329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ChangeArrowheads="1"/>
          </p:cNvSpPr>
          <p:nvPr/>
        </p:nvSpPr>
        <p:spPr bwMode="auto">
          <a:xfrm>
            <a:off x="539553" y="1556792"/>
            <a:ext cx="8021836" cy="521493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title"/>
          </p:nvPr>
        </p:nvSpPr>
        <p:spPr>
          <a:xfrm>
            <a:off x="468313" y="44624"/>
            <a:ext cx="8351837" cy="914400"/>
          </a:xfrm>
        </p:spPr>
        <p:txBody>
          <a:bodyPr/>
          <a:lstStyle/>
          <a:p>
            <a:r>
              <a:rPr lang="cs-CZ" sz="2600" b="1" dirty="0"/>
              <a:t>Předmětová vzdálenost je větší než poloměr křivosti</a:t>
            </a:r>
            <a:r>
              <a:rPr lang="cs-CZ" sz="2600" dirty="0"/>
              <a:t> </a:t>
            </a:r>
          </a:p>
        </p:txBody>
      </p:sp>
      <p:sp>
        <p:nvSpPr>
          <p:cNvPr id="57348" name="Rectangle 4"/>
          <p:cNvSpPr>
            <a:spLocks noChangeArrowheads="1"/>
          </p:cNvSpPr>
          <p:nvPr/>
        </p:nvSpPr>
        <p:spPr bwMode="auto">
          <a:xfrm>
            <a:off x="4356100" y="764704"/>
            <a:ext cx="1268413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>
              <a:lnSpc>
                <a:spcPct val="60000"/>
              </a:lnSpc>
            </a:pPr>
            <a:r>
              <a:rPr lang="en-US" sz="3200" b="1" dirty="0">
                <a:solidFill>
                  <a:srgbClr val="284C6A"/>
                </a:solidFill>
                <a:latin typeface="Trebuchet MS" pitchFamily="34" charset="0"/>
              </a:rPr>
              <a:t>a &gt; r</a:t>
            </a:r>
            <a:r>
              <a:rPr lang="cs-CZ" sz="3200" dirty="0">
                <a:solidFill>
                  <a:srgbClr val="284C6A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57359" name="Line 15"/>
          <p:cNvSpPr>
            <a:spLocks noChangeShapeType="1"/>
          </p:cNvSpPr>
          <p:nvPr/>
        </p:nvSpPr>
        <p:spPr bwMode="auto">
          <a:xfrm rot="21000000">
            <a:off x="2914650" y="1557338"/>
            <a:ext cx="3235325" cy="4178300"/>
          </a:xfrm>
          <a:prstGeom prst="line">
            <a:avLst/>
          </a:prstGeom>
          <a:noFill/>
          <a:ln w="28575">
            <a:solidFill>
              <a:srgbClr val="00CC00"/>
            </a:solidFill>
            <a:round/>
            <a:headEnd type="triangle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7358" name="Line 14"/>
          <p:cNvSpPr>
            <a:spLocks noChangeShapeType="1"/>
          </p:cNvSpPr>
          <p:nvPr/>
        </p:nvSpPr>
        <p:spPr bwMode="auto">
          <a:xfrm rot="21000000">
            <a:off x="3705225" y="2427288"/>
            <a:ext cx="2522538" cy="3243262"/>
          </a:xfrm>
          <a:prstGeom prst="line">
            <a:avLst/>
          </a:prstGeom>
          <a:noFill/>
          <a:ln w="28575">
            <a:solidFill>
              <a:srgbClr val="00CC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7360" name="Line 16"/>
          <p:cNvSpPr>
            <a:spLocks noChangeShapeType="1"/>
          </p:cNvSpPr>
          <p:nvPr/>
        </p:nvSpPr>
        <p:spPr bwMode="auto">
          <a:xfrm>
            <a:off x="3419475" y="2636838"/>
            <a:ext cx="3268663" cy="142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7349" name="Line 5"/>
          <p:cNvSpPr>
            <a:spLocks noChangeAspect="1" noChangeShapeType="1"/>
          </p:cNvSpPr>
          <p:nvPr/>
        </p:nvSpPr>
        <p:spPr bwMode="auto">
          <a:xfrm flipH="1">
            <a:off x="4787900" y="3746500"/>
            <a:ext cx="1588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57350" name="Group 6"/>
          <p:cNvGrpSpPr>
            <a:grpSpLocks/>
          </p:cNvGrpSpPr>
          <p:nvPr/>
        </p:nvGrpSpPr>
        <p:grpSpPr bwMode="auto">
          <a:xfrm>
            <a:off x="4505325" y="2365375"/>
            <a:ext cx="2946400" cy="3024188"/>
            <a:chOff x="2838" y="1671"/>
            <a:chExt cx="1856" cy="1905"/>
          </a:xfrm>
        </p:grpSpPr>
        <p:sp>
          <p:nvSpPr>
            <p:cNvPr id="57351" name="Arc 7"/>
            <p:cNvSpPr>
              <a:spLocks/>
            </p:cNvSpPr>
            <p:nvPr/>
          </p:nvSpPr>
          <p:spPr bwMode="auto">
            <a:xfrm rot="18948353" flipV="1">
              <a:off x="2838" y="1671"/>
              <a:ext cx="1856" cy="1905"/>
            </a:xfrm>
            <a:custGeom>
              <a:avLst/>
              <a:gdLst>
                <a:gd name="G0" fmla="+- 6003 0 0"/>
                <a:gd name="G1" fmla="+- 21600 0 0"/>
                <a:gd name="G2" fmla="+- 21600 0 0"/>
                <a:gd name="T0" fmla="*/ 0 w 27603"/>
                <a:gd name="T1" fmla="*/ 851 h 28344"/>
                <a:gd name="T2" fmla="*/ 26523 w 27603"/>
                <a:gd name="T3" fmla="*/ 28344 h 28344"/>
                <a:gd name="T4" fmla="*/ 6003 w 27603"/>
                <a:gd name="T5" fmla="*/ 21600 h 28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603" h="28344" fill="none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</a:path>
                <a:path w="27603" h="28344" stroke="0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  <a:lnTo>
                    <a:pt x="6003" y="21600"/>
                  </a:lnTo>
                  <a:close/>
                </a:path>
              </a:pathLst>
            </a:custGeom>
            <a:noFill/>
            <a:ln w="13970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7352" name="Arc 8"/>
            <p:cNvSpPr>
              <a:spLocks/>
            </p:cNvSpPr>
            <p:nvPr/>
          </p:nvSpPr>
          <p:spPr bwMode="auto">
            <a:xfrm rot="18948353" flipV="1">
              <a:off x="2840" y="1696"/>
              <a:ext cx="1811" cy="1860"/>
            </a:xfrm>
            <a:custGeom>
              <a:avLst/>
              <a:gdLst>
                <a:gd name="G0" fmla="+- 5340 0 0"/>
                <a:gd name="G1" fmla="+- 21600 0 0"/>
                <a:gd name="G2" fmla="+- 21600 0 0"/>
                <a:gd name="T0" fmla="*/ 0 w 26940"/>
                <a:gd name="T1" fmla="*/ 671 h 27664"/>
                <a:gd name="T2" fmla="*/ 26071 w 26940"/>
                <a:gd name="T3" fmla="*/ 27664 h 27664"/>
                <a:gd name="T4" fmla="*/ 5340 w 26940"/>
                <a:gd name="T5" fmla="*/ 21600 h 27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940" h="27664" fill="none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</a:path>
                <a:path w="26940" h="27664" stroke="0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  <a:lnTo>
                    <a:pt x="5340" y="21600"/>
                  </a:lnTo>
                  <a:close/>
                </a:path>
              </a:pathLst>
            </a:cu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7353" name="Group 9"/>
          <p:cNvGrpSpPr>
            <a:grpSpLocks/>
          </p:cNvGrpSpPr>
          <p:nvPr/>
        </p:nvGrpSpPr>
        <p:grpSpPr bwMode="auto">
          <a:xfrm>
            <a:off x="2008188" y="3817938"/>
            <a:ext cx="6192837" cy="457200"/>
            <a:chOff x="1247" y="2586"/>
            <a:chExt cx="3901" cy="288"/>
          </a:xfrm>
        </p:grpSpPr>
        <p:sp>
          <p:nvSpPr>
            <p:cNvPr id="57354" name="Line 10"/>
            <p:cNvSpPr>
              <a:spLocks noChangeShapeType="1"/>
            </p:cNvSpPr>
            <p:nvPr/>
          </p:nvSpPr>
          <p:spPr bwMode="auto">
            <a:xfrm>
              <a:off x="1247" y="2632"/>
              <a:ext cx="3901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lgDash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55" name="Text Box 11"/>
            <p:cNvSpPr txBox="1">
              <a:spLocks noChangeArrowheads="1"/>
            </p:cNvSpPr>
            <p:nvPr/>
          </p:nvSpPr>
          <p:spPr bwMode="auto">
            <a:xfrm>
              <a:off x="4785" y="2586"/>
              <a:ext cx="18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/>
                <a:t>o</a:t>
              </a:r>
            </a:p>
          </p:txBody>
        </p:sp>
      </p:grpSp>
      <p:sp>
        <p:nvSpPr>
          <p:cNvPr id="57356" name="Text Box 12"/>
          <p:cNvSpPr txBox="1">
            <a:spLocks noChangeArrowheads="1"/>
          </p:cNvSpPr>
          <p:nvPr/>
        </p:nvSpPr>
        <p:spPr bwMode="auto">
          <a:xfrm>
            <a:off x="6673850" y="3419475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V</a:t>
            </a:r>
          </a:p>
        </p:txBody>
      </p:sp>
      <p:sp>
        <p:nvSpPr>
          <p:cNvPr id="57357" name="Text Box 13"/>
          <p:cNvSpPr txBox="1">
            <a:spLocks noChangeArrowheads="1"/>
          </p:cNvSpPr>
          <p:nvPr/>
        </p:nvSpPr>
        <p:spPr bwMode="auto">
          <a:xfrm>
            <a:off x="4600575" y="3357563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S</a:t>
            </a:r>
          </a:p>
        </p:txBody>
      </p:sp>
      <p:sp>
        <p:nvSpPr>
          <p:cNvPr id="57361" name="Text Box 17"/>
          <p:cNvSpPr txBox="1">
            <a:spLocks noChangeArrowheads="1"/>
          </p:cNvSpPr>
          <p:nvPr/>
        </p:nvSpPr>
        <p:spPr bwMode="auto">
          <a:xfrm>
            <a:off x="5738813" y="4005263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F</a:t>
            </a:r>
          </a:p>
        </p:txBody>
      </p:sp>
      <p:sp>
        <p:nvSpPr>
          <p:cNvPr id="57362" name="Line 18"/>
          <p:cNvSpPr>
            <a:spLocks noChangeAspect="1" noChangeShapeType="1"/>
          </p:cNvSpPr>
          <p:nvPr/>
        </p:nvSpPr>
        <p:spPr bwMode="auto">
          <a:xfrm flipH="1">
            <a:off x="5853113" y="3746500"/>
            <a:ext cx="1587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7363" name="Line 19"/>
          <p:cNvSpPr>
            <a:spLocks noChangeShapeType="1"/>
          </p:cNvSpPr>
          <p:nvPr/>
        </p:nvSpPr>
        <p:spPr bwMode="auto">
          <a:xfrm flipH="1">
            <a:off x="4572000" y="2651125"/>
            <a:ext cx="2103438" cy="32258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7364" name="Line 20"/>
          <p:cNvSpPr>
            <a:spLocks noChangeShapeType="1"/>
          </p:cNvSpPr>
          <p:nvPr/>
        </p:nvSpPr>
        <p:spPr bwMode="auto">
          <a:xfrm>
            <a:off x="3419475" y="2636838"/>
            <a:ext cx="3529013" cy="1871662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7365" name="Line 21"/>
          <p:cNvSpPr>
            <a:spLocks noChangeShapeType="1"/>
          </p:cNvSpPr>
          <p:nvPr/>
        </p:nvSpPr>
        <p:spPr bwMode="auto">
          <a:xfrm flipH="1">
            <a:off x="2124075" y="4508500"/>
            <a:ext cx="4824413" cy="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7370" name="Line 26"/>
          <p:cNvSpPr>
            <a:spLocks noChangeShapeType="1"/>
          </p:cNvSpPr>
          <p:nvPr/>
        </p:nvSpPr>
        <p:spPr bwMode="auto">
          <a:xfrm flipV="1">
            <a:off x="3433763" y="2636838"/>
            <a:ext cx="0" cy="125888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7371" name="Text Box 27"/>
          <p:cNvSpPr txBox="1">
            <a:spLocks noChangeArrowheads="1"/>
          </p:cNvSpPr>
          <p:nvPr/>
        </p:nvSpPr>
        <p:spPr bwMode="auto">
          <a:xfrm>
            <a:off x="3101975" y="2997200"/>
            <a:ext cx="4333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</a:t>
            </a:r>
          </a:p>
        </p:txBody>
      </p:sp>
      <p:sp>
        <p:nvSpPr>
          <p:cNvPr id="57372" name="Line 28"/>
          <p:cNvSpPr>
            <a:spLocks noChangeShapeType="1"/>
          </p:cNvSpPr>
          <p:nvPr/>
        </p:nvSpPr>
        <p:spPr bwMode="auto">
          <a:xfrm>
            <a:off x="5449888" y="3875088"/>
            <a:ext cx="0" cy="6477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7373" name="Text Box 29"/>
          <p:cNvSpPr txBox="1">
            <a:spLocks noChangeArrowheads="1"/>
          </p:cNvSpPr>
          <p:nvPr/>
        </p:nvSpPr>
        <p:spPr bwMode="auto">
          <a:xfrm>
            <a:off x="5076825" y="3860800"/>
            <a:ext cx="5032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y´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62935" y="4771350"/>
            <a:ext cx="35954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284C6A"/>
                </a:solidFill>
                <a:latin typeface="Trebuchet MS" pitchFamily="34" charset="0"/>
              </a:rPr>
              <a:t>Poloha obrazu … </a:t>
            </a:r>
            <a:r>
              <a:rPr lang="cs-CZ" sz="2800" b="1" dirty="0">
                <a:solidFill>
                  <a:srgbClr val="284C6A"/>
                </a:solidFill>
                <a:latin typeface="Trebuchet MS" pitchFamily="34" charset="0"/>
              </a:rPr>
              <a:t>r &gt; a´&gt; f</a:t>
            </a:r>
            <a:r>
              <a:rPr lang="cs-CZ" sz="4000" dirty="0">
                <a:solidFill>
                  <a:srgbClr val="284C6A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28" name="Rectangle 10"/>
          <p:cNvSpPr>
            <a:spLocks noChangeArrowheads="1"/>
          </p:cNvSpPr>
          <p:nvPr/>
        </p:nvSpPr>
        <p:spPr bwMode="auto">
          <a:xfrm>
            <a:off x="1462935" y="5501728"/>
            <a:ext cx="7489825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284C6A"/>
                </a:solidFill>
                <a:latin typeface="Trebuchet MS" pitchFamily="34" charset="0"/>
              </a:rPr>
              <a:t>Velikost obrazu (vzhledem k předmětu) … 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zmenšený</a:t>
            </a:r>
            <a:r>
              <a:rPr lang="cs-CZ" sz="4400" dirty="0">
                <a:solidFill>
                  <a:srgbClr val="284C6A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29" name="Rectangle 11"/>
          <p:cNvSpPr>
            <a:spLocks noChangeArrowheads="1"/>
          </p:cNvSpPr>
          <p:nvPr/>
        </p:nvSpPr>
        <p:spPr bwMode="auto">
          <a:xfrm>
            <a:off x="1462935" y="6232525"/>
            <a:ext cx="6913562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284C6A"/>
                </a:solidFill>
                <a:latin typeface="Trebuchet MS" pitchFamily="34" charset="0"/>
              </a:rPr>
              <a:t>Obraz je … 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převrácený a skutečný</a:t>
            </a:r>
          </a:p>
        </p:txBody>
      </p:sp>
    </p:spTree>
    <p:extLst>
      <p:ext uri="{BB962C8B-B14F-4D97-AF65-F5344CB8AC3E}">
        <p14:creationId xmlns:p14="http://schemas.microsoft.com/office/powerpoint/2010/main" val="1255343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7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7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7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57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1000"/>
                                        <p:tgtEl>
                                          <p:spTgt spid="57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7" presetID="9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57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57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1000"/>
                                        <p:tgtEl>
                                          <p:spTgt spid="57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57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7" dur="1000"/>
                                        <p:tgtEl>
                                          <p:spTgt spid="57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57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57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6" grpId="0" animBg="1"/>
      <p:bldP spid="57347" grpId="0"/>
      <p:bldP spid="57348" grpId="0"/>
      <p:bldP spid="57359" grpId="0" animBg="1"/>
      <p:bldP spid="57358" grpId="0" animBg="1"/>
      <p:bldP spid="57358" grpId="1" animBg="1"/>
      <p:bldP spid="57358" grpId="2" animBg="1"/>
      <p:bldP spid="57360" grpId="0" animBg="1"/>
      <p:bldP spid="57363" grpId="0" animBg="1"/>
      <p:bldP spid="57364" grpId="0" animBg="1"/>
      <p:bldP spid="57365" grpId="0" animBg="1"/>
      <p:bldP spid="57370" grpId="0" animBg="1"/>
      <p:bldP spid="57371" grpId="0"/>
      <p:bldP spid="57372" grpId="0" animBg="1"/>
      <p:bldP spid="57373" grpId="0"/>
      <p:bldP spid="3" grpId="0"/>
      <p:bldP spid="28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ChangeArrowheads="1"/>
          </p:cNvSpPr>
          <p:nvPr/>
        </p:nvSpPr>
        <p:spPr bwMode="auto">
          <a:xfrm>
            <a:off x="755576" y="1296144"/>
            <a:ext cx="8136903" cy="544522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title"/>
          </p:nvPr>
        </p:nvSpPr>
        <p:spPr>
          <a:xfrm>
            <a:off x="468313" y="116632"/>
            <a:ext cx="8351837" cy="914400"/>
          </a:xfrm>
        </p:spPr>
        <p:txBody>
          <a:bodyPr/>
          <a:lstStyle/>
          <a:p>
            <a:r>
              <a:rPr lang="cs-CZ" sz="2600" b="1" dirty="0"/>
              <a:t>Předmětová vzdálenost je rovna poloměru křivosti</a:t>
            </a:r>
          </a:p>
        </p:txBody>
      </p:sp>
      <p:sp>
        <p:nvSpPr>
          <p:cNvPr id="67588" name="Rectangle 4"/>
          <p:cNvSpPr>
            <a:spLocks noChangeArrowheads="1"/>
          </p:cNvSpPr>
          <p:nvPr/>
        </p:nvSpPr>
        <p:spPr bwMode="auto">
          <a:xfrm>
            <a:off x="4356100" y="836712"/>
            <a:ext cx="1268413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>
              <a:lnSpc>
                <a:spcPct val="60000"/>
              </a:lnSpc>
            </a:pPr>
            <a:r>
              <a:rPr lang="en-US" sz="3200" b="1" dirty="0">
                <a:solidFill>
                  <a:srgbClr val="284C6A"/>
                </a:solidFill>
                <a:latin typeface="Trebuchet MS" pitchFamily="34" charset="0"/>
              </a:rPr>
              <a:t>a 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=</a:t>
            </a:r>
            <a:r>
              <a:rPr lang="en-US" sz="3200" b="1" dirty="0">
                <a:solidFill>
                  <a:srgbClr val="284C6A"/>
                </a:solidFill>
                <a:latin typeface="Trebuchet MS" pitchFamily="34" charset="0"/>
              </a:rPr>
              <a:t> r</a:t>
            </a:r>
            <a:r>
              <a:rPr lang="cs-CZ" sz="3200" dirty="0">
                <a:solidFill>
                  <a:srgbClr val="284C6A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67591" name="Line 7"/>
          <p:cNvSpPr>
            <a:spLocks noChangeShapeType="1"/>
          </p:cNvSpPr>
          <p:nvPr/>
        </p:nvSpPr>
        <p:spPr bwMode="auto">
          <a:xfrm>
            <a:off x="4787900" y="2636838"/>
            <a:ext cx="1900238" cy="142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7592" name="Line 8"/>
          <p:cNvSpPr>
            <a:spLocks noChangeAspect="1" noChangeShapeType="1"/>
          </p:cNvSpPr>
          <p:nvPr/>
        </p:nvSpPr>
        <p:spPr bwMode="auto">
          <a:xfrm flipH="1">
            <a:off x="4787900" y="3746500"/>
            <a:ext cx="1588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67593" name="Group 9"/>
          <p:cNvGrpSpPr>
            <a:grpSpLocks/>
          </p:cNvGrpSpPr>
          <p:nvPr/>
        </p:nvGrpSpPr>
        <p:grpSpPr bwMode="auto">
          <a:xfrm>
            <a:off x="4505325" y="2365375"/>
            <a:ext cx="2946400" cy="3024188"/>
            <a:chOff x="2838" y="1671"/>
            <a:chExt cx="1856" cy="1905"/>
          </a:xfrm>
        </p:grpSpPr>
        <p:sp>
          <p:nvSpPr>
            <p:cNvPr id="67594" name="Arc 10"/>
            <p:cNvSpPr>
              <a:spLocks/>
            </p:cNvSpPr>
            <p:nvPr/>
          </p:nvSpPr>
          <p:spPr bwMode="auto">
            <a:xfrm rot="18948353" flipV="1">
              <a:off x="2838" y="1671"/>
              <a:ext cx="1856" cy="1905"/>
            </a:xfrm>
            <a:custGeom>
              <a:avLst/>
              <a:gdLst>
                <a:gd name="G0" fmla="+- 6003 0 0"/>
                <a:gd name="G1" fmla="+- 21600 0 0"/>
                <a:gd name="G2" fmla="+- 21600 0 0"/>
                <a:gd name="T0" fmla="*/ 0 w 27603"/>
                <a:gd name="T1" fmla="*/ 851 h 28344"/>
                <a:gd name="T2" fmla="*/ 26523 w 27603"/>
                <a:gd name="T3" fmla="*/ 28344 h 28344"/>
                <a:gd name="T4" fmla="*/ 6003 w 27603"/>
                <a:gd name="T5" fmla="*/ 21600 h 28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603" h="28344" fill="none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</a:path>
                <a:path w="27603" h="28344" stroke="0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  <a:lnTo>
                    <a:pt x="6003" y="21600"/>
                  </a:lnTo>
                  <a:close/>
                </a:path>
              </a:pathLst>
            </a:custGeom>
            <a:noFill/>
            <a:ln w="13970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595" name="Arc 11"/>
            <p:cNvSpPr>
              <a:spLocks/>
            </p:cNvSpPr>
            <p:nvPr/>
          </p:nvSpPr>
          <p:spPr bwMode="auto">
            <a:xfrm rot="18948353" flipV="1">
              <a:off x="2840" y="1696"/>
              <a:ext cx="1811" cy="1860"/>
            </a:xfrm>
            <a:custGeom>
              <a:avLst/>
              <a:gdLst>
                <a:gd name="G0" fmla="+- 5340 0 0"/>
                <a:gd name="G1" fmla="+- 21600 0 0"/>
                <a:gd name="G2" fmla="+- 21600 0 0"/>
                <a:gd name="T0" fmla="*/ 0 w 26940"/>
                <a:gd name="T1" fmla="*/ 671 h 27664"/>
                <a:gd name="T2" fmla="*/ 26071 w 26940"/>
                <a:gd name="T3" fmla="*/ 27664 h 27664"/>
                <a:gd name="T4" fmla="*/ 5340 w 26940"/>
                <a:gd name="T5" fmla="*/ 21600 h 27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940" h="27664" fill="none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</a:path>
                <a:path w="26940" h="27664" stroke="0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  <a:lnTo>
                    <a:pt x="5340" y="21600"/>
                  </a:lnTo>
                  <a:close/>
                </a:path>
              </a:pathLst>
            </a:cu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67596" name="Group 12"/>
          <p:cNvGrpSpPr>
            <a:grpSpLocks/>
          </p:cNvGrpSpPr>
          <p:nvPr/>
        </p:nvGrpSpPr>
        <p:grpSpPr bwMode="auto">
          <a:xfrm>
            <a:off x="2008188" y="3817938"/>
            <a:ext cx="6192837" cy="457200"/>
            <a:chOff x="1247" y="2586"/>
            <a:chExt cx="3901" cy="288"/>
          </a:xfrm>
        </p:grpSpPr>
        <p:sp>
          <p:nvSpPr>
            <p:cNvPr id="67597" name="Line 13"/>
            <p:cNvSpPr>
              <a:spLocks noChangeShapeType="1"/>
            </p:cNvSpPr>
            <p:nvPr/>
          </p:nvSpPr>
          <p:spPr bwMode="auto">
            <a:xfrm>
              <a:off x="1247" y="2632"/>
              <a:ext cx="3901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lgDash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7598" name="Text Box 14"/>
            <p:cNvSpPr txBox="1">
              <a:spLocks noChangeArrowheads="1"/>
            </p:cNvSpPr>
            <p:nvPr/>
          </p:nvSpPr>
          <p:spPr bwMode="auto">
            <a:xfrm>
              <a:off x="4785" y="2586"/>
              <a:ext cx="18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/>
                <a:t>o</a:t>
              </a:r>
            </a:p>
          </p:txBody>
        </p:sp>
      </p:grpSp>
      <p:sp>
        <p:nvSpPr>
          <p:cNvPr id="67599" name="Text Box 15"/>
          <p:cNvSpPr txBox="1">
            <a:spLocks noChangeArrowheads="1"/>
          </p:cNvSpPr>
          <p:nvPr/>
        </p:nvSpPr>
        <p:spPr bwMode="auto">
          <a:xfrm>
            <a:off x="6673850" y="3419475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V</a:t>
            </a:r>
          </a:p>
        </p:txBody>
      </p:sp>
      <p:sp>
        <p:nvSpPr>
          <p:cNvPr id="67600" name="Text Box 16"/>
          <p:cNvSpPr txBox="1">
            <a:spLocks noChangeArrowheads="1"/>
          </p:cNvSpPr>
          <p:nvPr/>
        </p:nvSpPr>
        <p:spPr bwMode="auto">
          <a:xfrm>
            <a:off x="4745038" y="3360738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S</a:t>
            </a:r>
          </a:p>
        </p:txBody>
      </p:sp>
      <p:sp>
        <p:nvSpPr>
          <p:cNvPr id="67601" name="Text Box 17"/>
          <p:cNvSpPr txBox="1">
            <a:spLocks noChangeArrowheads="1"/>
          </p:cNvSpPr>
          <p:nvPr/>
        </p:nvSpPr>
        <p:spPr bwMode="auto">
          <a:xfrm>
            <a:off x="5580063" y="3357563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F</a:t>
            </a:r>
          </a:p>
        </p:txBody>
      </p:sp>
      <p:sp>
        <p:nvSpPr>
          <p:cNvPr id="67602" name="Line 18"/>
          <p:cNvSpPr>
            <a:spLocks noChangeAspect="1" noChangeShapeType="1"/>
          </p:cNvSpPr>
          <p:nvPr/>
        </p:nvSpPr>
        <p:spPr bwMode="auto">
          <a:xfrm flipH="1">
            <a:off x="5753100" y="3746500"/>
            <a:ext cx="1588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7603" name="Line 19"/>
          <p:cNvSpPr>
            <a:spLocks noChangeShapeType="1"/>
          </p:cNvSpPr>
          <p:nvPr/>
        </p:nvSpPr>
        <p:spPr bwMode="auto">
          <a:xfrm flipH="1">
            <a:off x="4284663" y="2651125"/>
            <a:ext cx="2390775" cy="315436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7604" name="Line 20"/>
          <p:cNvSpPr>
            <a:spLocks noChangeShapeType="1"/>
          </p:cNvSpPr>
          <p:nvPr/>
        </p:nvSpPr>
        <p:spPr bwMode="auto">
          <a:xfrm>
            <a:off x="4787900" y="2636838"/>
            <a:ext cx="1887538" cy="2492375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7605" name="Line 21"/>
          <p:cNvSpPr>
            <a:spLocks noChangeShapeType="1"/>
          </p:cNvSpPr>
          <p:nvPr/>
        </p:nvSpPr>
        <p:spPr bwMode="auto">
          <a:xfrm flipH="1">
            <a:off x="1865313" y="5129213"/>
            <a:ext cx="4824412" cy="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7606" name="Line 22"/>
          <p:cNvSpPr>
            <a:spLocks noChangeShapeType="1"/>
          </p:cNvSpPr>
          <p:nvPr/>
        </p:nvSpPr>
        <p:spPr bwMode="auto">
          <a:xfrm flipV="1">
            <a:off x="4787900" y="2636838"/>
            <a:ext cx="0" cy="125888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7607" name="Text Box 23"/>
          <p:cNvSpPr txBox="1">
            <a:spLocks noChangeArrowheads="1"/>
          </p:cNvSpPr>
          <p:nvPr/>
        </p:nvSpPr>
        <p:spPr bwMode="auto">
          <a:xfrm>
            <a:off x="4425950" y="2997200"/>
            <a:ext cx="4333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</a:t>
            </a:r>
          </a:p>
        </p:txBody>
      </p:sp>
      <p:sp>
        <p:nvSpPr>
          <p:cNvPr id="67609" name="Text Box 25"/>
          <p:cNvSpPr txBox="1">
            <a:spLocks noChangeArrowheads="1"/>
          </p:cNvSpPr>
          <p:nvPr/>
        </p:nvSpPr>
        <p:spPr bwMode="auto">
          <a:xfrm>
            <a:off x="4356100" y="4221163"/>
            <a:ext cx="5032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y´</a:t>
            </a:r>
          </a:p>
        </p:txBody>
      </p:sp>
      <p:sp>
        <p:nvSpPr>
          <p:cNvPr id="67611" name="Line 27"/>
          <p:cNvSpPr>
            <a:spLocks noChangeShapeType="1"/>
          </p:cNvSpPr>
          <p:nvPr/>
        </p:nvSpPr>
        <p:spPr bwMode="auto">
          <a:xfrm flipV="1">
            <a:off x="4787900" y="3898900"/>
            <a:ext cx="0" cy="1258888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4" name="Rectangle 4"/>
          <p:cNvSpPr>
            <a:spLocks noChangeArrowheads="1"/>
          </p:cNvSpPr>
          <p:nvPr/>
        </p:nvSpPr>
        <p:spPr bwMode="auto">
          <a:xfrm>
            <a:off x="1503363" y="5206832"/>
            <a:ext cx="6913562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284C6A"/>
                </a:solidFill>
                <a:latin typeface="Trebuchet MS" pitchFamily="34" charset="0"/>
              </a:rPr>
              <a:t>Poloha obrazu … 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a´= r</a:t>
            </a:r>
            <a:r>
              <a:rPr lang="cs-CZ" sz="4400" dirty="0">
                <a:solidFill>
                  <a:srgbClr val="284C6A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25" name="Rectangle 6"/>
          <p:cNvSpPr>
            <a:spLocks noChangeArrowheads="1"/>
          </p:cNvSpPr>
          <p:nvPr/>
        </p:nvSpPr>
        <p:spPr bwMode="auto">
          <a:xfrm>
            <a:off x="1503363" y="5762168"/>
            <a:ext cx="7489825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284C6A"/>
                </a:solidFill>
                <a:latin typeface="Trebuchet MS" pitchFamily="34" charset="0"/>
              </a:rPr>
              <a:t>Velikost obrazu (vzhledem k předmětu) … 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nezměněný</a:t>
            </a:r>
            <a:r>
              <a:rPr lang="cs-CZ" sz="4400" dirty="0">
                <a:solidFill>
                  <a:srgbClr val="284C6A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26" name="Rectangle 7"/>
          <p:cNvSpPr>
            <a:spLocks noChangeArrowheads="1"/>
          </p:cNvSpPr>
          <p:nvPr/>
        </p:nvSpPr>
        <p:spPr bwMode="auto">
          <a:xfrm>
            <a:off x="1484910" y="6284992"/>
            <a:ext cx="6913562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284C6A"/>
                </a:solidFill>
                <a:latin typeface="Trebuchet MS" pitchFamily="34" charset="0"/>
              </a:rPr>
              <a:t>Obraz je … 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převrácený a skutečný</a:t>
            </a:r>
          </a:p>
        </p:txBody>
      </p:sp>
    </p:spTree>
    <p:extLst>
      <p:ext uri="{BB962C8B-B14F-4D97-AF65-F5344CB8AC3E}">
        <p14:creationId xmlns:p14="http://schemas.microsoft.com/office/powerpoint/2010/main" val="1394462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7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7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7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7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7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67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1000"/>
                                        <p:tgtEl>
                                          <p:spTgt spid="67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67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1000"/>
                                        <p:tgtEl>
                                          <p:spTgt spid="67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67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67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6" grpId="0" animBg="1"/>
      <p:bldP spid="67587" grpId="0"/>
      <p:bldP spid="67588" grpId="0"/>
      <p:bldP spid="67591" grpId="0" animBg="1"/>
      <p:bldP spid="67603" grpId="0" animBg="1"/>
      <p:bldP spid="67604" grpId="0" animBg="1"/>
      <p:bldP spid="67605" grpId="0" animBg="1"/>
      <p:bldP spid="67606" grpId="0" animBg="1"/>
      <p:bldP spid="67607" grpId="0"/>
      <p:bldP spid="67609" grpId="0"/>
      <p:bldP spid="67611" grpId="0" animBg="1"/>
      <p:bldP spid="24" grpId="0"/>
      <p:bldP spid="25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ChangeArrowheads="1"/>
          </p:cNvSpPr>
          <p:nvPr/>
        </p:nvSpPr>
        <p:spPr bwMode="auto">
          <a:xfrm>
            <a:off x="611560" y="1412776"/>
            <a:ext cx="7922121" cy="544522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title"/>
          </p:nvPr>
        </p:nvSpPr>
        <p:spPr>
          <a:xfrm>
            <a:off x="468313" y="44624"/>
            <a:ext cx="8351837" cy="914400"/>
          </a:xfrm>
        </p:spPr>
        <p:txBody>
          <a:bodyPr/>
          <a:lstStyle/>
          <a:p>
            <a:r>
              <a:rPr lang="cs-CZ" sz="2600" b="1" dirty="0"/>
              <a:t>Předmětová vzdálenost je menší než poloměr křivosti, ale zároveň větší než ohnisková vzdálenost</a:t>
            </a:r>
            <a:r>
              <a:rPr lang="cs-CZ" sz="2600" dirty="0"/>
              <a:t> </a:t>
            </a:r>
          </a:p>
        </p:txBody>
      </p:sp>
      <p:sp>
        <p:nvSpPr>
          <p:cNvPr id="68612" name="Rectangle 4"/>
          <p:cNvSpPr>
            <a:spLocks noChangeArrowheads="1"/>
          </p:cNvSpPr>
          <p:nvPr/>
        </p:nvSpPr>
        <p:spPr bwMode="auto">
          <a:xfrm>
            <a:off x="4140200" y="836712"/>
            <a:ext cx="201612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>
              <a:lnSpc>
                <a:spcPct val="60000"/>
              </a:lnSpc>
            </a:pP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r </a:t>
            </a:r>
            <a:r>
              <a:rPr lang="en-US" sz="3200" b="1" dirty="0">
                <a:solidFill>
                  <a:srgbClr val="284C6A"/>
                </a:solidFill>
                <a:latin typeface="Trebuchet MS" pitchFamily="34" charset="0"/>
              </a:rPr>
              <a:t>&gt;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 </a:t>
            </a:r>
            <a:r>
              <a:rPr lang="en-US" sz="3200" b="1" dirty="0">
                <a:solidFill>
                  <a:srgbClr val="284C6A"/>
                </a:solidFill>
                <a:latin typeface="Trebuchet MS" pitchFamily="34" charset="0"/>
              </a:rPr>
              <a:t>a &gt; 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f</a:t>
            </a:r>
            <a:r>
              <a:rPr lang="cs-CZ" sz="3200" dirty="0">
                <a:solidFill>
                  <a:srgbClr val="284C6A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68615" name="Line 7"/>
          <p:cNvSpPr>
            <a:spLocks noChangeShapeType="1"/>
          </p:cNvSpPr>
          <p:nvPr/>
        </p:nvSpPr>
        <p:spPr bwMode="auto">
          <a:xfrm>
            <a:off x="5580063" y="2636838"/>
            <a:ext cx="1108075" cy="142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8616" name="Line 8"/>
          <p:cNvSpPr>
            <a:spLocks noChangeAspect="1" noChangeShapeType="1"/>
          </p:cNvSpPr>
          <p:nvPr/>
        </p:nvSpPr>
        <p:spPr bwMode="auto">
          <a:xfrm flipH="1">
            <a:off x="4787900" y="3746500"/>
            <a:ext cx="1588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68617" name="Group 9"/>
          <p:cNvGrpSpPr>
            <a:grpSpLocks/>
          </p:cNvGrpSpPr>
          <p:nvPr/>
        </p:nvGrpSpPr>
        <p:grpSpPr bwMode="auto">
          <a:xfrm>
            <a:off x="4505325" y="2365375"/>
            <a:ext cx="2946400" cy="3024188"/>
            <a:chOff x="2838" y="1671"/>
            <a:chExt cx="1856" cy="1905"/>
          </a:xfrm>
        </p:grpSpPr>
        <p:sp>
          <p:nvSpPr>
            <p:cNvPr id="68618" name="Arc 10"/>
            <p:cNvSpPr>
              <a:spLocks/>
            </p:cNvSpPr>
            <p:nvPr/>
          </p:nvSpPr>
          <p:spPr bwMode="auto">
            <a:xfrm rot="18948353" flipV="1">
              <a:off x="2838" y="1671"/>
              <a:ext cx="1856" cy="1905"/>
            </a:xfrm>
            <a:custGeom>
              <a:avLst/>
              <a:gdLst>
                <a:gd name="G0" fmla="+- 6003 0 0"/>
                <a:gd name="G1" fmla="+- 21600 0 0"/>
                <a:gd name="G2" fmla="+- 21600 0 0"/>
                <a:gd name="T0" fmla="*/ 0 w 27603"/>
                <a:gd name="T1" fmla="*/ 851 h 28344"/>
                <a:gd name="T2" fmla="*/ 26523 w 27603"/>
                <a:gd name="T3" fmla="*/ 28344 h 28344"/>
                <a:gd name="T4" fmla="*/ 6003 w 27603"/>
                <a:gd name="T5" fmla="*/ 21600 h 28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603" h="28344" fill="none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</a:path>
                <a:path w="27603" h="28344" stroke="0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  <a:lnTo>
                    <a:pt x="6003" y="21600"/>
                  </a:lnTo>
                  <a:close/>
                </a:path>
              </a:pathLst>
            </a:custGeom>
            <a:noFill/>
            <a:ln w="13970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8619" name="Arc 11"/>
            <p:cNvSpPr>
              <a:spLocks/>
            </p:cNvSpPr>
            <p:nvPr/>
          </p:nvSpPr>
          <p:spPr bwMode="auto">
            <a:xfrm rot="18948353" flipV="1">
              <a:off x="2840" y="1696"/>
              <a:ext cx="1811" cy="1860"/>
            </a:xfrm>
            <a:custGeom>
              <a:avLst/>
              <a:gdLst>
                <a:gd name="G0" fmla="+- 5340 0 0"/>
                <a:gd name="G1" fmla="+- 21600 0 0"/>
                <a:gd name="G2" fmla="+- 21600 0 0"/>
                <a:gd name="T0" fmla="*/ 0 w 26940"/>
                <a:gd name="T1" fmla="*/ 671 h 27664"/>
                <a:gd name="T2" fmla="*/ 26071 w 26940"/>
                <a:gd name="T3" fmla="*/ 27664 h 27664"/>
                <a:gd name="T4" fmla="*/ 5340 w 26940"/>
                <a:gd name="T5" fmla="*/ 21600 h 27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940" h="27664" fill="none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</a:path>
                <a:path w="26940" h="27664" stroke="0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  <a:lnTo>
                    <a:pt x="5340" y="21600"/>
                  </a:lnTo>
                  <a:close/>
                </a:path>
              </a:pathLst>
            </a:cu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68620" name="Group 12"/>
          <p:cNvGrpSpPr>
            <a:grpSpLocks/>
          </p:cNvGrpSpPr>
          <p:nvPr/>
        </p:nvGrpSpPr>
        <p:grpSpPr bwMode="auto">
          <a:xfrm>
            <a:off x="2008188" y="3817938"/>
            <a:ext cx="6192837" cy="457200"/>
            <a:chOff x="1247" y="2586"/>
            <a:chExt cx="3901" cy="288"/>
          </a:xfrm>
        </p:grpSpPr>
        <p:sp>
          <p:nvSpPr>
            <p:cNvPr id="68621" name="Line 13"/>
            <p:cNvSpPr>
              <a:spLocks noChangeShapeType="1"/>
            </p:cNvSpPr>
            <p:nvPr/>
          </p:nvSpPr>
          <p:spPr bwMode="auto">
            <a:xfrm>
              <a:off x="1247" y="2632"/>
              <a:ext cx="3901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lgDash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8622" name="Text Box 14"/>
            <p:cNvSpPr txBox="1">
              <a:spLocks noChangeArrowheads="1"/>
            </p:cNvSpPr>
            <p:nvPr/>
          </p:nvSpPr>
          <p:spPr bwMode="auto">
            <a:xfrm>
              <a:off x="4785" y="2586"/>
              <a:ext cx="18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/>
                <a:t>o</a:t>
              </a:r>
            </a:p>
          </p:txBody>
        </p:sp>
      </p:grpSp>
      <p:sp>
        <p:nvSpPr>
          <p:cNvPr id="68623" name="Text Box 15"/>
          <p:cNvSpPr txBox="1">
            <a:spLocks noChangeArrowheads="1"/>
          </p:cNvSpPr>
          <p:nvPr/>
        </p:nvSpPr>
        <p:spPr bwMode="auto">
          <a:xfrm>
            <a:off x="6673850" y="3419475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V</a:t>
            </a:r>
          </a:p>
        </p:txBody>
      </p:sp>
      <p:sp>
        <p:nvSpPr>
          <p:cNvPr id="68624" name="Text Box 16"/>
          <p:cNvSpPr txBox="1">
            <a:spLocks noChangeArrowheads="1"/>
          </p:cNvSpPr>
          <p:nvPr/>
        </p:nvSpPr>
        <p:spPr bwMode="auto">
          <a:xfrm>
            <a:off x="4600575" y="3357563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S</a:t>
            </a:r>
          </a:p>
        </p:txBody>
      </p:sp>
      <p:sp>
        <p:nvSpPr>
          <p:cNvPr id="68625" name="Text Box 17"/>
          <p:cNvSpPr txBox="1">
            <a:spLocks noChangeArrowheads="1"/>
          </p:cNvSpPr>
          <p:nvPr/>
        </p:nvSpPr>
        <p:spPr bwMode="auto">
          <a:xfrm>
            <a:off x="5738813" y="4005263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F</a:t>
            </a:r>
          </a:p>
        </p:txBody>
      </p:sp>
      <p:sp>
        <p:nvSpPr>
          <p:cNvPr id="68626" name="Line 18"/>
          <p:cNvSpPr>
            <a:spLocks noChangeAspect="1" noChangeShapeType="1"/>
          </p:cNvSpPr>
          <p:nvPr/>
        </p:nvSpPr>
        <p:spPr bwMode="auto">
          <a:xfrm flipH="1">
            <a:off x="5853113" y="3746500"/>
            <a:ext cx="1587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8627" name="Line 19"/>
          <p:cNvSpPr>
            <a:spLocks noChangeShapeType="1"/>
          </p:cNvSpPr>
          <p:nvPr/>
        </p:nvSpPr>
        <p:spPr bwMode="auto">
          <a:xfrm flipH="1">
            <a:off x="4557713" y="2636838"/>
            <a:ext cx="2103437" cy="32258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8628" name="Line 20"/>
          <p:cNvSpPr>
            <a:spLocks noChangeShapeType="1"/>
          </p:cNvSpPr>
          <p:nvPr/>
        </p:nvSpPr>
        <p:spPr bwMode="auto">
          <a:xfrm>
            <a:off x="5580063" y="2636838"/>
            <a:ext cx="661987" cy="30099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8629" name="Line 21"/>
          <p:cNvSpPr>
            <a:spLocks noChangeShapeType="1"/>
          </p:cNvSpPr>
          <p:nvPr/>
        </p:nvSpPr>
        <p:spPr bwMode="auto">
          <a:xfrm flipH="1">
            <a:off x="1835150" y="5646738"/>
            <a:ext cx="4392613" cy="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8630" name="Line 22"/>
          <p:cNvSpPr>
            <a:spLocks noChangeShapeType="1"/>
          </p:cNvSpPr>
          <p:nvPr/>
        </p:nvSpPr>
        <p:spPr bwMode="auto">
          <a:xfrm flipV="1">
            <a:off x="5580063" y="2636838"/>
            <a:ext cx="0" cy="125888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8631" name="Text Box 23"/>
          <p:cNvSpPr txBox="1">
            <a:spLocks noChangeArrowheads="1"/>
          </p:cNvSpPr>
          <p:nvPr/>
        </p:nvSpPr>
        <p:spPr bwMode="auto">
          <a:xfrm>
            <a:off x="5232400" y="2997200"/>
            <a:ext cx="4333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</a:t>
            </a:r>
          </a:p>
        </p:txBody>
      </p:sp>
      <p:sp>
        <p:nvSpPr>
          <p:cNvPr id="68632" name="Line 24"/>
          <p:cNvSpPr>
            <a:spLocks noChangeShapeType="1"/>
          </p:cNvSpPr>
          <p:nvPr/>
        </p:nvSpPr>
        <p:spPr bwMode="auto">
          <a:xfrm>
            <a:off x="4686300" y="3875088"/>
            <a:ext cx="0" cy="178593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8633" name="Text Box 25"/>
          <p:cNvSpPr txBox="1">
            <a:spLocks noChangeArrowheads="1"/>
          </p:cNvSpPr>
          <p:nvPr/>
        </p:nvSpPr>
        <p:spPr bwMode="auto">
          <a:xfrm>
            <a:off x="4298950" y="4479925"/>
            <a:ext cx="5032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y´</a:t>
            </a:r>
          </a:p>
        </p:txBody>
      </p:sp>
      <p:sp>
        <p:nvSpPr>
          <p:cNvPr id="24" name="Rectangle 4"/>
          <p:cNvSpPr>
            <a:spLocks noChangeArrowheads="1"/>
          </p:cNvSpPr>
          <p:nvPr/>
        </p:nvSpPr>
        <p:spPr bwMode="auto">
          <a:xfrm>
            <a:off x="1546870" y="4754456"/>
            <a:ext cx="6913562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284C6A"/>
                </a:solidFill>
                <a:latin typeface="Trebuchet MS" pitchFamily="34" charset="0"/>
              </a:rPr>
              <a:t>Poloha obrazu … 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a´&gt; r</a:t>
            </a:r>
            <a:r>
              <a:rPr lang="cs-CZ" sz="4400" dirty="0">
                <a:solidFill>
                  <a:srgbClr val="284C6A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25" name="Rectangle 6"/>
          <p:cNvSpPr>
            <a:spLocks noChangeArrowheads="1"/>
          </p:cNvSpPr>
          <p:nvPr/>
        </p:nvSpPr>
        <p:spPr bwMode="auto">
          <a:xfrm>
            <a:off x="1619250" y="5629291"/>
            <a:ext cx="7489825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284C6A"/>
                </a:solidFill>
                <a:latin typeface="Trebuchet MS" pitchFamily="34" charset="0"/>
              </a:rPr>
              <a:t>Velikost obrazu (vzhledem k předmětu) … 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zvětšený</a:t>
            </a:r>
            <a:r>
              <a:rPr lang="cs-CZ" sz="4400" dirty="0">
                <a:solidFill>
                  <a:srgbClr val="284C6A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26" name="Rectangle 7"/>
          <p:cNvSpPr>
            <a:spLocks noChangeArrowheads="1"/>
          </p:cNvSpPr>
          <p:nvPr/>
        </p:nvSpPr>
        <p:spPr bwMode="auto">
          <a:xfrm>
            <a:off x="1632773" y="6232525"/>
            <a:ext cx="6913562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284C6A"/>
                </a:solidFill>
                <a:latin typeface="Trebuchet MS" pitchFamily="34" charset="0"/>
              </a:rPr>
              <a:t>Obraz je … 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převrácený a skutečný</a:t>
            </a:r>
          </a:p>
        </p:txBody>
      </p:sp>
    </p:spTree>
    <p:extLst>
      <p:ext uri="{BB962C8B-B14F-4D97-AF65-F5344CB8AC3E}">
        <p14:creationId xmlns:p14="http://schemas.microsoft.com/office/powerpoint/2010/main" val="2958377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8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8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8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8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8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68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1000"/>
                                        <p:tgtEl>
                                          <p:spTgt spid="68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68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1000"/>
                                        <p:tgtEl>
                                          <p:spTgt spid="68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68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68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0" grpId="0" animBg="1"/>
      <p:bldP spid="68611" grpId="0"/>
      <p:bldP spid="68612" grpId="0"/>
      <p:bldP spid="68615" grpId="0" animBg="1"/>
      <p:bldP spid="68627" grpId="0" animBg="1"/>
      <p:bldP spid="68628" grpId="0" animBg="1"/>
      <p:bldP spid="68629" grpId="0" animBg="1"/>
      <p:bldP spid="68630" grpId="0" animBg="1"/>
      <p:bldP spid="68631" grpId="0"/>
      <p:bldP spid="68632" grpId="0" animBg="1"/>
      <p:bldP spid="68633" grpId="0"/>
      <p:bldP spid="24" grpId="0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ChangeArrowheads="1"/>
          </p:cNvSpPr>
          <p:nvPr/>
        </p:nvSpPr>
        <p:spPr bwMode="auto">
          <a:xfrm>
            <a:off x="755576" y="1555750"/>
            <a:ext cx="7921699" cy="511361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351837" cy="914400"/>
          </a:xfrm>
        </p:spPr>
        <p:txBody>
          <a:bodyPr/>
          <a:lstStyle/>
          <a:p>
            <a:r>
              <a:rPr lang="cs-CZ" sz="2600" b="1" dirty="0"/>
              <a:t>Předmětová vzdálenost je </a:t>
            </a:r>
            <a:r>
              <a:rPr lang="cs-CZ" sz="2600" b="1" dirty="0" smtClean="0"/>
              <a:t>rovna ohniskové vzdálenosti</a:t>
            </a:r>
            <a:endParaRPr lang="cs-CZ" sz="2600" dirty="0"/>
          </a:p>
        </p:txBody>
      </p:sp>
      <p:sp>
        <p:nvSpPr>
          <p:cNvPr id="68612" name="Rectangle 4"/>
          <p:cNvSpPr>
            <a:spLocks noChangeArrowheads="1"/>
          </p:cNvSpPr>
          <p:nvPr/>
        </p:nvSpPr>
        <p:spPr bwMode="auto">
          <a:xfrm>
            <a:off x="4140201" y="981075"/>
            <a:ext cx="1008062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>
              <a:lnSpc>
                <a:spcPct val="60000"/>
              </a:lnSpc>
            </a:pP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r </a:t>
            </a:r>
            <a:r>
              <a:rPr lang="cs-CZ" sz="3200" b="1" dirty="0" smtClean="0">
                <a:solidFill>
                  <a:srgbClr val="284C6A"/>
                </a:solidFill>
                <a:latin typeface="Trebuchet MS" pitchFamily="34" charset="0"/>
              </a:rPr>
              <a:t>= f</a:t>
            </a:r>
            <a:r>
              <a:rPr lang="cs-CZ" sz="3200" dirty="0" smtClean="0">
                <a:solidFill>
                  <a:srgbClr val="284C6A"/>
                </a:solidFill>
                <a:latin typeface="Trebuchet MS" pitchFamily="34" charset="0"/>
              </a:rPr>
              <a:t> </a:t>
            </a:r>
            <a:endParaRPr lang="cs-CZ" sz="3200" dirty="0">
              <a:solidFill>
                <a:srgbClr val="284C6A"/>
              </a:solidFill>
              <a:latin typeface="Trebuchet MS" pitchFamily="34" charset="0"/>
            </a:endParaRPr>
          </a:p>
        </p:txBody>
      </p:sp>
      <p:sp>
        <p:nvSpPr>
          <p:cNvPr id="68615" name="Line 7"/>
          <p:cNvSpPr>
            <a:spLocks noChangeShapeType="1"/>
          </p:cNvSpPr>
          <p:nvPr/>
        </p:nvSpPr>
        <p:spPr bwMode="auto">
          <a:xfrm>
            <a:off x="5854700" y="2636838"/>
            <a:ext cx="833438" cy="14287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8616" name="Line 8"/>
          <p:cNvSpPr>
            <a:spLocks noChangeAspect="1" noChangeShapeType="1"/>
          </p:cNvSpPr>
          <p:nvPr/>
        </p:nvSpPr>
        <p:spPr bwMode="auto">
          <a:xfrm flipH="1">
            <a:off x="4787900" y="3746500"/>
            <a:ext cx="1588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68617" name="Group 9"/>
          <p:cNvGrpSpPr>
            <a:grpSpLocks/>
          </p:cNvGrpSpPr>
          <p:nvPr/>
        </p:nvGrpSpPr>
        <p:grpSpPr bwMode="auto">
          <a:xfrm>
            <a:off x="4505325" y="2365375"/>
            <a:ext cx="2946400" cy="3024188"/>
            <a:chOff x="2838" y="1671"/>
            <a:chExt cx="1856" cy="1905"/>
          </a:xfrm>
        </p:grpSpPr>
        <p:sp>
          <p:nvSpPr>
            <p:cNvPr id="68618" name="Arc 10"/>
            <p:cNvSpPr>
              <a:spLocks/>
            </p:cNvSpPr>
            <p:nvPr/>
          </p:nvSpPr>
          <p:spPr bwMode="auto">
            <a:xfrm rot="18948353" flipV="1">
              <a:off x="2838" y="1671"/>
              <a:ext cx="1856" cy="1905"/>
            </a:xfrm>
            <a:custGeom>
              <a:avLst/>
              <a:gdLst>
                <a:gd name="G0" fmla="+- 6003 0 0"/>
                <a:gd name="G1" fmla="+- 21600 0 0"/>
                <a:gd name="G2" fmla="+- 21600 0 0"/>
                <a:gd name="T0" fmla="*/ 0 w 27603"/>
                <a:gd name="T1" fmla="*/ 851 h 28344"/>
                <a:gd name="T2" fmla="*/ 26523 w 27603"/>
                <a:gd name="T3" fmla="*/ 28344 h 28344"/>
                <a:gd name="T4" fmla="*/ 6003 w 27603"/>
                <a:gd name="T5" fmla="*/ 21600 h 28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603" h="28344" fill="none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</a:path>
                <a:path w="27603" h="28344" stroke="0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  <a:lnTo>
                    <a:pt x="6003" y="21600"/>
                  </a:lnTo>
                  <a:close/>
                </a:path>
              </a:pathLst>
            </a:custGeom>
            <a:noFill/>
            <a:ln w="13970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8619" name="Arc 11"/>
            <p:cNvSpPr>
              <a:spLocks/>
            </p:cNvSpPr>
            <p:nvPr/>
          </p:nvSpPr>
          <p:spPr bwMode="auto">
            <a:xfrm rot="18948353" flipV="1">
              <a:off x="2840" y="1696"/>
              <a:ext cx="1811" cy="1860"/>
            </a:xfrm>
            <a:custGeom>
              <a:avLst/>
              <a:gdLst>
                <a:gd name="G0" fmla="+- 5340 0 0"/>
                <a:gd name="G1" fmla="+- 21600 0 0"/>
                <a:gd name="G2" fmla="+- 21600 0 0"/>
                <a:gd name="T0" fmla="*/ 0 w 26940"/>
                <a:gd name="T1" fmla="*/ 671 h 27664"/>
                <a:gd name="T2" fmla="*/ 26071 w 26940"/>
                <a:gd name="T3" fmla="*/ 27664 h 27664"/>
                <a:gd name="T4" fmla="*/ 5340 w 26940"/>
                <a:gd name="T5" fmla="*/ 21600 h 27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940" h="27664" fill="none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</a:path>
                <a:path w="26940" h="27664" stroke="0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  <a:lnTo>
                    <a:pt x="5340" y="21600"/>
                  </a:lnTo>
                  <a:close/>
                </a:path>
              </a:pathLst>
            </a:cu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68620" name="Group 12"/>
          <p:cNvGrpSpPr>
            <a:grpSpLocks/>
          </p:cNvGrpSpPr>
          <p:nvPr/>
        </p:nvGrpSpPr>
        <p:grpSpPr bwMode="auto">
          <a:xfrm>
            <a:off x="2008188" y="3817938"/>
            <a:ext cx="6192837" cy="457200"/>
            <a:chOff x="1247" y="2586"/>
            <a:chExt cx="3901" cy="288"/>
          </a:xfrm>
        </p:grpSpPr>
        <p:sp>
          <p:nvSpPr>
            <p:cNvPr id="68621" name="Line 13"/>
            <p:cNvSpPr>
              <a:spLocks noChangeShapeType="1"/>
            </p:cNvSpPr>
            <p:nvPr/>
          </p:nvSpPr>
          <p:spPr bwMode="auto">
            <a:xfrm>
              <a:off x="1247" y="2632"/>
              <a:ext cx="3901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lgDash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8622" name="Text Box 14"/>
            <p:cNvSpPr txBox="1">
              <a:spLocks noChangeArrowheads="1"/>
            </p:cNvSpPr>
            <p:nvPr/>
          </p:nvSpPr>
          <p:spPr bwMode="auto">
            <a:xfrm>
              <a:off x="4785" y="2586"/>
              <a:ext cx="18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/>
                <a:t>o</a:t>
              </a:r>
            </a:p>
          </p:txBody>
        </p:sp>
      </p:grpSp>
      <p:sp>
        <p:nvSpPr>
          <p:cNvPr id="68623" name="Text Box 15"/>
          <p:cNvSpPr txBox="1">
            <a:spLocks noChangeArrowheads="1"/>
          </p:cNvSpPr>
          <p:nvPr/>
        </p:nvSpPr>
        <p:spPr bwMode="auto">
          <a:xfrm>
            <a:off x="6673850" y="3419475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V</a:t>
            </a:r>
          </a:p>
        </p:txBody>
      </p:sp>
      <p:sp>
        <p:nvSpPr>
          <p:cNvPr id="68624" name="Text Box 16"/>
          <p:cNvSpPr txBox="1">
            <a:spLocks noChangeArrowheads="1"/>
          </p:cNvSpPr>
          <p:nvPr/>
        </p:nvSpPr>
        <p:spPr bwMode="auto">
          <a:xfrm>
            <a:off x="4600575" y="3357563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S</a:t>
            </a:r>
          </a:p>
        </p:txBody>
      </p:sp>
      <p:sp>
        <p:nvSpPr>
          <p:cNvPr id="68625" name="Text Box 17"/>
          <p:cNvSpPr txBox="1">
            <a:spLocks noChangeArrowheads="1"/>
          </p:cNvSpPr>
          <p:nvPr/>
        </p:nvSpPr>
        <p:spPr bwMode="auto">
          <a:xfrm>
            <a:off x="5738813" y="4005263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F</a:t>
            </a:r>
          </a:p>
        </p:txBody>
      </p:sp>
      <p:sp>
        <p:nvSpPr>
          <p:cNvPr id="68626" name="Line 18"/>
          <p:cNvSpPr>
            <a:spLocks noChangeAspect="1" noChangeShapeType="1"/>
          </p:cNvSpPr>
          <p:nvPr/>
        </p:nvSpPr>
        <p:spPr bwMode="auto">
          <a:xfrm flipH="1">
            <a:off x="5853113" y="3746500"/>
            <a:ext cx="1587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8627" name="Line 19"/>
          <p:cNvSpPr>
            <a:spLocks noChangeShapeType="1"/>
          </p:cNvSpPr>
          <p:nvPr/>
        </p:nvSpPr>
        <p:spPr bwMode="auto">
          <a:xfrm flipH="1">
            <a:off x="4499992" y="2636838"/>
            <a:ext cx="2161158" cy="3168426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8628" name="Line 20"/>
          <p:cNvSpPr>
            <a:spLocks noChangeShapeType="1"/>
          </p:cNvSpPr>
          <p:nvPr/>
        </p:nvSpPr>
        <p:spPr bwMode="auto">
          <a:xfrm flipV="1">
            <a:off x="5854700" y="2104327"/>
            <a:ext cx="373831" cy="509083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8629" name="Line 21"/>
          <p:cNvSpPr>
            <a:spLocks noChangeShapeType="1"/>
          </p:cNvSpPr>
          <p:nvPr/>
        </p:nvSpPr>
        <p:spPr bwMode="auto">
          <a:xfrm flipH="1">
            <a:off x="3261543" y="2104327"/>
            <a:ext cx="2966988" cy="3795282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8630" name="Line 22"/>
          <p:cNvSpPr>
            <a:spLocks noChangeShapeType="1"/>
          </p:cNvSpPr>
          <p:nvPr/>
        </p:nvSpPr>
        <p:spPr bwMode="auto">
          <a:xfrm flipV="1">
            <a:off x="5853113" y="2596356"/>
            <a:ext cx="0" cy="125888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8631" name="Text Box 23"/>
          <p:cNvSpPr txBox="1">
            <a:spLocks noChangeArrowheads="1"/>
          </p:cNvSpPr>
          <p:nvPr/>
        </p:nvSpPr>
        <p:spPr bwMode="auto">
          <a:xfrm>
            <a:off x="5232400" y="2997200"/>
            <a:ext cx="4333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</a:t>
            </a:r>
          </a:p>
        </p:txBody>
      </p:sp>
      <p:sp>
        <p:nvSpPr>
          <p:cNvPr id="24" name="Rectangle 4"/>
          <p:cNvSpPr>
            <a:spLocks noChangeArrowheads="1"/>
          </p:cNvSpPr>
          <p:nvPr/>
        </p:nvSpPr>
        <p:spPr bwMode="auto">
          <a:xfrm>
            <a:off x="1647825" y="6180719"/>
            <a:ext cx="6913562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284C6A"/>
                </a:solidFill>
                <a:latin typeface="Trebuchet MS" pitchFamily="34" charset="0"/>
              </a:rPr>
              <a:t>obraz v nekonečnu!</a:t>
            </a:r>
          </a:p>
        </p:txBody>
      </p:sp>
    </p:spTree>
    <p:extLst>
      <p:ext uri="{BB962C8B-B14F-4D97-AF65-F5344CB8AC3E}">
        <p14:creationId xmlns:p14="http://schemas.microsoft.com/office/powerpoint/2010/main" val="1359133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8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8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8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8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8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68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1000"/>
                                        <p:tgtEl>
                                          <p:spTgt spid="68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68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1000"/>
                                        <p:tgtEl>
                                          <p:spTgt spid="68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0" grpId="0" animBg="1"/>
      <p:bldP spid="68611" grpId="0"/>
      <p:bldP spid="68612" grpId="0"/>
      <p:bldP spid="68615" grpId="0" animBg="1"/>
      <p:bldP spid="68627" grpId="0" animBg="1"/>
      <p:bldP spid="68628" grpId="0" animBg="1"/>
      <p:bldP spid="68629" grpId="0" animBg="1"/>
      <p:bldP spid="68630" grpId="0" animBg="1"/>
      <p:bldP spid="68631" grpId="0"/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ChangeArrowheads="1"/>
          </p:cNvSpPr>
          <p:nvPr/>
        </p:nvSpPr>
        <p:spPr bwMode="auto">
          <a:xfrm>
            <a:off x="971600" y="1340768"/>
            <a:ext cx="7776864" cy="551723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title"/>
          </p:nvPr>
        </p:nvSpPr>
        <p:spPr>
          <a:xfrm>
            <a:off x="468313" y="44624"/>
            <a:ext cx="8351837" cy="914400"/>
          </a:xfrm>
        </p:spPr>
        <p:txBody>
          <a:bodyPr/>
          <a:lstStyle/>
          <a:p>
            <a:r>
              <a:rPr lang="cs-CZ" sz="2600" b="1" dirty="0"/>
              <a:t>Předmětová vzdálenost je menší než ohnisková vzdálenost.</a:t>
            </a:r>
            <a:r>
              <a:rPr lang="cs-CZ" sz="2600" dirty="0"/>
              <a:t> </a:t>
            </a:r>
          </a:p>
        </p:txBody>
      </p:sp>
      <p:sp>
        <p:nvSpPr>
          <p:cNvPr id="69636" name="Rectangle 4"/>
          <p:cNvSpPr>
            <a:spLocks noChangeArrowheads="1"/>
          </p:cNvSpPr>
          <p:nvPr/>
        </p:nvSpPr>
        <p:spPr bwMode="auto">
          <a:xfrm>
            <a:off x="3779912" y="764704"/>
            <a:ext cx="2016125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>
              <a:lnSpc>
                <a:spcPct val="60000"/>
              </a:lnSpc>
            </a:pP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f </a:t>
            </a:r>
            <a:r>
              <a:rPr lang="en-US" sz="3200" b="1" dirty="0">
                <a:solidFill>
                  <a:srgbClr val="284C6A"/>
                </a:solidFill>
                <a:latin typeface="Trebuchet MS" pitchFamily="34" charset="0"/>
              </a:rPr>
              <a:t>&gt; a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 </a:t>
            </a:r>
            <a:r>
              <a:rPr lang="en-US" sz="3200" b="1" dirty="0">
                <a:solidFill>
                  <a:srgbClr val="284C6A"/>
                </a:solidFill>
                <a:latin typeface="Trebuchet MS" pitchFamily="34" charset="0"/>
              </a:rPr>
              <a:t>&gt;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 0</a:t>
            </a:r>
          </a:p>
        </p:txBody>
      </p:sp>
      <p:sp>
        <p:nvSpPr>
          <p:cNvPr id="69637" name="Line 5"/>
          <p:cNvSpPr>
            <a:spLocks noChangeShapeType="1"/>
          </p:cNvSpPr>
          <p:nvPr/>
        </p:nvSpPr>
        <p:spPr bwMode="auto">
          <a:xfrm rot="20940000" flipV="1">
            <a:off x="2663386" y="3527206"/>
            <a:ext cx="4119672" cy="739689"/>
          </a:xfrm>
          <a:prstGeom prst="line">
            <a:avLst/>
          </a:prstGeom>
          <a:noFill/>
          <a:ln w="28575">
            <a:solidFill>
              <a:srgbClr val="00CC00"/>
            </a:solidFill>
            <a:round/>
            <a:headEnd type="triangle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9638" name="Line 6"/>
          <p:cNvSpPr>
            <a:spLocks noChangeShapeType="1"/>
          </p:cNvSpPr>
          <p:nvPr/>
        </p:nvSpPr>
        <p:spPr bwMode="auto">
          <a:xfrm rot="21000000" flipV="1">
            <a:off x="6641864" y="3013378"/>
            <a:ext cx="287992" cy="103367"/>
          </a:xfrm>
          <a:prstGeom prst="line">
            <a:avLst/>
          </a:prstGeom>
          <a:noFill/>
          <a:ln w="28575">
            <a:solidFill>
              <a:srgbClr val="00CC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9639" name="Line 7"/>
          <p:cNvSpPr>
            <a:spLocks noChangeShapeType="1"/>
          </p:cNvSpPr>
          <p:nvPr/>
        </p:nvSpPr>
        <p:spPr bwMode="auto">
          <a:xfrm>
            <a:off x="3131841" y="3140967"/>
            <a:ext cx="3856186" cy="1290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9640" name="Line 8"/>
          <p:cNvSpPr>
            <a:spLocks noChangeAspect="1" noChangeShapeType="1"/>
          </p:cNvSpPr>
          <p:nvPr/>
        </p:nvSpPr>
        <p:spPr bwMode="auto">
          <a:xfrm flipH="1">
            <a:off x="4716463" y="3746500"/>
            <a:ext cx="1587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69641" name="Group 9"/>
          <p:cNvGrpSpPr>
            <a:grpSpLocks/>
          </p:cNvGrpSpPr>
          <p:nvPr/>
        </p:nvGrpSpPr>
        <p:grpSpPr bwMode="auto">
          <a:xfrm>
            <a:off x="4505325" y="2365375"/>
            <a:ext cx="2946400" cy="3024188"/>
            <a:chOff x="2838" y="1671"/>
            <a:chExt cx="1856" cy="1905"/>
          </a:xfrm>
        </p:grpSpPr>
        <p:sp>
          <p:nvSpPr>
            <p:cNvPr id="69642" name="Arc 10"/>
            <p:cNvSpPr>
              <a:spLocks/>
            </p:cNvSpPr>
            <p:nvPr/>
          </p:nvSpPr>
          <p:spPr bwMode="auto">
            <a:xfrm rot="18948353" flipV="1">
              <a:off x="2838" y="1671"/>
              <a:ext cx="1856" cy="1905"/>
            </a:xfrm>
            <a:custGeom>
              <a:avLst/>
              <a:gdLst>
                <a:gd name="G0" fmla="+- 6003 0 0"/>
                <a:gd name="G1" fmla="+- 21600 0 0"/>
                <a:gd name="G2" fmla="+- 21600 0 0"/>
                <a:gd name="T0" fmla="*/ 0 w 27603"/>
                <a:gd name="T1" fmla="*/ 851 h 28344"/>
                <a:gd name="T2" fmla="*/ 26523 w 27603"/>
                <a:gd name="T3" fmla="*/ 28344 h 28344"/>
                <a:gd name="T4" fmla="*/ 6003 w 27603"/>
                <a:gd name="T5" fmla="*/ 21600 h 28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603" h="28344" fill="none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</a:path>
                <a:path w="27603" h="28344" stroke="0" extrusionOk="0">
                  <a:moveTo>
                    <a:pt x="-1" y="850"/>
                  </a:moveTo>
                  <a:cubicBezTo>
                    <a:pt x="1951" y="286"/>
                    <a:pt x="3971" y="-1"/>
                    <a:pt x="6003" y="0"/>
                  </a:cubicBezTo>
                  <a:cubicBezTo>
                    <a:pt x="17932" y="0"/>
                    <a:pt x="27603" y="9670"/>
                    <a:pt x="27603" y="21600"/>
                  </a:cubicBezTo>
                  <a:cubicBezTo>
                    <a:pt x="27603" y="23891"/>
                    <a:pt x="27238" y="26167"/>
                    <a:pt x="26523" y="28344"/>
                  </a:cubicBezTo>
                  <a:lnTo>
                    <a:pt x="6003" y="21600"/>
                  </a:lnTo>
                  <a:close/>
                </a:path>
              </a:pathLst>
            </a:custGeom>
            <a:noFill/>
            <a:ln w="13970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9643" name="Arc 11"/>
            <p:cNvSpPr>
              <a:spLocks/>
            </p:cNvSpPr>
            <p:nvPr/>
          </p:nvSpPr>
          <p:spPr bwMode="auto">
            <a:xfrm rot="18948353" flipV="1">
              <a:off x="2840" y="1696"/>
              <a:ext cx="1811" cy="1860"/>
            </a:xfrm>
            <a:custGeom>
              <a:avLst/>
              <a:gdLst>
                <a:gd name="G0" fmla="+- 5340 0 0"/>
                <a:gd name="G1" fmla="+- 21600 0 0"/>
                <a:gd name="G2" fmla="+- 21600 0 0"/>
                <a:gd name="T0" fmla="*/ 0 w 26940"/>
                <a:gd name="T1" fmla="*/ 671 h 27664"/>
                <a:gd name="T2" fmla="*/ 26071 w 26940"/>
                <a:gd name="T3" fmla="*/ 27664 h 27664"/>
                <a:gd name="T4" fmla="*/ 5340 w 26940"/>
                <a:gd name="T5" fmla="*/ 21600 h 276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940" h="27664" fill="none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</a:path>
                <a:path w="26940" h="27664" stroke="0" extrusionOk="0">
                  <a:moveTo>
                    <a:pt x="-1" y="670"/>
                  </a:moveTo>
                  <a:cubicBezTo>
                    <a:pt x="1745" y="225"/>
                    <a:pt x="3538" y="-1"/>
                    <a:pt x="5340" y="0"/>
                  </a:cubicBezTo>
                  <a:cubicBezTo>
                    <a:pt x="17269" y="0"/>
                    <a:pt x="26940" y="9670"/>
                    <a:pt x="26940" y="21600"/>
                  </a:cubicBezTo>
                  <a:cubicBezTo>
                    <a:pt x="26940" y="23652"/>
                    <a:pt x="26647" y="25694"/>
                    <a:pt x="26071" y="27664"/>
                  </a:cubicBezTo>
                  <a:lnTo>
                    <a:pt x="5340" y="21600"/>
                  </a:lnTo>
                  <a:close/>
                </a:path>
              </a:pathLst>
            </a:custGeom>
            <a:noFill/>
            <a:ln w="254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69644" name="Group 12"/>
          <p:cNvGrpSpPr>
            <a:grpSpLocks/>
          </p:cNvGrpSpPr>
          <p:nvPr/>
        </p:nvGrpSpPr>
        <p:grpSpPr bwMode="auto">
          <a:xfrm>
            <a:off x="2008188" y="3817938"/>
            <a:ext cx="6192837" cy="457200"/>
            <a:chOff x="1247" y="2586"/>
            <a:chExt cx="3901" cy="288"/>
          </a:xfrm>
        </p:grpSpPr>
        <p:sp>
          <p:nvSpPr>
            <p:cNvPr id="69645" name="Line 13"/>
            <p:cNvSpPr>
              <a:spLocks noChangeShapeType="1"/>
            </p:cNvSpPr>
            <p:nvPr/>
          </p:nvSpPr>
          <p:spPr bwMode="auto">
            <a:xfrm>
              <a:off x="1247" y="2632"/>
              <a:ext cx="3901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prstDash val="lgDash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9646" name="Text Box 14"/>
            <p:cNvSpPr txBox="1">
              <a:spLocks noChangeArrowheads="1"/>
            </p:cNvSpPr>
            <p:nvPr/>
          </p:nvSpPr>
          <p:spPr bwMode="auto">
            <a:xfrm>
              <a:off x="4785" y="2586"/>
              <a:ext cx="18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/>
                <a:t>o</a:t>
              </a:r>
            </a:p>
          </p:txBody>
        </p:sp>
      </p:grpSp>
      <p:sp>
        <p:nvSpPr>
          <p:cNvPr id="69647" name="Text Box 15"/>
          <p:cNvSpPr txBox="1">
            <a:spLocks noChangeArrowheads="1"/>
          </p:cNvSpPr>
          <p:nvPr/>
        </p:nvSpPr>
        <p:spPr bwMode="auto">
          <a:xfrm>
            <a:off x="7092280" y="3835896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/>
              <a:t>V</a:t>
            </a:r>
          </a:p>
        </p:txBody>
      </p:sp>
      <p:sp>
        <p:nvSpPr>
          <p:cNvPr id="69648" name="Text Box 16"/>
          <p:cNvSpPr txBox="1">
            <a:spLocks noChangeArrowheads="1"/>
          </p:cNvSpPr>
          <p:nvPr/>
        </p:nvSpPr>
        <p:spPr bwMode="auto">
          <a:xfrm>
            <a:off x="4500563" y="3357563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S</a:t>
            </a:r>
          </a:p>
        </p:txBody>
      </p:sp>
      <p:sp>
        <p:nvSpPr>
          <p:cNvPr id="69649" name="Text Box 17"/>
          <p:cNvSpPr txBox="1">
            <a:spLocks noChangeArrowheads="1"/>
          </p:cNvSpPr>
          <p:nvPr/>
        </p:nvSpPr>
        <p:spPr bwMode="auto">
          <a:xfrm>
            <a:off x="5738813" y="4005263"/>
            <a:ext cx="288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F</a:t>
            </a:r>
          </a:p>
        </p:txBody>
      </p:sp>
      <p:sp>
        <p:nvSpPr>
          <p:cNvPr id="69650" name="Line 18"/>
          <p:cNvSpPr>
            <a:spLocks noChangeAspect="1" noChangeShapeType="1"/>
          </p:cNvSpPr>
          <p:nvPr/>
        </p:nvSpPr>
        <p:spPr bwMode="auto">
          <a:xfrm flipH="1">
            <a:off x="5938838" y="3746500"/>
            <a:ext cx="1587" cy="2921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9651" name="Line 19"/>
          <p:cNvSpPr>
            <a:spLocks noChangeShapeType="1"/>
          </p:cNvSpPr>
          <p:nvPr/>
        </p:nvSpPr>
        <p:spPr bwMode="auto">
          <a:xfrm flipH="1">
            <a:off x="4067944" y="3153875"/>
            <a:ext cx="2851969" cy="214733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9652" name="Line 20"/>
          <p:cNvSpPr>
            <a:spLocks noChangeShapeType="1"/>
          </p:cNvSpPr>
          <p:nvPr/>
        </p:nvSpPr>
        <p:spPr bwMode="auto">
          <a:xfrm flipV="1">
            <a:off x="4860032" y="2924942"/>
            <a:ext cx="2016224" cy="2151922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9653" name="Line 21"/>
          <p:cNvSpPr>
            <a:spLocks noChangeShapeType="1"/>
          </p:cNvSpPr>
          <p:nvPr/>
        </p:nvSpPr>
        <p:spPr bwMode="auto">
          <a:xfrm flipH="1" flipV="1">
            <a:off x="2008188" y="2910937"/>
            <a:ext cx="4859532" cy="11435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9654" name="Line 22"/>
          <p:cNvSpPr>
            <a:spLocks noChangeShapeType="1"/>
          </p:cNvSpPr>
          <p:nvPr/>
        </p:nvSpPr>
        <p:spPr bwMode="auto">
          <a:xfrm flipV="1">
            <a:off x="6645821" y="3140967"/>
            <a:ext cx="14411" cy="75475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9655" name="Text Box 23"/>
          <p:cNvSpPr txBox="1">
            <a:spLocks noChangeArrowheads="1"/>
          </p:cNvSpPr>
          <p:nvPr/>
        </p:nvSpPr>
        <p:spPr bwMode="auto">
          <a:xfrm>
            <a:off x="6284913" y="3054350"/>
            <a:ext cx="4333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</a:t>
            </a:r>
          </a:p>
        </p:txBody>
      </p:sp>
      <p:sp>
        <p:nvSpPr>
          <p:cNvPr id="69657" name="Text Box 25"/>
          <p:cNvSpPr txBox="1">
            <a:spLocks noChangeArrowheads="1"/>
          </p:cNvSpPr>
          <p:nvPr/>
        </p:nvSpPr>
        <p:spPr bwMode="auto">
          <a:xfrm>
            <a:off x="6919913" y="2536825"/>
            <a:ext cx="5032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y´</a:t>
            </a:r>
          </a:p>
        </p:txBody>
      </p:sp>
      <p:sp>
        <p:nvSpPr>
          <p:cNvPr id="69659" name="Line 27"/>
          <p:cNvSpPr>
            <a:spLocks noChangeShapeType="1"/>
          </p:cNvSpPr>
          <p:nvPr/>
        </p:nvSpPr>
        <p:spPr bwMode="auto">
          <a:xfrm flipV="1">
            <a:off x="6933057" y="1988840"/>
            <a:ext cx="1483868" cy="1165035"/>
          </a:xfrm>
          <a:prstGeom prst="line">
            <a:avLst/>
          </a:prstGeom>
          <a:noFill/>
          <a:ln w="38100">
            <a:solidFill>
              <a:srgbClr val="FF0000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9660" name="Line 28"/>
          <p:cNvSpPr>
            <a:spLocks noChangeShapeType="1"/>
          </p:cNvSpPr>
          <p:nvPr/>
        </p:nvSpPr>
        <p:spPr bwMode="auto">
          <a:xfrm>
            <a:off x="6862744" y="2924942"/>
            <a:ext cx="1800225" cy="0"/>
          </a:xfrm>
          <a:prstGeom prst="line">
            <a:avLst/>
          </a:prstGeom>
          <a:noFill/>
          <a:ln w="3810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9662" name="Line 30"/>
          <p:cNvSpPr>
            <a:spLocks noChangeShapeType="1"/>
          </p:cNvSpPr>
          <p:nvPr/>
        </p:nvSpPr>
        <p:spPr bwMode="auto">
          <a:xfrm flipV="1">
            <a:off x="6945604" y="2348880"/>
            <a:ext cx="1717366" cy="659078"/>
          </a:xfrm>
          <a:prstGeom prst="line">
            <a:avLst/>
          </a:prstGeom>
          <a:noFill/>
          <a:ln w="38100">
            <a:solidFill>
              <a:srgbClr val="00CC00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9656" name="Line 24"/>
          <p:cNvSpPr>
            <a:spLocks noChangeShapeType="1"/>
          </p:cNvSpPr>
          <p:nvPr/>
        </p:nvSpPr>
        <p:spPr bwMode="auto">
          <a:xfrm>
            <a:off x="7250584" y="2910937"/>
            <a:ext cx="0" cy="98478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9" name="Rectangle 4"/>
          <p:cNvSpPr>
            <a:spLocks noChangeArrowheads="1"/>
          </p:cNvSpPr>
          <p:nvPr/>
        </p:nvSpPr>
        <p:spPr bwMode="auto">
          <a:xfrm>
            <a:off x="1503363" y="5076865"/>
            <a:ext cx="6913562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284C6A"/>
                </a:solidFill>
                <a:latin typeface="Trebuchet MS" pitchFamily="34" charset="0"/>
              </a:rPr>
              <a:t>Poloha obrazu … 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a´&lt; 0</a:t>
            </a:r>
            <a:r>
              <a:rPr lang="cs-CZ" sz="4400" dirty="0">
                <a:solidFill>
                  <a:srgbClr val="284C6A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30" name="Rectangle 6"/>
          <p:cNvSpPr>
            <a:spLocks noChangeArrowheads="1"/>
          </p:cNvSpPr>
          <p:nvPr/>
        </p:nvSpPr>
        <p:spPr bwMode="auto">
          <a:xfrm>
            <a:off x="1503363" y="5675831"/>
            <a:ext cx="7489825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284C6A"/>
                </a:solidFill>
                <a:latin typeface="Trebuchet MS" pitchFamily="34" charset="0"/>
              </a:rPr>
              <a:t>Velikost obrazu (vzhledem k předmětu) … 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zvětšený</a:t>
            </a:r>
            <a:r>
              <a:rPr lang="cs-CZ" sz="4400" dirty="0">
                <a:solidFill>
                  <a:srgbClr val="284C6A"/>
                </a:solidFill>
                <a:latin typeface="Trebuchet MS" pitchFamily="34" charset="0"/>
              </a:rPr>
              <a:t> </a:t>
            </a:r>
          </a:p>
        </p:txBody>
      </p:sp>
      <p:sp>
        <p:nvSpPr>
          <p:cNvPr id="31" name="Rectangle 7"/>
          <p:cNvSpPr>
            <a:spLocks noChangeArrowheads="1"/>
          </p:cNvSpPr>
          <p:nvPr/>
        </p:nvSpPr>
        <p:spPr bwMode="auto">
          <a:xfrm>
            <a:off x="1503363" y="6232525"/>
            <a:ext cx="6913562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2000" b="1" dirty="0">
                <a:solidFill>
                  <a:srgbClr val="284C6A"/>
                </a:solidFill>
                <a:latin typeface="Trebuchet MS" pitchFamily="34" charset="0"/>
              </a:rPr>
              <a:t>Obraz je … </a:t>
            </a:r>
            <a:r>
              <a:rPr lang="cs-CZ" sz="3200" b="1" dirty="0">
                <a:solidFill>
                  <a:srgbClr val="284C6A"/>
                </a:solidFill>
                <a:latin typeface="Trebuchet MS" pitchFamily="34" charset="0"/>
              </a:rPr>
              <a:t>vzpřímený a zdánlivý</a:t>
            </a:r>
          </a:p>
        </p:txBody>
      </p:sp>
    </p:spTree>
    <p:extLst>
      <p:ext uri="{BB962C8B-B14F-4D97-AF65-F5344CB8AC3E}">
        <p14:creationId xmlns:p14="http://schemas.microsoft.com/office/powerpoint/2010/main" val="3167108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9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9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9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9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9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69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1000"/>
                                        <p:tgtEl>
                                          <p:spTgt spid="69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69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0" presetID="9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9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69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1000"/>
                                        <p:tgtEl>
                                          <p:spTgt spid="69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9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69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2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4" dur="1000"/>
                                        <p:tgtEl>
                                          <p:spTgt spid="69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69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69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69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4" grpId="0" animBg="1"/>
      <p:bldP spid="69635" grpId="0"/>
      <p:bldP spid="69636" grpId="0"/>
      <p:bldP spid="69637" grpId="0" animBg="1"/>
      <p:bldP spid="69638" grpId="0" animBg="1"/>
      <p:bldP spid="69638" grpId="1" animBg="1"/>
      <p:bldP spid="69638" grpId="2" animBg="1"/>
      <p:bldP spid="69639" grpId="0" animBg="1"/>
      <p:bldP spid="69651" grpId="0" animBg="1"/>
      <p:bldP spid="69652" grpId="0" animBg="1"/>
      <p:bldP spid="69653" grpId="0" animBg="1"/>
      <p:bldP spid="69654" grpId="0" animBg="1"/>
      <p:bldP spid="69655" grpId="0"/>
      <p:bldP spid="69657" grpId="0"/>
      <p:bldP spid="69659" grpId="0" animBg="1"/>
      <p:bldP spid="69660" grpId="0" animBg="1"/>
      <p:bldP spid="69662" grpId="0" animBg="1"/>
      <p:bldP spid="69656" grpId="0" animBg="1"/>
      <p:bldP spid="29" grpId="0"/>
      <p:bldP spid="30" grpId="0"/>
      <p:bldP spid="3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Obraz v dutém zrcadle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5"/>
            <a:ext cx="8229600" cy="10801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Vlastnosti obrazu vytvořeného </a:t>
            </a:r>
            <a:r>
              <a:rPr lang="cs-CZ" dirty="0" smtClean="0"/>
              <a:t>dutým zrcadlem závisí na poloze vzoru od zrcadla.</a:t>
            </a:r>
            <a:endParaRPr lang="cs-CZ" dirty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7049637"/>
              </p:ext>
            </p:extLst>
          </p:nvPr>
        </p:nvGraphicFramePr>
        <p:xfrm>
          <a:off x="1115616" y="3140968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  <a:gridCol w="648072"/>
                <a:gridCol w="46558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en-US" baseline="0" dirty="0" smtClean="0"/>
                        <a:t>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Vlastnosti</a:t>
                      </a:r>
                      <a:r>
                        <a:rPr lang="cs-CZ" dirty="0" smtClean="0"/>
                        <a:t> obrazu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a&gt;r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a’&gt;0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zmenšený, převrácený, skutečný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a=r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a’&gt;0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stejně velký,</a:t>
                      </a:r>
                      <a:r>
                        <a:rPr lang="cs-CZ" baseline="0" dirty="0" smtClean="0"/>
                        <a:t> převrácený, skutečný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r&gt;a&gt;f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a’&gt;0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zvětšený, převrácený, skutečný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a=f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obraz v nekonečnu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f&gt;a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a’&lt;0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zvětšený,</a:t>
                      </a:r>
                      <a:r>
                        <a:rPr lang="cs-CZ" baseline="0" dirty="0" smtClean="0"/>
                        <a:t> přímý, zdánlivý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3909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dutého zrcadla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59132"/>
            <a:ext cx="3322712" cy="4067647"/>
          </a:xfrm>
        </p:spPr>
        <p:txBody>
          <a:bodyPr>
            <a:normAutofit/>
          </a:bodyPr>
          <a:lstStyle/>
          <a:p>
            <a:r>
              <a:rPr lang="cs-CZ" dirty="0" smtClean="0"/>
              <a:t>zubař</a:t>
            </a:r>
          </a:p>
          <a:p>
            <a:r>
              <a:rPr lang="cs-CZ" dirty="0" smtClean="0"/>
              <a:t>dalekohledy</a:t>
            </a:r>
          </a:p>
          <a:p>
            <a:r>
              <a:rPr lang="cs-CZ" dirty="0" smtClean="0"/>
              <a:t>mikroskop</a:t>
            </a:r>
          </a:p>
          <a:p>
            <a:r>
              <a:rPr lang="cs-CZ" dirty="0" smtClean="0"/>
              <a:t>promítačka</a:t>
            </a:r>
          </a:p>
          <a:p>
            <a:r>
              <a:rPr lang="cs-CZ" dirty="0"/>
              <a:t>r</a:t>
            </a:r>
            <a:r>
              <a:rPr lang="cs-CZ" dirty="0" smtClean="0"/>
              <a:t>eflektory aut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41" r="8059"/>
          <a:stretch/>
        </p:blipFill>
        <p:spPr>
          <a:xfrm>
            <a:off x="4283967" y="1340768"/>
            <a:ext cx="1936711" cy="242088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3986" y="1307086"/>
            <a:ext cx="1863241" cy="245457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7" y="4005064"/>
            <a:ext cx="1955772" cy="272634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3986" y="4193797"/>
            <a:ext cx="1348236" cy="234888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537158"/>
            <a:ext cx="1437212" cy="2157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494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s0.geograph.org.uk/geophotos/02/86/56/2865675_13391e1f.jpg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fyzika.jreichl.com/data/optika/31_zrcadla_cocky_soubory/image013.png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dum.rvp.cz/materialy/zobrazeni-dutym-zrcadlem.html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upload.wikimedia.org/wikipedia/commons/d/d9/Dental_Chair_UMSOD.jpg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6"/>
              </a:rPr>
              <a:t>http://commons.wikimedia.org/wiki/File:2-m_Telescope7,_</a:t>
            </a:r>
            <a:r>
              <a:rPr lang="cs-CZ" dirty="0" smtClean="0">
                <a:hlinkClick r:id="rId6"/>
              </a:rPr>
              <a:t>Ond%C5%99ejov_Astronomical.jpg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images.wisegeek.com/microscope-and-slide.jpg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cs.wikipedia.org/wiki/Soubor:Filmprojektor_01_KMJ.jpg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farm4.static.flickr.com/3244/2818121897_f541135b09.jpg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1775</TotalTime>
  <Words>515</Words>
  <Application>Microsoft Office PowerPoint</Application>
  <PresentationFormat>Předvádění na obrazovce (4:3)</PresentationFormat>
  <Paragraphs>151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Duté zrcadlo</vt:lpstr>
      <vt:lpstr>Prezentace aplikace PowerPoint</vt:lpstr>
      <vt:lpstr>Kulová zrcadla</vt:lpstr>
      <vt:lpstr>Význačné paprsky</vt:lpstr>
      <vt:lpstr>Význačné paprsky v jednom obrázku – duté zrcadlo</vt:lpstr>
      <vt:lpstr>Zobrazení dutým zrcadlem</vt:lpstr>
      <vt:lpstr>Předmětová vzdálenost je větší než poloměr křivosti </vt:lpstr>
      <vt:lpstr>Předmětová vzdálenost je rovna poloměru křivosti</vt:lpstr>
      <vt:lpstr>Předmětová vzdálenost je menší než poloměr křivosti, ale zároveň větší než ohnisková vzdálenost </vt:lpstr>
      <vt:lpstr>Předmětová vzdálenost je rovna ohniskové vzdálenosti</vt:lpstr>
      <vt:lpstr>Předmětová vzdálenost je menší než ohnisková vzdálenost. </vt:lpstr>
      <vt:lpstr>Obraz v dutém zrcadle</vt:lpstr>
      <vt:lpstr>Použití dutého zrcadla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179</cp:revision>
  <dcterms:created xsi:type="dcterms:W3CDTF">2011-09-26T11:24:10Z</dcterms:created>
  <dcterms:modified xsi:type="dcterms:W3CDTF">2014-01-26T19:14:59Z</dcterms:modified>
</cp:coreProperties>
</file>