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2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65191C-5BDF-4E1C-ACA9-9D6249B62D16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A0F678-C90D-45BD-857B-65BCF91B85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681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ole_v_Cesku_lan_bez_mezi.jp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nzelsplatz-00.jp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atec_CZ_Rimg0253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eer_Consumption_by_Country.sv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http://cs.wikipedia.org/wiki/Soubor:Pole_v_Cesku_lan_bez_mezi.jpg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9807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http://cs.wikipedia.org/wiki/Soubor:Wenzelsplatz-00.jpg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2626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http://cs.wikipedia.org/wiki/Soubor:Zatec_CZ_Rimg0253.jpg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8019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http://cs.wikipedia.org/wiki/Soubor:Beer_Consumption_by_Country.svg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A0F678-C90D-45BD-857B-65BCF91B85BC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453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Zem%C4%9Bd%C4%9Blstv%C3%AD_v_%C4%8Cesku" TargetMode="External"/><Relationship Id="rId4" Type="http://schemas.openxmlformats.org/officeDocument/2006/relationships/hyperlink" Target="http://cs.wikipedia.org/wiki/Ekonomika_%C4%8Ces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TEMATICKÁ </a:t>
            </a:r>
            <a:r>
              <a:rPr lang="cs-CZ" sz="1600" dirty="0">
                <a:effectLst/>
              </a:rPr>
              <a:t>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zemědělství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18.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JK_CR_18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r                   12.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seznamuje žáky s historickým vývojem a </a:t>
            </a:r>
            <a:r>
              <a:rPr lang="cs-CZ" sz="1600" smtClean="0">
                <a:effectLst/>
              </a:rPr>
              <a:t>současnou strukturou </a:t>
            </a:r>
            <a:r>
              <a:rPr lang="cs-CZ" sz="1600" dirty="0" smtClean="0">
                <a:effectLst/>
              </a:rPr>
              <a:t>zemědělství v České republice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91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Zemědělství v ČR -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496944" cy="5616624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rokem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1989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snaha vypěstovat co nejvíce – často i v nevhodných podmínkách (horké oblasti)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Snaha o soběstačnost v základních potravinách</a:t>
            </a:r>
          </a:p>
          <a:p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Nadměrné rozšíření a nevhodná struktura zemědělství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silně negativní vliv na krajinu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nebezpečí vyčerpání půdy a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eroze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Pěstování některých plodin se nevyplácelo – muselo být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dotováno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roce 1990 v zemědělství přechod na tržní ekonomiku –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transformace zemědělství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projevy – změna prostorového rozmístění –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extenzifikace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tj. útlum v oblastech zhoršených přírodních podmínek, změny ve struktuře půdního fondu – pokles rozlohy orné půdy a rozšíření travních porostů, pokles počtu zaměstnanců, změny vlastnických poměrů, omezení používání umělých hnojiv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657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ctr"/>
            <a:r>
              <a:rPr lang="cs-CZ" dirty="0"/>
              <a:t>Zemědělství v ČR - vývoj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Nové formy zemědělství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ekozemědělství, agroturistika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roce 1990 změna podpory zemědělství dotacemi – </a:t>
            </a:r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již podporováno zvyšování objemu produkce X dotovány mimoprodukční funkce zemědělství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Výrazná změna ve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vlastnictví zemědělské půdy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koncem 80. let převažovalo družstevní a státní (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kolektivizace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často nedobrovolná)– proces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restituce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(vlastníkům pře rokem 1948)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soukromí zemědělci hospodaří na 1/4 půdy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Družstva vlastníků půdy – vlastníci pronajímají svou půdu k hospodaření družstvu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244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Zemědělská 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Poměrně vysoká intenzita výroby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základní složky: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Živočišná 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Rostlina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Našim podmínkám odpovídá její vyrovnaný podíl</a:t>
            </a:r>
          </a:p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Rostlinná výroba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přímá spotřeba obyvatelstva, krmivo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Nejrozšířenější jsou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obiloviny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(50% osevních ploch)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Zejména </a:t>
            </a:r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pšenice</a:t>
            </a:r>
            <a:r>
              <a:rPr lang="cs-CZ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polovina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produkce obilovin – hlavně v nížinách (úvaly, Polabí)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pahorkatinách – </a:t>
            </a:r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ječmen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Sladovnický ječmen – k výrobě piva (sladu) na Hané</a:t>
            </a:r>
          </a:p>
          <a:p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Žito, oves</a:t>
            </a:r>
          </a:p>
          <a:p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Kukuřice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zejména jako krmivo, pouze v nejteplejších oblastech na zrno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829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pPr algn="ctr"/>
            <a:r>
              <a:rPr lang="cs-CZ" dirty="0"/>
              <a:t>Zemědělská výroba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Brambory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– pěstování výrazně soustředěno na ČM vrchovinu</a:t>
            </a:r>
          </a:p>
          <a:p>
            <a:r>
              <a:rPr lang="cs-CZ" dirty="0" smtClean="0"/>
              <a:t>Využití pro přímou spotřebu, jako krmivo, užití ve škrobárnách a lihovarech</a:t>
            </a:r>
          </a:p>
          <a:p>
            <a:r>
              <a:rPr lang="cs-CZ" b="1" dirty="0" smtClean="0">
                <a:solidFill>
                  <a:srgbClr val="FFC000"/>
                </a:solidFill>
              </a:rPr>
              <a:t>Cukrová řepa</a:t>
            </a:r>
            <a:r>
              <a:rPr lang="cs-CZ" dirty="0" smtClean="0"/>
              <a:t> – nížiny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Řepka</a:t>
            </a:r>
            <a:r>
              <a:rPr lang="cs-CZ" dirty="0" smtClean="0"/>
              <a:t> – pěstování od 90. let 20 st. – budoucnost pro </a:t>
            </a:r>
            <a:r>
              <a:rPr lang="cs-CZ" b="1" dirty="0" smtClean="0">
                <a:solidFill>
                  <a:srgbClr val="92D050"/>
                </a:solidFill>
              </a:rPr>
              <a:t>biopaliva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026" name="Picture 2" descr="Soubor:Pole v Cesku lan bez mez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9000"/>
            <a:ext cx="7620000" cy="319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036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80728"/>
          </a:xfrm>
        </p:spPr>
        <p:txBody>
          <a:bodyPr/>
          <a:lstStyle/>
          <a:p>
            <a:pPr algn="ctr"/>
            <a:r>
              <a:rPr lang="cs-CZ" dirty="0"/>
              <a:t>Zemědělská výroba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Živočišná výroba</a:t>
            </a:r>
          </a:p>
          <a:p>
            <a:r>
              <a:rPr lang="cs-CZ" dirty="0" smtClean="0"/>
              <a:t>Chov </a:t>
            </a:r>
            <a:r>
              <a:rPr lang="cs-CZ" b="1" dirty="0" smtClean="0">
                <a:solidFill>
                  <a:schemeClr val="bg1"/>
                </a:solidFill>
              </a:rPr>
              <a:t>skotu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/>
              <a:t>na celém území státu</a:t>
            </a:r>
          </a:p>
          <a:p>
            <a:r>
              <a:rPr lang="cs-CZ" dirty="0" smtClean="0"/>
              <a:t>Pro </a:t>
            </a:r>
            <a:r>
              <a:rPr lang="cs-CZ" b="1" dirty="0" smtClean="0">
                <a:solidFill>
                  <a:srgbClr val="FFC000"/>
                </a:solidFill>
              </a:rPr>
              <a:t>mléko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(stájový - </a:t>
            </a:r>
            <a:r>
              <a:rPr lang="cs-CZ" b="1" dirty="0" smtClean="0">
                <a:solidFill>
                  <a:srgbClr val="92D050"/>
                </a:solidFill>
              </a:rPr>
              <a:t>intenzivní</a:t>
            </a:r>
            <a:r>
              <a:rPr lang="cs-CZ" dirty="0" smtClean="0"/>
              <a:t>) a </a:t>
            </a:r>
            <a:r>
              <a:rPr lang="cs-CZ" b="1" dirty="0" smtClean="0">
                <a:solidFill>
                  <a:srgbClr val="FFC000"/>
                </a:solidFill>
              </a:rPr>
              <a:t>maso</a:t>
            </a:r>
            <a:r>
              <a:rPr lang="cs-CZ" dirty="0" smtClean="0"/>
              <a:t> – pastevectví – hlavně horské oblasti (</a:t>
            </a:r>
            <a:r>
              <a:rPr lang="cs-CZ" b="1" dirty="0" smtClean="0">
                <a:solidFill>
                  <a:srgbClr val="00B0F0"/>
                </a:solidFill>
              </a:rPr>
              <a:t>extenzivní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Chov </a:t>
            </a:r>
            <a:r>
              <a:rPr lang="cs-CZ" b="1" dirty="0" smtClean="0">
                <a:solidFill>
                  <a:schemeClr val="bg1"/>
                </a:solidFill>
              </a:rPr>
              <a:t>prasat</a:t>
            </a:r>
            <a:r>
              <a:rPr lang="cs-CZ" dirty="0" smtClean="0"/>
              <a:t> – velkokapacitní výkrmny blízko spotřebních center</a:t>
            </a:r>
          </a:p>
          <a:p>
            <a:r>
              <a:rPr lang="cs-CZ" dirty="0" smtClean="0"/>
              <a:t>Chov </a:t>
            </a:r>
            <a:r>
              <a:rPr lang="cs-CZ" b="1" dirty="0" smtClean="0">
                <a:solidFill>
                  <a:schemeClr val="bg1"/>
                </a:solidFill>
              </a:rPr>
              <a:t>drůbeže</a:t>
            </a:r>
            <a:r>
              <a:rPr lang="cs-CZ" dirty="0" smtClean="0"/>
              <a:t> – v místech spotřeby – produkce masa a vajec</a:t>
            </a:r>
          </a:p>
          <a:p>
            <a:r>
              <a:rPr lang="cs-CZ" dirty="0" smtClean="0"/>
              <a:t>Velký podíl drobných chovatelů</a:t>
            </a:r>
          </a:p>
          <a:p>
            <a:r>
              <a:rPr lang="cs-CZ" dirty="0" smtClean="0"/>
              <a:t>Malý podíl drůbežího masa v ČR –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zdravotní hledisko</a:t>
            </a:r>
          </a:p>
          <a:p>
            <a:r>
              <a:rPr lang="cs-CZ" dirty="0" smtClean="0"/>
              <a:t>Chov ovcí – drobní chovatelé v zejména v horských oblastech (Beskydy)</a:t>
            </a:r>
          </a:p>
          <a:p>
            <a:r>
              <a:rPr lang="cs-CZ" dirty="0" smtClean="0"/>
              <a:t>Tradiční rybářství – JČ – chov kapra</a:t>
            </a:r>
          </a:p>
          <a:p>
            <a:r>
              <a:rPr lang="cs-CZ" dirty="0" smtClean="0"/>
              <a:t>Včelařství – produkce medu a vosku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992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/>
              <a:t>Zemědělská výroba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712968" cy="4824536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rozdílných přírodních a soc.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 ČR vymezeny </a:t>
            </a:r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základní zemědělské oblasti: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Kukuřičná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Řepařská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Bramborářská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Horská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Jednotlivé oblasti mají 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odlišné zaměření zemědělské výroby a liší se v nich i poměr zastoupení rostlinné a živočišné výroby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!!!Zemědělství – při špatném hospodaření – silné ohrožení ŽP!!!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074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/>
          <a:lstStyle/>
          <a:p>
            <a:pPr algn="ctr"/>
            <a:r>
              <a:rPr lang="cs-CZ" dirty="0" smtClean="0"/>
              <a:t>Půdní fond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001419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 je jednou ze základních složek přírodního i životního prostředí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Využití půdy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tzv. </a:t>
            </a:r>
            <a:r>
              <a:rPr 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landuse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tj.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struktura půdního fondu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důležitý ukazatel ekonomického a ekologického potenciálu daného území –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charakterizuje do jaké míry a jakým způsobem člověk dané území využívá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SPF – je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výsledek vzájemného působení přírody a člověka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Intenzita změn závisí zejména na poloze, atraktivitě území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Nejviditelnější změnou je změna ve využití půdy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969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Půdní fond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970784" cy="4997152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SPF rozlišujeme 3 kategorie: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 půdní fond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více jak polovina rozlohy ČR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Lesní půda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1/3 rozlohy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zastavěné území – zejména v urbanizovaných oblastech a v jejich zázemí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endParaRPr lang="cs-CZ" dirty="0"/>
          </a:p>
        </p:txBody>
      </p:sp>
      <p:pic>
        <p:nvPicPr>
          <p:cNvPr id="1026" name="Picture 2" descr="Soubor:Wenzelsplatz-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64704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4708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pPr algn="ctr"/>
            <a:r>
              <a:rPr lang="cs-CZ" dirty="0" smtClean="0"/>
              <a:t>Zemědělský půdní fond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Tvoří půda, která se využívá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zemědělské hospodaření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ČR je to 4,3 mil ha. –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54% celkové rozlohy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jednotlivých kategorií ZPF – největší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 orná půda 72%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Zejména v nížinných oblastech (moravské úvaly, Polabí, Poodří)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22%  trvalé travní porosty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(louky, pastviny) – krmení pro dobytek, většinou svažité pozemky – nevhodné pro mechanizaci</a:t>
            </a:r>
          </a:p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 zemědělská půda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(chmelnice, vinice, zahrady, sady)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Chmelnice – Žatecko, Rakovnicko, Haná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chmel je vysoce kvalitní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Vinná réva - jižní Morava (96% ČR) (Břeclav, Znojmo, Hodonín) a Mělnicko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170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Zatec CZ Rimg02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16632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Nejmenší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chmelnice světa" vedle radnice v Žatci</a:t>
            </a:r>
          </a:p>
        </p:txBody>
      </p:sp>
    </p:spTree>
    <p:extLst>
      <p:ext uri="{BB962C8B-B14F-4D97-AF65-F5344CB8AC3E}">
        <p14:creationId xmlns:p14="http://schemas.microsoft.com/office/powerpoint/2010/main" xmlns="" val="381683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Beer Consumption by Country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348" y="836712"/>
            <a:ext cx="864096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90348" y="332656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světa podle spotřeby piva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558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pPr algn="ctr"/>
            <a:r>
              <a:rPr lang="cs-CZ" dirty="0" smtClean="0"/>
              <a:t>Půdní fond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 zemědělské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orné půdy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zmenšovala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rozvoj urbanizace, dopravy, těžby a průmyslu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roce 1990 se tento trend zastavil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Výrazné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změny jsou naopak ve vnitřní struktuře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pokles orné půdy, zvyšování podílu travních porostů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rámci ČR velké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rozdíly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Horské oblasti x nížinné 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Horské oblasti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zemědělství neefektivní, může poškozovat ekologické hodnoty např. eroze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 je zde podporován extenzivní způsob hospodaření (pastevectví)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Oblasti s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vysokou svažitostí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zalesňování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6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832648"/>
          </a:xfrm>
        </p:spPr>
        <p:txBody>
          <a:bodyPr>
            <a:normAutofit fontScale="92500" lnSpcReduction="2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4"/>
              </a:rPr>
              <a:t>http://cs.wikipedia.org/wiki/Ekonomika_%</a:t>
            </a:r>
            <a:r>
              <a:rPr lang="cs-CZ" sz="1800" dirty="0" smtClean="0">
                <a:hlinkClick r:id="rId4"/>
              </a:rPr>
              <a:t>C4%8Ceska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 smtClean="0">
                <a:hlinkClick r:id="rId5"/>
              </a:rPr>
              <a:t>http://cs.wikipedia.org/wiki/Zem%C4%9Bd%C4%9Blstv%C3%AD_v_%C4%8Cesku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</a:t>
            </a: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cs-CZ" sz="1800" dirty="0" smtClean="0"/>
              <a:t>MIAOW </a:t>
            </a:r>
            <a:r>
              <a:rPr lang="cs-CZ" sz="1800" dirty="0" err="1" smtClean="0"/>
              <a:t>MIAOW.</a:t>
            </a:r>
            <a:r>
              <a:rPr lang="cs-CZ" sz="1800" dirty="0" smtClean="0"/>
              <a:t>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</a:t>
            </a:r>
            <a:r>
              <a:rPr lang="cs-CZ" sz="1800" dirty="0" smtClean="0"/>
              <a:t>12.9.2013]. </a:t>
            </a:r>
            <a:r>
              <a:rPr lang="cs-CZ" sz="1800" dirty="0" smtClean="0"/>
              <a:t>Dostupný na WWW: http://cs.wikipedia.org/wiki/Soubor:Zatec_CZ_Rimg0253.jpg 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LÁCZAY</a:t>
            </a:r>
            <a:r>
              <a:rPr lang="cs-CZ" sz="1800" dirty="0" smtClean="0"/>
              <a:t>, </a:t>
            </a:r>
            <a:r>
              <a:rPr lang="cs-CZ" sz="1800" dirty="0" err="1" smtClean="0"/>
              <a:t>Björn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12.9.2013</a:t>
            </a:r>
            <a:r>
              <a:rPr lang="cs-CZ" sz="1800" dirty="0" smtClean="0"/>
              <a:t>]. </a:t>
            </a:r>
            <a:r>
              <a:rPr lang="cs-CZ" sz="1800" dirty="0" smtClean="0"/>
              <a:t>Dostupný na WWW: http://cs.wikipedia.org/wiki/Soubor:Wenzelsplatz-00.jpg 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LUDEK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12.9.2013</a:t>
            </a:r>
            <a:r>
              <a:rPr lang="cs-CZ" sz="1800" dirty="0" smtClean="0"/>
              <a:t>]. </a:t>
            </a:r>
            <a:r>
              <a:rPr lang="cs-CZ" sz="1800" dirty="0" smtClean="0"/>
              <a:t>Dostupný na WWW: http://cs.wikipedia.org/wiki/Soubor:Pole_v_Cesku_lan_bez_mezi.jpg 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CFLM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12.9.2013</a:t>
            </a:r>
            <a:r>
              <a:rPr lang="cs-CZ" sz="1800" dirty="0" smtClean="0"/>
              <a:t>]. </a:t>
            </a:r>
            <a:r>
              <a:rPr lang="cs-CZ" sz="1800" dirty="0" smtClean="0"/>
              <a:t>Dostupný na WWW: http://cs.wikipedia.org/wiki/Soubor:Beer_Consumption_by_Country.svg 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404970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23</TotalTime>
  <Words>955</Words>
  <Application>Microsoft Office PowerPoint</Application>
  <PresentationFormat>Předvádění na obrazovce (4:3)</PresentationFormat>
  <Paragraphs>123</Paragraphs>
  <Slides>14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Došky</vt:lpstr>
      <vt:lpstr>Snímek 1</vt:lpstr>
      <vt:lpstr>Zemědělství v ČR - vývoj</vt:lpstr>
      <vt:lpstr>Zemědělství v ČR - vývoj</vt:lpstr>
      <vt:lpstr>Zemědělská výroba</vt:lpstr>
      <vt:lpstr>Zemědělská výroba</vt:lpstr>
      <vt:lpstr>Zemědělská výroba</vt:lpstr>
      <vt:lpstr>Zemědělská výroba</vt:lpstr>
      <vt:lpstr>Půdní fond ČR</vt:lpstr>
      <vt:lpstr>Půdní fond</vt:lpstr>
      <vt:lpstr>Zemědělský půdní fond</vt:lpstr>
      <vt:lpstr>Snímek 11</vt:lpstr>
      <vt:lpstr>Snímek 12</vt:lpstr>
      <vt:lpstr>Půdní fond ČR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Jan Kohoutek</cp:lastModifiedBy>
  <cp:revision>13</cp:revision>
  <dcterms:created xsi:type="dcterms:W3CDTF">2014-01-06T11:10:34Z</dcterms:created>
  <dcterms:modified xsi:type="dcterms:W3CDTF">2014-01-20T00:33:48Z</dcterms:modified>
</cp:coreProperties>
</file>