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2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1" r:id="rId25"/>
    <p:sldId id="28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E96F3A-1CFE-4EA8-8FC9-FFDFF76A64DE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B6B7E7-62FC-456B-8753-AA3D0E1283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0362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oda-auto-prodej.pn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oda-auto-prodej.pn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nal_assembly_3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izik.jp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eratovice_Spolana_965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struznaElektrarny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be,_K%C5%99ivenice,_Elektr%C3%A1rna_M%C4%9Bln%C3%ADk,_%C5%98%C3%ADp_(leden_2007).jp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Yearly_fuel_of_a_nuclear_power_plant.pn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ETE-chladici_veze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nergy-consumption-per-capita-2003.png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5%A0trambersk%C3%A9_u%C5%A1i.JPG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alkoholia.cz/wp-content/uploads/2010/09/Budvar-historie-1.jpg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storic_churn.jpg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Air_Force_6063_(6384233265).jpg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tra_T-810_Czech_Army_01.jpg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http://cs.wikipedia.org/wiki/Soubor:Skoda-auto-prodej.png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6427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http://cs.wikipedia.org/wiki/Soubor:Skoda-auto-prodej.png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B6B7E7-62FC-456B-8753-AA3D0E12831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0831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http://cs.wikipedia.org/wiki/Soubor:Final_assembly_3.jpg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2916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http://cs.wikipedia.org/wiki/Soubor:Krizik.jpg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45188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http://cs.wikipedia.org/wiki/Soubor:Neratovice_Spolana_965.JPG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4265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http://cs.wikipedia.org/wiki/Soubor:OstruznaElektrarny.jpg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1709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http://cs.wikipedia.org/wiki/Soubor:Labe,_K%C5%99ivenice,_Elektr%C3%A1rna_M%C4%9Bln%C3%ADk,_%C5%98%C3%ADp_(leden_2007).jpg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62388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http://cs.wikipedia.org/wiki/Soubor:Yearly_fuel_of_a_nuclear_power_plant.png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9453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http://cs.wikipedia.org/wiki/Soubor:JETE-chladici_veze.jpg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46525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http://cs.wikipedia.org/wiki/Soubor:Energy-consumption-per-capita-2003.png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27859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http://cs.wikipedia.org/wiki/Soubor:%C5%A0trambersk%C3%A9_u%C5%A1i.JPG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473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http://alkoholia.cz/wp-content/uploads/2010/09/Budvar-historie-1.jpg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44106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http://cs.wikipedia.org/wiki/Soubor:Historic_churn.jpg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97237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http://cs.wikipedia.org/wiki/Soubor:Czech_Air_Force_6063_(6384233265).jpg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36396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http://cs.wikipedia.org/wiki/Soubor:Tatra_T-810_Czech_Army_01.jpg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2415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be,_K%C5%99ivenice,_Elektr%C3%A1rna_M%C4%9Bln%C3%ADk,_%C5%98%C3%ADp_(leden_2007).jpg" TargetMode="External"/><Relationship Id="rId2" Type="http://schemas.openxmlformats.org/officeDocument/2006/relationships/hyperlink" Target="http://cs.wikipedia.org/wiki/Soubor:Yearly_fuel_of_a_nuclear_power_plant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odvětví průmyslu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20.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JK_CR_20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13.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žáci jsou seznámeni s nejdůležitějšími průmyslovými odvětvími v ČR </a:t>
            </a:r>
            <a:r>
              <a:rPr lang="cs-CZ" sz="1600" smtClean="0">
                <a:effectLst/>
              </a:rPr>
              <a:t>a s příklady </a:t>
            </a:r>
            <a:r>
              <a:rPr lang="cs-CZ" sz="1600" dirty="0" smtClean="0">
                <a:effectLst/>
              </a:rPr>
              <a:t>jejich lokalizace či sortimentem výrobků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Atlas České republiky – sešitový atlas pro ZŠ a víceletá gymnázia (2010)</a:t>
            </a: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637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/>
              <a:t>Hutnický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/>
          <a:lstStyle/>
          <a:p>
            <a:r>
              <a:rPr lang="cs-CZ" dirty="0"/>
              <a:t>Hutnictví železa se </a:t>
            </a:r>
            <a:r>
              <a:rPr lang="cs-CZ" b="1" dirty="0">
                <a:solidFill>
                  <a:schemeClr val="accent5"/>
                </a:solidFill>
              </a:rPr>
              <a:t>vyskytovalo především v oblasti těžby železné rudy a černého </a:t>
            </a:r>
            <a:r>
              <a:rPr lang="cs-CZ" b="1" dirty="0" smtClean="0">
                <a:solidFill>
                  <a:schemeClr val="accent5"/>
                </a:solidFill>
              </a:rPr>
              <a:t>uhlí</a:t>
            </a:r>
          </a:p>
          <a:p>
            <a:r>
              <a:rPr lang="cs-CZ" dirty="0" smtClean="0"/>
              <a:t>V </a:t>
            </a:r>
            <a:r>
              <a:rPr lang="cs-CZ" dirty="0"/>
              <a:t>2. polovině 20. století patřily mezi hlavní oblasti hutnického průmyslu </a:t>
            </a:r>
            <a:r>
              <a:rPr lang="cs-CZ" b="1" dirty="0">
                <a:solidFill>
                  <a:srgbClr val="00B0F0"/>
                </a:solidFill>
              </a:rPr>
              <a:t>Ostravsko a </a:t>
            </a:r>
            <a:r>
              <a:rPr lang="cs-CZ" b="1" dirty="0" smtClean="0">
                <a:solidFill>
                  <a:srgbClr val="00B0F0"/>
                </a:solidFill>
              </a:rPr>
              <a:t>Kladensko</a:t>
            </a:r>
            <a:endParaRPr lang="cs-CZ" b="1" dirty="0">
              <a:solidFill>
                <a:srgbClr val="00B0F0"/>
              </a:solidFill>
            </a:endParaRPr>
          </a:p>
          <a:p>
            <a:r>
              <a:rPr lang="cs-CZ" dirty="0" smtClean="0"/>
              <a:t>V </a:t>
            </a:r>
            <a:r>
              <a:rPr lang="cs-CZ" dirty="0"/>
              <a:t>současnosti jsou v Česku pouze dvě společnosti s </a:t>
            </a:r>
            <a:r>
              <a:rPr lang="cs-CZ" b="1" dirty="0">
                <a:solidFill>
                  <a:srgbClr val="00B050"/>
                </a:solidFill>
              </a:rPr>
              <a:t>úplným hutním cyklem</a:t>
            </a:r>
            <a:r>
              <a:rPr lang="cs-CZ" dirty="0"/>
              <a:t>, tj. od výroby železa přes výrobu oceli až po výrobu ocelových polotovarů a především válcovaných </a:t>
            </a:r>
            <a:r>
              <a:rPr lang="cs-CZ" dirty="0" smtClean="0"/>
              <a:t>výrobků</a:t>
            </a:r>
          </a:p>
          <a:p>
            <a:r>
              <a:rPr lang="cs-CZ" dirty="0"/>
              <a:t>F</a:t>
            </a:r>
            <a:r>
              <a:rPr lang="cs-CZ" dirty="0" smtClean="0"/>
              <a:t>irmy</a:t>
            </a:r>
            <a:r>
              <a:rPr lang="cs-CZ" dirty="0"/>
              <a:t> </a:t>
            </a:r>
            <a:r>
              <a:rPr lang="cs-CZ" dirty="0" err="1"/>
              <a:t>ArcelorMittal</a:t>
            </a:r>
            <a:r>
              <a:rPr lang="cs-CZ" dirty="0"/>
              <a:t> Ostrava působící v areálu Nová huť v Ostravě a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Třinecké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železárny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Dříve i </a:t>
            </a:r>
            <a:r>
              <a:rPr lang="cs-CZ" b="1" dirty="0" smtClean="0">
                <a:solidFill>
                  <a:srgbClr val="FF0000"/>
                </a:solidFill>
              </a:rPr>
              <a:t>Poldi Kladno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031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Strojírenský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Často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navazuje na hutní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</a:p>
          <a:p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Ostravsko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(zejména těžké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strojírenství)</a:t>
            </a:r>
          </a:p>
          <a:p>
            <a:r>
              <a:rPr lang="cs-CZ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Těžké </a:t>
            </a:r>
            <a:r>
              <a:rPr lang="cs-CZ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strojírenství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výrobky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velkou hmotností a rozměry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části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lodí, velká letadla, těžební a hutní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technika)</a:t>
            </a:r>
          </a:p>
          <a:p>
            <a:r>
              <a:rPr lang="cs-CZ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ehké </a:t>
            </a:r>
            <a:r>
              <a:rPr lang="cs-CZ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strojírenství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výroba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obráběcích strojů, dopravních prostředků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jako automobilů a menších lodí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jiných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menších strojů (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textilní průmysl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i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lednu 2010 tvořily stroje a dopravní prostředky podíl na vývozu 54,3 </a:t>
            </a:r>
            <a:r>
              <a:rPr lang="cs-CZ" i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</a:p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Důležitou součástí průmyslu v ČR je automobilový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výrobce osobních automobilů je mladoboleslavská společnost 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Škoda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(zaměstnává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 tisíc lidí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475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Soubor:Skoda-auto-prodej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781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cs-CZ" dirty="0"/>
              <a:t>Strojírenský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5184576" cy="5616624"/>
          </a:xfrm>
        </p:spPr>
        <p:txBody>
          <a:bodyPr>
            <a:normAutofit fontScale="925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Nošovicích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vozy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Hyundai a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 Kolína provozuje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TPCA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továrnu na osobní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automobily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Kopřivnici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nákladní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automobily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Tatra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Praze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Avia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Autobusy -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Iveco Czech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Republic ve Vysokém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Mýtě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oučástí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automobilového průmyslu je výroba automobilových součástek jiných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firem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ýrobci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letadel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jsou 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Aero Vodochody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 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Kunovice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Firma 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Škoda holding a.s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 sídlící v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Plzni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vyrábí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elektrické lokomotivy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tramvaje,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trolejbusy a modernizuje pražské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metro</a:t>
            </a:r>
          </a:p>
          <a:p>
            <a:endParaRPr lang="cs-CZ" dirty="0"/>
          </a:p>
        </p:txBody>
      </p:sp>
      <p:pic>
        <p:nvPicPr>
          <p:cNvPr id="1026" name="Picture 2" descr="Soubor:Final assembly 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463" y="332656"/>
            <a:ext cx="3456062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681035" y="6028638"/>
            <a:ext cx="28809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Montážní linka automobilky</a:t>
            </a:r>
          </a:p>
        </p:txBody>
      </p:sp>
    </p:spTree>
    <p:extLst>
      <p:ext uri="{BB962C8B-B14F-4D97-AF65-F5344CB8AC3E}">
        <p14:creationId xmlns:p14="http://schemas.microsoft.com/office/powerpoint/2010/main" xmlns="" val="291274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Elektrotechnický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4680520" cy="5760640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rodukuje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materiály, přístroje a zařízení využívající elektrickou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energii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a rozvoj je spojen se jmény podnikatelů jako byli František Křižík, Emil Kolben 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 funguje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velké míře jako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subdodavatelské odvětví automobilového a strojírenského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oboru spotřební elektroniky jsou v Česku umístěny spíše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montovny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sestavují výrobky z komponent dovezených ze zahraničí: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Panasonic, 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Foxconn</a:t>
            </a:r>
            <a:endParaRPr lang="cs-CZ" b="1" dirty="0">
              <a:solidFill>
                <a:srgbClr val="FDB9F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oubor:Krizi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5876" y="956225"/>
            <a:ext cx="3566170" cy="405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135876" y="5157192"/>
            <a:ext cx="37921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Křižík</a:t>
            </a:r>
            <a:r>
              <a:rPr lang="cs-CZ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(1847</a:t>
            </a:r>
            <a:r>
              <a:rPr lang="cs-CZ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 – 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1941) technik</a:t>
            </a:r>
            <a:r>
              <a:rPr lang="cs-CZ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 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vynálezce. Nejznámějším </a:t>
            </a:r>
            <a:r>
              <a:rPr lang="cs-CZ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vynálezem byla oblouková 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lampa, světelnou</a:t>
            </a:r>
            <a:r>
              <a:rPr lang="cs-CZ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fontánu, zdokonalil elektrické 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tramvaje.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976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Chemický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11172"/>
            <a:ext cx="8229600" cy="5658188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kazatelem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hospodářské vyspělosti země, </a:t>
            </a:r>
            <a:r>
              <a:rPr lang="cs-CZ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vyžaduje kvalifikované pracovníky, výchozí suroviny, elektrickou energii a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nebezpečná a náročná na životní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 je důležitý ve všech výrobních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odvětvích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chemického průmyslu v ČR jsou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zpracování ropy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petrochemie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 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farmaceutický průmysl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(výroba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léků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gumárenský a plastikářský průmysl a výroba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papíru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Podnik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rafinérská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 Litvínově a v Kralupech nad Vltavou se zabývá zpracováním surové ropy na </a:t>
            </a:r>
            <a:r>
              <a:rPr lang="cs-CZ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ropné produkty, zejména benzín, naftu, letecký petrolej a asfalt</a:t>
            </a:r>
          </a:p>
        </p:txBody>
      </p:sp>
    </p:spTree>
    <p:extLst>
      <p:ext uri="{BB962C8B-B14F-4D97-AF65-F5344CB8AC3E}">
        <p14:creationId xmlns:p14="http://schemas.microsoft.com/office/powerpoint/2010/main" xmlns="" val="123469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/>
          <a:lstStyle/>
          <a:p>
            <a:pPr algn="ctr"/>
            <a:r>
              <a:rPr lang="cs-CZ" dirty="0"/>
              <a:t>Chemický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32341"/>
            <a:ext cx="8229600" cy="2232248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Podnik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Paramo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 Pardubicích se zabývá výrobou nafty, zkapalněných ropných plynů a mazacích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olejů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Výrobou farmak se v Česku zabývá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Zentiva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Praze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Zástupcem gumárenského a plastikářského průmyslu jsou 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Gumárny Zubří</a:t>
            </a:r>
          </a:p>
        </p:txBody>
      </p:sp>
      <p:pic>
        <p:nvPicPr>
          <p:cNvPr id="5122" name="Picture 2" descr="Soubor:Neratovice Spolana 96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08920"/>
            <a:ext cx="8496944" cy="414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6387982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Letecký pohled) na Spolanu Neratovice - výrobce chloru, 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PVC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401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Energetický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832648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ískávání </a:t>
            </a:r>
            <a:r>
              <a:rPr lang="cs-CZ" b="1" dirty="0">
                <a:solidFill>
                  <a:srgbClr val="FF00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distribuce </a:t>
            </a:r>
            <a:r>
              <a:rPr lang="cs-CZ" b="1" dirty="0">
                <a:solidFill>
                  <a:srgbClr val="FF0000"/>
                </a:solidFill>
              </a:rPr>
              <a:t>všech forem energie</a:t>
            </a:r>
            <a:r>
              <a:rPr lang="cs-CZ" dirty="0"/>
              <a:t>, zejména elektrické a také těžbou a </a:t>
            </a:r>
            <a:r>
              <a:rPr lang="cs-CZ" b="1" dirty="0">
                <a:solidFill>
                  <a:srgbClr val="FF0000"/>
                </a:solidFill>
              </a:rPr>
              <a:t>využitím surovin </a:t>
            </a:r>
            <a:r>
              <a:rPr lang="cs-CZ" dirty="0"/>
              <a:t>jako je uhlí, ropa, zemní plyn, jaderné palivo a </a:t>
            </a:r>
            <a:r>
              <a:rPr lang="cs-CZ" dirty="0" smtClean="0"/>
              <a:t>dřevo</a:t>
            </a:r>
            <a:endParaRPr lang="cs-CZ" dirty="0"/>
          </a:p>
          <a:p>
            <a:r>
              <a:rPr lang="cs-CZ" dirty="0" smtClean="0"/>
              <a:t>Také </a:t>
            </a:r>
            <a:r>
              <a:rPr lang="cs-CZ" dirty="0"/>
              <a:t>využitím </a:t>
            </a:r>
            <a:r>
              <a:rPr lang="cs-CZ" b="1" dirty="0">
                <a:solidFill>
                  <a:srgbClr val="FF0000"/>
                </a:solidFill>
              </a:rPr>
              <a:t>obnovitelných zdrojů energie</a:t>
            </a:r>
            <a:r>
              <a:rPr lang="cs-CZ" dirty="0"/>
              <a:t>, jako jsou </a:t>
            </a:r>
            <a:r>
              <a:rPr lang="cs-CZ" b="1" dirty="0">
                <a:solidFill>
                  <a:srgbClr val="FDB9F3"/>
                </a:solidFill>
              </a:rPr>
              <a:t>sluneční energie, větrná energie, vodní energie, biomasa</a:t>
            </a:r>
            <a:r>
              <a:rPr lang="cs-CZ" dirty="0"/>
              <a:t> atd</a:t>
            </a:r>
            <a:r>
              <a:rPr lang="cs-CZ" dirty="0" smtClean="0"/>
              <a:t>.</a:t>
            </a:r>
          </a:p>
          <a:p>
            <a:r>
              <a:rPr lang="cs-CZ" dirty="0"/>
              <a:t>Hlubinná těžba černého uhlí probíhá momentálně pouze na </a:t>
            </a:r>
            <a:r>
              <a:rPr lang="cs-CZ" b="1" dirty="0">
                <a:solidFill>
                  <a:srgbClr val="FFC000"/>
                </a:solidFill>
              </a:rPr>
              <a:t>Ostravsko-karvinském revíru </a:t>
            </a:r>
            <a:r>
              <a:rPr lang="cs-CZ" dirty="0"/>
              <a:t>prostřednictvím firmy </a:t>
            </a:r>
            <a:r>
              <a:rPr lang="cs-CZ" b="1" dirty="0">
                <a:solidFill>
                  <a:srgbClr val="00B050"/>
                </a:solidFill>
              </a:rPr>
              <a:t>Ostravsko-karvinské doly (OKD</a:t>
            </a:r>
            <a:r>
              <a:rPr lang="cs-CZ" b="1" dirty="0" smtClean="0">
                <a:solidFill>
                  <a:srgbClr val="00B050"/>
                </a:solidFill>
              </a:rPr>
              <a:t>)</a:t>
            </a:r>
          </a:p>
          <a:p>
            <a:r>
              <a:rPr lang="cs-CZ" b="1" dirty="0">
                <a:solidFill>
                  <a:srgbClr val="00B0F0"/>
                </a:solidFill>
              </a:rPr>
              <a:t>Hnědé uhlí se těží povrchovou těžbou </a:t>
            </a:r>
            <a:r>
              <a:rPr lang="cs-CZ" dirty="0"/>
              <a:t>na </a:t>
            </a:r>
            <a:r>
              <a:rPr lang="cs-CZ" b="1" dirty="0">
                <a:solidFill>
                  <a:srgbClr val="00B0F0"/>
                </a:solidFill>
              </a:rPr>
              <a:t>Mostecké </a:t>
            </a:r>
            <a:r>
              <a:rPr lang="cs-CZ" b="1" dirty="0" smtClean="0">
                <a:solidFill>
                  <a:srgbClr val="00B0F0"/>
                </a:solidFill>
              </a:rPr>
              <a:t>pánvi</a:t>
            </a:r>
            <a:endParaRPr lang="cs-CZ" b="1" dirty="0">
              <a:solidFill>
                <a:srgbClr val="00B0F0"/>
              </a:solidFill>
            </a:endParaRPr>
          </a:p>
          <a:p>
            <a:r>
              <a:rPr lang="cs-CZ" dirty="0" smtClean="0"/>
              <a:t>Kvůli </a:t>
            </a:r>
            <a:r>
              <a:rPr lang="cs-CZ" dirty="0"/>
              <a:t>povrchové těžbě dochází k rozsáhlé devastaci krajiny, ale současně probíhá </a:t>
            </a:r>
            <a:r>
              <a:rPr lang="cs-CZ" dirty="0" smtClean="0"/>
              <a:t>i </a:t>
            </a:r>
            <a:r>
              <a:rPr lang="cs-CZ" b="1" dirty="0" smtClean="0">
                <a:solidFill>
                  <a:schemeClr val="bg1"/>
                </a:solidFill>
              </a:rPr>
              <a:t>rekultivace</a:t>
            </a:r>
            <a:endParaRPr lang="cs-CZ" b="1" dirty="0">
              <a:solidFill>
                <a:schemeClr val="bg1"/>
              </a:solidFill>
            </a:endParaRPr>
          </a:p>
          <a:p>
            <a:r>
              <a:rPr lang="cs-CZ" dirty="0" smtClean="0"/>
              <a:t>Momentálně </a:t>
            </a:r>
            <a:r>
              <a:rPr lang="cs-CZ" dirty="0"/>
              <a:t>probíhá spor o </a:t>
            </a:r>
            <a:r>
              <a:rPr lang="cs-CZ" b="1" dirty="0">
                <a:solidFill>
                  <a:schemeClr val="accent2"/>
                </a:solidFill>
              </a:rPr>
              <a:t>prolomení limitů </a:t>
            </a:r>
            <a:r>
              <a:rPr lang="cs-CZ" b="1" dirty="0" smtClean="0">
                <a:solidFill>
                  <a:schemeClr val="accent2"/>
                </a:solidFill>
              </a:rPr>
              <a:t>těžby</a:t>
            </a:r>
          </a:p>
          <a:p>
            <a:r>
              <a:rPr lang="cs-CZ" dirty="0"/>
              <a:t>V České republice je 16 tepelných elektráren s instalovaným výkonem nad 200 </a:t>
            </a:r>
            <a:r>
              <a:rPr lang="cs-CZ" dirty="0" smtClean="0"/>
              <a:t>MW</a:t>
            </a:r>
          </a:p>
          <a:p>
            <a:r>
              <a:rPr lang="cs-CZ" dirty="0" smtClean="0"/>
              <a:t>Nejvyšší </a:t>
            </a:r>
            <a:r>
              <a:rPr lang="cs-CZ" dirty="0"/>
              <a:t>výkon má elektrárna </a:t>
            </a:r>
            <a:r>
              <a:rPr lang="cs-CZ" b="1" dirty="0" err="1">
                <a:solidFill>
                  <a:schemeClr val="accent5"/>
                </a:solidFill>
              </a:rPr>
              <a:t>Prunéřov</a:t>
            </a:r>
            <a:r>
              <a:rPr lang="cs-CZ" b="1" dirty="0">
                <a:solidFill>
                  <a:schemeClr val="accent5"/>
                </a:solidFill>
              </a:rPr>
              <a:t> </a:t>
            </a:r>
            <a:r>
              <a:rPr lang="cs-CZ" b="1" dirty="0" smtClean="0">
                <a:solidFill>
                  <a:schemeClr val="accent5"/>
                </a:solidFill>
              </a:rPr>
              <a:t>II</a:t>
            </a:r>
            <a:r>
              <a:rPr lang="cs-CZ" b="1" dirty="0">
                <a:solidFill>
                  <a:schemeClr val="accent5"/>
                </a:solidFill>
              </a:rPr>
              <a:t> </a:t>
            </a:r>
            <a:r>
              <a:rPr lang="cs-CZ" b="1" dirty="0" smtClean="0">
                <a:solidFill>
                  <a:schemeClr val="accent5"/>
                </a:solidFill>
              </a:rPr>
              <a:t>nedaleko</a:t>
            </a:r>
            <a:r>
              <a:rPr lang="cs-CZ" b="1" dirty="0">
                <a:solidFill>
                  <a:schemeClr val="accent5"/>
                </a:solidFill>
              </a:rPr>
              <a:t> Chomutova</a:t>
            </a:r>
          </a:p>
        </p:txBody>
      </p:sp>
    </p:spTree>
    <p:extLst>
      <p:ext uri="{BB962C8B-B14F-4D97-AF65-F5344CB8AC3E}">
        <p14:creationId xmlns:p14="http://schemas.microsoft.com/office/powerpoint/2010/main" xmlns="" val="355521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Energetický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elektrické energie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Mírně převažují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pevná paliva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jejich podíl se snížil (současnost asi 52%)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význam dovážené ropy a zejména zemního plynu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Základem energetiky jsou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uhelné a jaderné elektrárny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(Temelín a Dukovany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tzv.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obnovitelných zdrojů energie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výrobě elektřiny se v ČR v současnosti pohybuje kolem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12 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ejvýraznější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vodních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elektráren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Vltava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tvořících přibližně 60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Výstavba 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podporována dotacemi EU a podle plánu má jejich podíl na trhu stoupnout v roce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2020 na 13 %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6549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OstruznaElektrarn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964" y="-1"/>
            <a:ext cx="9156964" cy="686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16632"/>
            <a:ext cx="69652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Větrné elektrárny u Ostružné, Jesenicko</a:t>
            </a:r>
          </a:p>
        </p:txBody>
      </p:sp>
    </p:spTree>
    <p:extLst>
      <p:ext uri="{BB962C8B-B14F-4D97-AF65-F5344CB8AC3E}">
        <p14:creationId xmlns:p14="http://schemas.microsoft.com/office/powerpoint/2010/main" xmlns="" val="1830075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abe, Křivenice, Elektrárna Mělník, Říp (leden 2007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172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11317" y="30916"/>
            <a:ext cx="47160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Letecký pohled na elektrárnu od jihovýchodu, v pozadí Říp</a:t>
            </a:r>
          </a:p>
        </p:txBody>
      </p:sp>
    </p:spTree>
    <p:extLst>
      <p:ext uri="{BB962C8B-B14F-4D97-AF65-F5344CB8AC3E}">
        <p14:creationId xmlns:p14="http://schemas.microsoft.com/office/powerpoint/2010/main" xmlns="" val="41810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8144" y="0"/>
            <a:ext cx="2746648" cy="16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Výroba elektrické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5688632" cy="56886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Významnými </a:t>
            </a: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znečišťovateli ovzduší jsou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tepelné elektrárny</a:t>
            </a: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spalující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fosilní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paliva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Jaderné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elektrárny jsou předmětem sporů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neboť podle některých je jejich provoz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rizikový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(černobylská havárie) a také vznikají problémy s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uskladněním jaderného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odpadu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jiných jsou zase </a:t>
            </a:r>
            <a:r>
              <a:rPr lang="cs-CZ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jaderné elektrárny levným, ekologickým zdrojem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energie</a:t>
            </a:r>
          </a:p>
          <a:p>
            <a:endParaRPr lang="cs-CZ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</a:t>
            </a:r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dlouhodobě nesouhlasí s provozem jaderné elektrárny Temelín</a:t>
            </a:r>
          </a:p>
        </p:txBody>
      </p:sp>
      <p:pic>
        <p:nvPicPr>
          <p:cNvPr id="1026" name="Picture 2" descr="Soubor:Yearly fuel of a nuclear power plan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72816"/>
            <a:ext cx="2744812" cy="314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84168" y="5301208"/>
            <a:ext cx="27448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Roční spotřeba paliva v Temelíně (velikost hrany krychle by byla přibližně 1,6 m)</a:t>
            </a:r>
          </a:p>
        </p:txBody>
      </p:sp>
    </p:spTree>
    <p:extLst>
      <p:ext uri="{BB962C8B-B14F-4D97-AF65-F5344CB8AC3E}">
        <p14:creationId xmlns:p14="http://schemas.microsoft.com/office/powerpoint/2010/main" xmlns="" val="423778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JETE-chladici vez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6305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Chladicí věže Temelína</a:t>
            </a:r>
          </a:p>
        </p:txBody>
      </p:sp>
    </p:spTree>
    <p:extLst>
      <p:ext uri="{BB962C8B-B14F-4D97-AF65-F5344CB8AC3E}">
        <p14:creationId xmlns:p14="http://schemas.microsoft.com/office/powerpoint/2010/main" xmlns="" val="327998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nergy-consumption-per-capita-200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" y="-2767"/>
            <a:ext cx="9108704" cy="686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46488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Světová spotřeba energie na osobu v roce 2003 (v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kgoe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kilogramech olejového ekvivalentu)</a:t>
            </a:r>
          </a:p>
        </p:txBody>
      </p:sp>
    </p:spTree>
    <p:extLst>
      <p:ext uri="{BB962C8B-B14F-4D97-AF65-F5344CB8AC3E}">
        <p14:creationId xmlns:p14="http://schemas.microsoft.com/office/powerpoint/2010/main" xmlns="" val="263299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Spotřební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ýrobky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určené pro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krátkodobou nebo dlouhodobou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především o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 textilní, oděvní, obuvnický, dřevozpracující a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polygrafický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(tiskem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rozmnožuje textové a obrazové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předlohy)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 průmysl zpracovává textilní vlákna jako třeba vlnu, bavlnu aj. na polotovary nebo zčásti na hotové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zboží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česká textilní firma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 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Prostějov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Prostějově skončila  2010 kvůli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dluhům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republice zastupuje obuvnický průmysl zlínská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firma 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Baťa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ůsobí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 zemích světa, provozuje 50 výrobních závodů, 9 koželužen, 4 743 prodejen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dosud prodala 221 000 000 párů obuvi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237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Potravinářský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4896544" cy="5715000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Výchozími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surovinami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zemědělské produkty, produkty lesního a vodního hospodářství a dovážené 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suroviny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ávody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bývají nedaleko zdroje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suroviny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ohledem na trvanlivost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nedaleko spotřebitele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oustřeďuje se v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úrodných nížinách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zejména v Polabí, na jižní Moravě a na Hané, také ve velkých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městech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mnoha místech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trvá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tradiční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jako například olomoucké tvarůžky, štramberské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uši apod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2050" name="Picture 2" descr="Soubor:Štramberské uš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52736"/>
            <a:ext cx="351554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238091" y="5877272"/>
            <a:ext cx="1696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Štramberské uši</a:t>
            </a:r>
          </a:p>
        </p:txBody>
      </p:sp>
    </p:spTree>
    <p:extLst>
      <p:ext uri="{BB962C8B-B14F-4D97-AF65-F5344CB8AC3E}">
        <p14:creationId xmlns:p14="http://schemas.microsoft.com/office/powerpoint/2010/main" xmlns="" val="16117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Potravinářský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4528" y="836712"/>
            <a:ext cx="8229600" cy="3312368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republice je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spotřeba piva na hlavu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(cca 160 litrů ročně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2008 byl počet pivovarů v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48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bylo vyrobeno téměř 19 806 107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 piva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 toho bylo 3 705 953 hl piva vyvezeno do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zahraničí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pivovary se nacházejí po celé České republice, ty nejvýznamnější v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Praze, Plzni, Českých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Budějovicích ,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Brně a 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Nošovicích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výrobce piva v ČR patří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Plzeňský Prazdroj, Staropramen, společnost </a:t>
            </a:r>
            <a:r>
              <a:rPr lang="cs-CZ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Heineken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 Budějovický Budvar</a:t>
            </a:r>
          </a:p>
        </p:txBody>
      </p:sp>
      <p:pic>
        <p:nvPicPr>
          <p:cNvPr id="1026" name="Picture 2" descr="http://alkoholia.cz/wp-content/uploads/2010/09/Budvar-historie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168" y="4293096"/>
            <a:ext cx="8750320" cy="238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76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Potravinářský 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republice se vyrábí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 z cukrové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řepy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cukrovary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jsou v 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Polabí, Poohří, na Hané a na Jižní 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Moravě</a:t>
            </a:r>
          </a:p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Mlékárny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rozloženy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celé republice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vzhledem k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trvanlivosti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mléčných výrobků (v řádu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týdnů)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mléčné výrobky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zejména mléko, máslo, sýry, smetana,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jogurt ….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oubor:Historic chur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2503" y="666328"/>
            <a:ext cx="2857500" cy="535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16862" y="6021288"/>
            <a:ext cx="28087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Historická máselnice</a:t>
            </a:r>
          </a:p>
        </p:txBody>
      </p:sp>
    </p:spTree>
    <p:extLst>
      <p:ext uri="{BB962C8B-B14F-4D97-AF65-F5344CB8AC3E}">
        <p14:creationId xmlns:p14="http://schemas.microsoft.com/office/powerpoint/2010/main" xmlns="" val="145274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/>
              <a:t>Odvětví průmyslu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průmysl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největší stavební firmy patří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Skanska, 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Metrostav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Stavebnictví v České republice trpí ekonomickou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recesí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Zbrojní průmysl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Zbrojní průmysl prošel po pádu komunismu redukcí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výroby,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Momentálně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zbrojní průmysl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specializuje spíše na kvalitu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než na kvantitu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Firma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Aero Vodochody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vyrábí nedaleko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Prahy bitevní letouny L-159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Alca</a:t>
            </a: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zbrojovka v Uherském Brodě vyrábí pro Armádu České republiky střelné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zbraně</a:t>
            </a:r>
          </a:p>
          <a:p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Zbrojovka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Vsetín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vyrábí odstřelovačskou pušku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Falcon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Kopřivnická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Tatra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vyrábí nákladní automobily Tatra 810</a:t>
            </a:r>
          </a:p>
        </p:txBody>
      </p:sp>
    </p:spTree>
    <p:extLst>
      <p:ext uri="{BB962C8B-B14F-4D97-AF65-F5344CB8AC3E}">
        <p14:creationId xmlns:p14="http://schemas.microsoft.com/office/powerpoint/2010/main" xmlns="" val="140227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zech Air Force 6063 (6384233265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60648"/>
            <a:ext cx="50930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 159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ALCA – armády ČR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70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Tatra T-810 Czech Army 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0545" y="0"/>
            <a:ext cx="48218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Tatra T-810 Czech </a:t>
            </a:r>
            <a:r>
              <a:rPr lang="cs-CZ" sz="3600" b="1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Army</a:t>
            </a:r>
            <a:endParaRPr lang="cs-CZ" sz="3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3647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Sklářský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544616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Česku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dlouholetou tradici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způsobenou zejména dostatkem surovin potřebných k výrobě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Sklářský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 v ČR se rozvíjel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především v horských oblastech, to díky dostatku surovin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jako 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křemen, vápenec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dalších a také </a:t>
            </a:r>
            <a:r>
              <a:rPr lang="cs-CZ" b="1" dirty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sklářský průmysl spotřebuje obrovské množství 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vytápění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Zejména v kraji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Libereckém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(sklářský, bižuterní),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Vysočina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(sklářský),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Ústeckém</a:t>
            </a:r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(sklářský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Výroba: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ploché sklo,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obalové sklo (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lahve),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skleněná vlákna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(izolační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skleněná vlákna), užitkové sklo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(ozdobné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umělecké apod.), ostatní sklo (speciální skla – laboratorní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trubice, skleněné díly pro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obrazovky, optické sklo,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bižuterní sklo aj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746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692696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6237312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</a:t>
            </a: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buNone/>
            </a:pPr>
            <a:r>
              <a:rPr lang="cs-CZ" sz="1800" dirty="0" smtClean="0"/>
              <a:t>TAMBA52</a:t>
            </a:r>
            <a:r>
              <a:rPr lang="cs-CZ" sz="1800" dirty="0" smtClean="0"/>
              <a:t>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</a:t>
            </a:r>
            <a:r>
              <a:rPr lang="cs-CZ" sz="1800" dirty="0" smtClean="0"/>
              <a:t>13.9.2013]. </a:t>
            </a:r>
            <a:r>
              <a:rPr lang="cs-CZ" sz="1800" dirty="0" smtClean="0"/>
              <a:t>Dostupný na WWW: http://cs.wikipedia.org/wiki/Soubor:Tatra_T-810_Czech_Army_01.jpg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NYKODYM</a:t>
            </a:r>
            <a:r>
              <a:rPr lang="cs-CZ" sz="1800" dirty="0" smtClean="0"/>
              <a:t>, Milan.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13.9.2013</a:t>
            </a:r>
            <a:r>
              <a:rPr lang="cs-CZ" sz="1800" dirty="0" smtClean="0"/>
              <a:t>]. </a:t>
            </a:r>
            <a:r>
              <a:rPr lang="cs-CZ" sz="1800" dirty="0" smtClean="0"/>
              <a:t>Dostupný na WWW: http://cs.wikipedia.org/wiki/Soubor:Czech_Air_Force_6063_(6384233265).jpg </a:t>
            </a:r>
            <a:endParaRPr lang="cs-CZ" sz="1800" dirty="0" smtClean="0"/>
          </a:p>
          <a:p>
            <a:pPr>
              <a:buNone/>
            </a:pPr>
            <a:r>
              <a:rPr lang="it-IT" sz="1800" dirty="0" smtClean="0"/>
              <a:t>JIRINA</a:t>
            </a:r>
            <a:r>
              <a:rPr lang="it-IT" sz="1800" dirty="0" smtClean="0"/>
              <a:t>, Marcel. </a:t>
            </a:r>
            <a:r>
              <a:rPr lang="it-IT" sz="1800" i="1" dirty="0" err="1" smtClean="0"/>
              <a:t>wikipedie</a:t>
            </a:r>
            <a:r>
              <a:rPr lang="it-IT" sz="1800" dirty="0" smtClean="0"/>
              <a:t> [online]. [</a:t>
            </a:r>
            <a:r>
              <a:rPr lang="it-IT" sz="1800" dirty="0" err="1" smtClean="0"/>
              <a:t>cit</a:t>
            </a:r>
            <a:r>
              <a:rPr lang="it-IT" sz="1800" dirty="0" smtClean="0"/>
              <a:t>. </a:t>
            </a:r>
            <a:r>
              <a:rPr lang="cs-CZ" sz="1800" dirty="0" smtClean="0"/>
              <a:t>13.9.2013</a:t>
            </a:r>
            <a:r>
              <a:rPr lang="it-IT" sz="1800" dirty="0" smtClean="0"/>
              <a:t>]. </a:t>
            </a:r>
            <a:r>
              <a:rPr lang="it-IT" sz="1800" dirty="0" err="1" smtClean="0"/>
              <a:t>Dostupný</a:t>
            </a:r>
            <a:r>
              <a:rPr lang="it-IT" sz="1800" dirty="0" smtClean="0"/>
              <a:t> </a:t>
            </a:r>
            <a:r>
              <a:rPr lang="it-IT" sz="1800" dirty="0" err="1" smtClean="0"/>
              <a:t>na</a:t>
            </a:r>
            <a:r>
              <a:rPr lang="it-IT" sz="1800" dirty="0" smtClean="0"/>
              <a:t> WWW: http://cs.wikipedia.org/wiki/Soubor:Historic_churn.jpg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MANKA</a:t>
            </a:r>
            <a:r>
              <a:rPr lang="cs-CZ" sz="1800" dirty="0" smtClean="0"/>
              <a:t>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13.9.2013</a:t>
            </a:r>
            <a:r>
              <a:rPr lang="cs-CZ" sz="1800" dirty="0" smtClean="0"/>
              <a:t>]. </a:t>
            </a:r>
            <a:r>
              <a:rPr lang="cs-CZ" sz="1800" dirty="0" smtClean="0"/>
              <a:t>Dostupný na WWW: http://cs.wikipedia.org/wiki/Soubor:%C5%A0trambersk%C3%A9_u%C5%A1i.JPG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SG</a:t>
            </a:r>
            <a:r>
              <a:rPr lang="cs-CZ" sz="1800" dirty="0" smtClean="0"/>
              <a:t>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13.9.2013</a:t>
            </a:r>
            <a:r>
              <a:rPr lang="cs-CZ" sz="1800" dirty="0" smtClean="0"/>
              <a:t>]. </a:t>
            </a:r>
            <a:r>
              <a:rPr lang="cs-CZ" sz="1800" dirty="0" smtClean="0"/>
              <a:t>Dostupný na WWW: http://cs.wikipedia.org/wiki/Soubor:Energy-consumption-per-capita-2003.png </a:t>
            </a:r>
          </a:p>
          <a:p>
            <a:pPr>
              <a:buNone/>
            </a:pP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09764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JAPO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http://cs.wikipedia.org/wiki/Soubor:JETE-chladici_veze.jpg </a:t>
            </a:r>
            <a:endParaRPr lang="cs-CZ" dirty="0" smtClean="0">
              <a:hlinkClick r:id="rId2"/>
            </a:endParaRPr>
          </a:p>
          <a:p>
            <a:pPr>
              <a:buNone/>
            </a:pPr>
            <a:r>
              <a:rPr lang="cs-CZ" dirty="0" smtClean="0"/>
              <a:t>TUNGSTEN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http://cs.wikipedia.org/wiki/Soubor:Yearly_fuel_of_a_nuclear_power_plant.png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LUKAČOVIČ</a:t>
            </a:r>
            <a:r>
              <a:rPr lang="cs-CZ" dirty="0" smtClean="0"/>
              <a:t>, Ivo.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http://cs.wikipedia.org/wiki/Soubor:Labe,_K%C5%99ivenice,_Elektr%C3%A1rna_M%C4%9Bln%C3%ADk,_%C5%98%C3%ADp_(leden_2007).jpg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VAVŘÍK</a:t>
            </a:r>
            <a:r>
              <a:rPr lang="cs-CZ" dirty="0" smtClean="0"/>
              <a:t>, Martin.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http://cs.wikipedia.org/wiki/Soubor:OstruznaElektrarny.jpg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MORAVEC, Hynek.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http://cs.wikipedia.org/wiki/Soubor:Neratovice_Spolana_965.JPG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HUBICKA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http://cs.wikipedia.org/wiki/Soubor:Krizik.jpg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SNELSON</a:t>
            </a:r>
            <a:r>
              <a:rPr lang="cs-CZ" dirty="0" smtClean="0"/>
              <a:t>, </a:t>
            </a:r>
            <a:r>
              <a:rPr lang="cs-CZ" dirty="0" err="1" smtClean="0"/>
              <a:t>Brian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http://cs.wikipedia.org/wiki/Soubor:Final_assembly_3.jpg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PROCHAINE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13.9.2013</a:t>
            </a:r>
            <a:r>
              <a:rPr lang="cs-CZ" dirty="0" smtClean="0"/>
              <a:t>]. </a:t>
            </a:r>
            <a:r>
              <a:rPr lang="cs-CZ" dirty="0" smtClean="0"/>
              <a:t>Dostupný na WWW: http://cs.wikipedia.org/wiki/Soubor:Skoda-auto-prodej.png </a:t>
            </a:r>
            <a:endParaRPr lang="cs-CZ" dirty="0" smtClean="0">
              <a:hlinkClick r:id="rId3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40</TotalTime>
  <Words>761</Words>
  <Application>Microsoft Office PowerPoint</Application>
  <PresentationFormat>Předvádění na obrazovce (4:3)</PresentationFormat>
  <Paragraphs>181</Paragraphs>
  <Slides>25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Došky</vt:lpstr>
      <vt:lpstr>Snímek 1</vt:lpstr>
      <vt:lpstr>Hutnický průmysl</vt:lpstr>
      <vt:lpstr>Strojírenský průmysl</vt:lpstr>
      <vt:lpstr>Snímek 4</vt:lpstr>
      <vt:lpstr>Strojírenský průmysl</vt:lpstr>
      <vt:lpstr>Elektrotechnický průmysl</vt:lpstr>
      <vt:lpstr>Chemický průmysl</vt:lpstr>
      <vt:lpstr>Chemický průmysl</vt:lpstr>
      <vt:lpstr>Energetický průmysl</vt:lpstr>
      <vt:lpstr>Energetický průmysl</vt:lpstr>
      <vt:lpstr>Snímek 11</vt:lpstr>
      <vt:lpstr>Snímek 12</vt:lpstr>
      <vt:lpstr>Výroba elektrické energie</vt:lpstr>
      <vt:lpstr>Snímek 14</vt:lpstr>
      <vt:lpstr>Snímek 15</vt:lpstr>
      <vt:lpstr>Spotřební průmysl</vt:lpstr>
      <vt:lpstr>Potravinářský průmysl</vt:lpstr>
      <vt:lpstr>Potravinářský průmysl</vt:lpstr>
      <vt:lpstr>Potravinářský průmysl</vt:lpstr>
      <vt:lpstr>Odvětví průmyslu</vt:lpstr>
      <vt:lpstr>Snímek 21</vt:lpstr>
      <vt:lpstr>Snímek 22</vt:lpstr>
      <vt:lpstr>Sklářský průmysl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Jan Kohoutek</cp:lastModifiedBy>
  <cp:revision>14</cp:revision>
  <dcterms:created xsi:type="dcterms:W3CDTF">2014-01-06T14:26:47Z</dcterms:created>
  <dcterms:modified xsi:type="dcterms:W3CDTF">2014-01-20T01:17:54Z</dcterms:modified>
</cp:coreProperties>
</file>