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3" r:id="rId2"/>
    <p:sldId id="258" r:id="rId3"/>
    <p:sldId id="259" r:id="rId4"/>
    <p:sldId id="260" r:id="rId5"/>
    <p:sldId id="261" r:id="rId6"/>
    <p:sldId id="262" r:id="rId7"/>
    <p:sldId id="263" r:id="rId8"/>
    <p:sldId id="275" r:id="rId9"/>
    <p:sldId id="264" r:id="rId10"/>
    <p:sldId id="265" r:id="rId11"/>
    <p:sldId id="274" r:id="rId12"/>
    <p:sldId id="266" r:id="rId13"/>
    <p:sldId id="267" r:id="rId14"/>
    <p:sldId id="268" r:id="rId15"/>
    <p:sldId id="269" r:id="rId16"/>
    <p:sldId id="270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F34A1-E8F8-494A-B170-0AA8965009F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EE5430-8212-4C60-B29B-7786680D5A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831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otorway_CZ.svg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cs.wikipedia.org/wiki/Soubor:Expressway_CZ.svg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%C3%A1lnice_D8_u_Lovosic.jpg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zech_Highways_2012.png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schechien_Schnellstrassennetz.jpg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Most2_1009_972689.JPG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ustrian_horse_railway1.jpg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ahnkarte_Deutschland_1849.jp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p_of_Czech_railways.sv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ygov,_n%C3%A1dra%C5%BE%C3%AD,_jednotka_680.002.jpg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RG-A310.jpg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urg_Strekov.jpg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zech_pipelines.png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http://cs.wikipedia.org/wiki/Soubor:Motorway_CZ.svg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http://cs.wikipedia.org/wiki/Soubor:Expressway_CZ.svg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363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http://cs.wikipedia.org/wiki/Soubor:D%C3%A1lnice_D8_u_Lovosic.jpg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E5430-8212-4C60-B29B-7786680D5A6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82332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http://cs.wikipedia.org/wiki/Soubor:Czech_Highways_2012.png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30864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http://cs.wikipedia.org/wiki/Soubor:Tschechien_Schnellstrassennetz.jpg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634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http://en.wikipedia.org/wiki/File:Most2_1009_972689.JPG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30252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http://cs.wikipedia.org/wiki/Soubor:Austrian_horse_railway1.jpg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104450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http://cs.wikipedia.org/wiki/Soubor:Bahnkarte_Deutschland_1849.jpg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E5430-8212-4C60-B29B-7786680D5A6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502539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http://cs.wikipedia.org/wiki/Soubor:Map_of_Czech_railways.svg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E5430-8212-4C60-B29B-7786680D5A6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05990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http://cs.wikipedia.org/wiki/Soubor:Grygov,_n%C3%A1dra%C5%BE%C3%AD,_jednotka_680.002.jpg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79413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http://cs.wikipedia.org/wiki/Soubor:PRG-A310.jpg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63762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http://cs.wikipedia.org/wiki/Soubor:Burg_Strekov.jpg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474482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http://cs.wikipedia.org/wiki/Soubor:Czech_pipelines.png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27314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esko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Geografie České republiky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ČR – doprava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22.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JK_CR_22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   15. 9. 2013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      kvarta  – DUM – informuje žáky o základní charakteristice jednotlivých druhů dopravy na území </a:t>
            </a:r>
            <a:r>
              <a:rPr lang="cs-CZ" sz="1600" smtClean="0">
                <a:effectLst/>
              </a:rPr>
              <a:t>České republiky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</a:t>
            </a:r>
            <a:r>
              <a:rPr lang="cs-CZ" sz="1600" dirty="0" smtClean="0">
                <a:effectLst/>
              </a:rPr>
              <a:t>: Atlas </a:t>
            </a:r>
            <a:r>
              <a:rPr lang="cs-CZ" sz="1600" dirty="0">
                <a:effectLst/>
              </a:rPr>
              <a:t>České republiky – sešitový atlas pro ZŠ a víceletá gymnázia (2010)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522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Česká republika – silniční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4618856" cy="5328592"/>
          </a:xfrm>
        </p:spPr>
        <p:txBody>
          <a:bodyPr>
            <a:normAutofit fontScale="92500"/>
          </a:bodyPr>
          <a:lstStyle/>
          <a:p>
            <a:r>
              <a:rPr lang="cs-CZ" dirty="0"/>
              <a:t>Délka silniční dopravní sítě činí 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55 </a:t>
            </a:r>
            <a:r>
              <a:rPr lang="cs-CZ" b="1" dirty="0">
                <a:solidFill>
                  <a:srgbClr val="FF0000"/>
                </a:solidFill>
              </a:rPr>
              <a:t>653 km</a:t>
            </a:r>
            <a:r>
              <a:rPr lang="cs-CZ" dirty="0"/>
              <a:t>, </a:t>
            </a:r>
            <a:r>
              <a:rPr lang="cs-CZ" b="1" dirty="0">
                <a:solidFill>
                  <a:srgbClr val="FFC000"/>
                </a:solidFill>
              </a:rPr>
              <a:t>734 km tvoří dálnice</a:t>
            </a:r>
            <a:r>
              <a:rPr lang="cs-CZ" dirty="0"/>
              <a:t>, 422 km rychlostní komunikace a 6 255 km silnice 1. třídy </a:t>
            </a:r>
            <a:r>
              <a:rPr lang="cs-CZ" dirty="0" smtClean="0"/>
              <a:t>(2010)</a:t>
            </a:r>
            <a:endParaRPr lang="cs-CZ" dirty="0"/>
          </a:p>
          <a:p>
            <a:r>
              <a:rPr lang="cs-CZ" dirty="0"/>
              <a:t>Dálniční </a:t>
            </a:r>
            <a:r>
              <a:rPr lang="cs-CZ" dirty="0" smtClean="0"/>
              <a:t>síť</a:t>
            </a:r>
            <a:r>
              <a:rPr lang="cs-CZ" dirty="0"/>
              <a:t> </a:t>
            </a:r>
            <a:r>
              <a:rPr lang="cs-CZ" dirty="0" smtClean="0"/>
              <a:t>je </a:t>
            </a:r>
            <a:r>
              <a:rPr lang="cs-CZ" dirty="0"/>
              <a:t>stále ve </a:t>
            </a:r>
            <a:r>
              <a:rPr lang="cs-CZ" b="1" dirty="0" smtClean="0">
                <a:solidFill>
                  <a:srgbClr val="92D050"/>
                </a:solidFill>
              </a:rPr>
              <a:t>výstavbě</a:t>
            </a:r>
          </a:p>
          <a:p>
            <a:r>
              <a:rPr lang="cs-CZ" b="1" dirty="0" smtClean="0">
                <a:solidFill>
                  <a:srgbClr val="00B0F0"/>
                </a:solidFill>
              </a:rPr>
              <a:t>Páteřní </a:t>
            </a:r>
            <a:r>
              <a:rPr lang="cs-CZ" b="1" dirty="0">
                <a:solidFill>
                  <a:srgbClr val="00B0F0"/>
                </a:solidFill>
              </a:rPr>
              <a:t>komunikací bude po svém dokončení dálnice </a:t>
            </a:r>
            <a:r>
              <a:rPr lang="cs-CZ" b="1" dirty="0">
                <a:solidFill>
                  <a:schemeClr val="bg1"/>
                </a:solidFill>
              </a:rPr>
              <a:t>D1</a:t>
            </a:r>
            <a:r>
              <a:rPr lang="cs-CZ" b="1" dirty="0">
                <a:solidFill>
                  <a:srgbClr val="00B0F0"/>
                </a:solidFill>
              </a:rPr>
              <a:t> která spojí Prahu a Brno s Ostravou s Polskem (</a:t>
            </a:r>
            <a:r>
              <a:rPr lang="cs-CZ" b="1" dirty="0" smtClean="0">
                <a:solidFill>
                  <a:srgbClr val="00B0F0"/>
                </a:solidFill>
              </a:rPr>
              <a:t>směr Katovice) </a:t>
            </a:r>
          </a:p>
          <a:p>
            <a:r>
              <a:rPr lang="cs-CZ" dirty="0" smtClean="0"/>
              <a:t>Již </a:t>
            </a:r>
            <a:r>
              <a:rPr lang="cs-CZ" dirty="0"/>
              <a:t>dokončenými komunikacemi jsou dálnice D2 spojující Brno a Bratislavu a dálnice D5 spojující Prahu, Plzeň a Německo (směr </a:t>
            </a:r>
            <a:r>
              <a:rPr lang="cs-CZ" dirty="0" smtClean="0"/>
              <a:t>Norimberk)</a:t>
            </a:r>
          </a:p>
        </p:txBody>
      </p:sp>
      <p:pic>
        <p:nvPicPr>
          <p:cNvPr id="3074" name="Picture 2" descr="Soubor:Motorway CZ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12776"/>
            <a:ext cx="3248025" cy="4876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Rychlostni-komunikac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4" y="1484784"/>
            <a:ext cx="2562225" cy="38385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25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706090"/>
          </a:xfrm>
        </p:spPr>
        <p:txBody>
          <a:bodyPr/>
          <a:lstStyle/>
          <a:p>
            <a:pPr algn="ctr"/>
            <a:r>
              <a:rPr lang="cs-CZ" dirty="0"/>
              <a:t>Česká republika – silniční doprava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2520280"/>
          </a:xfrm>
        </p:spPr>
        <p:txBody>
          <a:bodyPr>
            <a:normAutofit fontScale="92500" lnSpcReduction="20000"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Dokončení dálnice D8, plánované na rok 2015, komplikuje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dostavba úseku přes CHKO České středohoří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Dlouhodobě naplánovaná je také dostavba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dálnice D11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spojující Prahu s Hradcem Králové a polskou hranicí, a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dálnice D3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má spojit Prahu s Českými Budějovicemi a rakouskou hranicí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Maximální povolená rychlost na dálnici činí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130 km/h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užívání dálnic a rychlostních komunikací platí motoristé dálniční 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poplatek</a:t>
            </a:r>
          </a:p>
          <a:p>
            <a:endParaRPr lang="cs-CZ" dirty="0"/>
          </a:p>
        </p:txBody>
      </p:sp>
      <p:pic>
        <p:nvPicPr>
          <p:cNvPr id="7170" name="Picture 2" descr="Soubor:Dálnice D8 u Lovosi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84984"/>
            <a:ext cx="7620000" cy="34126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1753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Czech Highways 20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252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Tschechien Schnellstrassennet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010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Most2 1009 9726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850"/>
            <a:ext cx="9144000" cy="68361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260648"/>
            <a:ext cx="45446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Expressway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R1 </a:t>
            </a:r>
            <a:r>
              <a:rPr lang="cs-CZ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bypassing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Prague</a:t>
            </a:r>
          </a:p>
        </p:txBody>
      </p:sp>
    </p:spTree>
    <p:extLst>
      <p:ext uri="{BB962C8B-B14F-4D97-AF65-F5344CB8AC3E}">
        <p14:creationId xmlns="" xmlns:p14="http://schemas.microsoft.com/office/powerpoint/2010/main" val="2442314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Česká republika – železniční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4248472" cy="5760640"/>
          </a:xfrm>
        </p:spPr>
        <p:txBody>
          <a:bodyPr>
            <a:normAutofit lnSpcReduction="10000"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Dvě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koněspřežné železnice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českém území zahájily provoz v letech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1827 a 1830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roku 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1839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byla zprovozněna první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parostrojní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železnice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70. let 19. století byla vybudována síť hlavních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tratí</a:t>
            </a:r>
          </a:p>
          <a:p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 má se svými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9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568 km jednu z nejhustších železničních sítí v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Evropě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toho je 3 212 km tratí elektrizováno a 1 906 km je dvou- a vícekolejných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žádné nejsou vysokorychlostní</a:t>
            </a:r>
          </a:p>
        </p:txBody>
      </p:sp>
      <p:pic>
        <p:nvPicPr>
          <p:cNvPr id="6146" name="Picture 2" descr="Soubor:Austrian horse railway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726" y="908720"/>
            <a:ext cx="4600096" cy="50585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324726" y="5967264"/>
            <a:ext cx="47485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Rekonstruovaný vůz Linecko-Budějovické dráhy</a:t>
            </a:r>
          </a:p>
        </p:txBody>
      </p:sp>
    </p:spTree>
    <p:extLst>
      <p:ext uri="{BB962C8B-B14F-4D97-AF65-F5344CB8AC3E}">
        <p14:creationId xmlns="" xmlns:p14="http://schemas.microsoft.com/office/powerpoint/2010/main" val="260804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Bahnkarte Deutschland 18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8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6093296"/>
            <a:ext cx="73755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Mapa evropské železniční sítě z roku1849</a:t>
            </a:r>
          </a:p>
        </p:txBody>
      </p:sp>
    </p:spTree>
    <p:extLst>
      <p:ext uri="{BB962C8B-B14F-4D97-AF65-F5344CB8AC3E}">
        <p14:creationId xmlns="" xmlns:p14="http://schemas.microsoft.com/office/powerpoint/2010/main" val="2478334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Železniční doprava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904656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bg1"/>
                </a:solidFill>
              </a:rPr>
              <a:t>V Česku v současné době (2011) žádné vysokorychlostní železniční tratě </a:t>
            </a:r>
            <a:r>
              <a:rPr lang="cs-CZ" b="1" dirty="0" smtClean="0">
                <a:solidFill>
                  <a:schemeClr val="bg1"/>
                </a:solidFill>
              </a:rPr>
              <a:t>nejsou</a:t>
            </a:r>
          </a:p>
          <a:p>
            <a:r>
              <a:rPr lang="cs-CZ" dirty="0" smtClean="0"/>
              <a:t>Probíhá </a:t>
            </a:r>
            <a:r>
              <a:rPr lang="cs-CZ" dirty="0"/>
              <a:t>pouze </a:t>
            </a:r>
            <a:r>
              <a:rPr lang="cs-CZ" b="1" dirty="0">
                <a:solidFill>
                  <a:srgbClr val="FFC000"/>
                </a:solidFill>
              </a:rPr>
              <a:t>modernizace konvenčních tratí</a:t>
            </a:r>
            <a:r>
              <a:rPr lang="cs-CZ" dirty="0"/>
              <a:t>, zejména těch, které slouží jako tranzitní železniční </a:t>
            </a:r>
            <a:r>
              <a:rPr lang="cs-CZ" dirty="0" smtClean="0"/>
              <a:t>koridory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u="sng" dirty="0">
                <a:solidFill>
                  <a:schemeClr val="accent5">
                    <a:lumMod val="75000"/>
                  </a:schemeClr>
                </a:solidFill>
              </a:rPr>
              <a:t>I. tranzitní koridor</a:t>
            </a:r>
            <a:r>
              <a:rPr lang="cs-CZ" dirty="0"/>
              <a:t>: Děčín st.hr. - nádraží Praha-Holešovice - Pardubice - Brno hlavní nádraží - Břeclav st.hr.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u="sng" dirty="0">
                <a:solidFill>
                  <a:srgbClr val="00B050"/>
                </a:solidFill>
              </a:rPr>
              <a:t>II. tranzitní koridor</a:t>
            </a:r>
            <a:r>
              <a:rPr lang="cs-CZ" dirty="0"/>
              <a:t>: Petrovice u Karviné st.hr. - Ostrava hlavní </a:t>
            </a:r>
            <a:r>
              <a:rPr lang="cs-CZ" dirty="0" smtClean="0"/>
              <a:t>nádraží</a:t>
            </a:r>
            <a:r>
              <a:rPr lang="cs-CZ" dirty="0"/>
              <a:t> </a:t>
            </a:r>
            <a:r>
              <a:rPr lang="cs-CZ" dirty="0" smtClean="0"/>
              <a:t>-</a:t>
            </a:r>
            <a:r>
              <a:rPr lang="cs-CZ" dirty="0"/>
              <a:t> Přerov - Břeclav st.hr.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u="sng" dirty="0">
                <a:solidFill>
                  <a:schemeClr val="bg1"/>
                </a:solidFill>
              </a:rPr>
              <a:t>III. tranzitní koridor</a:t>
            </a:r>
            <a:r>
              <a:rPr lang="cs-CZ" dirty="0"/>
              <a:t>: Mosty u Jablunkova st.hr. - Ostrava hlavní nádraží - Přerov - Praha - Plzeň - Cheb st.hr.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u="sng" dirty="0">
                <a:solidFill>
                  <a:srgbClr val="00B0F0"/>
                </a:solidFill>
              </a:rPr>
              <a:t>IV. tranzitní koridor</a:t>
            </a:r>
            <a:r>
              <a:rPr lang="cs-CZ" dirty="0"/>
              <a:t>: Děčín st.hr. - Praha - České Budějovice - Horní Dvořiště st.hr.</a:t>
            </a:r>
          </a:p>
          <a:p>
            <a:r>
              <a:rPr lang="cs-CZ" b="1" dirty="0">
                <a:solidFill>
                  <a:srgbClr val="FF0000"/>
                </a:solidFill>
              </a:rPr>
              <a:t>T</a:t>
            </a:r>
            <a:r>
              <a:rPr lang="cs-CZ" b="1" dirty="0" smtClean="0">
                <a:solidFill>
                  <a:srgbClr val="FF0000"/>
                </a:solidFill>
              </a:rPr>
              <a:t>raťová </a:t>
            </a:r>
            <a:r>
              <a:rPr lang="cs-CZ" b="1" dirty="0">
                <a:solidFill>
                  <a:srgbClr val="FF0000"/>
                </a:solidFill>
              </a:rPr>
              <a:t>rychlost 160 km/h </a:t>
            </a:r>
            <a:r>
              <a:rPr lang="cs-CZ" dirty="0"/>
              <a:t>(nelze dosáhnout po celé délce)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6073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High Speed Railroad Map Europe 2011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7773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9882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Map of Czech railways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910"/>
            <a:ext cx="9144000" cy="68470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188640"/>
            <a:ext cx="5831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Dnešní síť veřejných železnic v Česku</a:t>
            </a:r>
          </a:p>
        </p:txBody>
      </p:sp>
    </p:spTree>
    <p:extLst>
      <p:ext uri="{BB962C8B-B14F-4D97-AF65-F5344CB8AC3E}">
        <p14:creationId xmlns="" xmlns:p14="http://schemas.microsoft.com/office/powerpoint/2010/main" val="2238623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Grygov, nádraží, jednotka 680.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4" y="13644"/>
            <a:ext cx="9129076" cy="68443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67544" y="260648"/>
            <a:ext cx="8388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Elektrická jednotka řady 680 (tzv. Pendolino) Českých drah</a:t>
            </a:r>
          </a:p>
        </p:txBody>
      </p:sp>
    </p:spTree>
    <p:extLst>
      <p:ext uri="{BB962C8B-B14F-4D97-AF65-F5344CB8AC3E}">
        <p14:creationId xmlns="" xmlns:p14="http://schemas.microsoft.com/office/powerpoint/2010/main" val="290290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2784" y="116632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Letecká doprava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5"/>
            <a:ext cx="8229600" cy="3240359"/>
          </a:xfrm>
        </p:spPr>
        <p:txBody>
          <a:bodyPr/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Většina letecké dopravy se v Česku realizuje přes 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letiště Václava Havla Praha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ročně přepraví kolem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10 milionů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pasažérů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Česku je celkem 46 letišť se zpevněným povrchem, z nichž 6 vypravuje veřejné mezinárodní lety: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letiště Brno-Tuřany, letiště Karlovy Vary, letiště Kunovice, letiště Leoše Janáčka Ostrava, letiště Pardubice, a letiště Václava Havla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Praha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českým leteckým dopravcem jsou 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aerolinie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Soubor:PRG-A3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4"/>
            <a:ext cx="7620000" cy="26666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7243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Doprava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568952" cy="5544616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doprava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Česku je provozována na řekách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Labe a Vltava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 dalších uzavřených vodních plochách, pro rekreační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Nejvýznamnějším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provozovatelem vodní dopravy je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plavba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labská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 v současnosti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snižuje svojí energetickou závislost na hnědém uhlí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se negativně projevovala v kvalitě životního prostředí v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severních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Čechách</a:t>
            </a:r>
          </a:p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Jaderná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energie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 pokrývá 30 % spotřeby energie a v budoucnosti by mohla pokrýt až 40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</p:txBody>
      </p:sp>
    </p:spTree>
    <p:extLst>
      <p:ext uri="{BB962C8B-B14F-4D97-AF65-F5344CB8AC3E}">
        <p14:creationId xmlns="" xmlns:p14="http://schemas.microsoft.com/office/powerpoint/2010/main" val="11971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Burg Strek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00"/>
            <a:ext cx="9144000" cy="68439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188" y="200021"/>
            <a:ext cx="44648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Zdymadlo </a:t>
            </a:r>
            <a:r>
              <a:rPr lang="cs-CZ" sz="4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Střekov</a:t>
            </a:r>
            <a:endParaRPr lang="cs-CZ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71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3940" y="116632"/>
            <a:ext cx="8507288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Doprava v </a:t>
            </a:r>
            <a:r>
              <a:rPr lang="cs-CZ" dirty="0" smtClean="0"/>
              <a:t>ČR – doprava energetických surovin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2784" y="620689"/>
            <a:ext cx="8229600" cy="2664295"/>
          </a:xfrm>
        </p:spPr>
        <p:txBody>
          <a:bodyPr>
            <a:normAutofit fontScale="92500"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Zemní plyn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do Česka dodává ruská společnost </a:t>
            </a:r>
            <a:r>
              <a:rPr lang="cs-CZ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Gazprom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pokrývá tři čtvrtiny spotřeby a zbytek dodávají norské společnosti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lednu 2013 byl otevřen </a:t>
            </a: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plynovod Gazela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který přivádí ruský plyn také severní cestou, Česko se tak zbavilo závislosti na plynu procházející přes Ukrajinu kde byly v minulosti dodávky ohroženy</a:t>
            </a:r>
          </a:p>
          <a:p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Ropu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do Česka přivádějí 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ropovod Družba z Ruska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ropovod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Ingolstadt z Německa</a:t>
            </a:r>
          </a:p>
          <a:p>
            <a:endParaRPr lang="cs-CZ" dirty="0"/>
          </a:p>
        </p:txBody>
      </p:sp>
      <p:pic>
        <p:nvPicPr>
          <p:cNvPr id="1026" name="Picture 2" descr="Soubor:Czech pipeline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95" y="3172335"/>
            <a:ext cx="7620000" cy="34476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3835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424936" cy="5832648"/>
          </a:xfrm>
        </p:spPr>
        <p:txBody>
          <a:bodyPr>
            <a:normAutofit fontScale="77500" lnSpcReduction="20000"/>
          </a:bodyPr>
          <a:lstStyle/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</a:p>
          <a:p>
            <a:pPr marL="36576" indent="0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Červinka, P. </a:t>
            </a: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(2003): Zeměpis  České republiky.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Kastner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J. </a:t>
            </a: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(2009): Zeměpis naší vlasti.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</a:t>
            </a: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C4%8Cesko#Doprava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 smtClean="0"/>
          </a:p>
          <a:p>
            <a:pPr marL="36576" indent="0">
              <a:buNone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</a:p>
          <a:p>
            <a:pPr marL="36576" indent="0">
              <a:buNone/>
            </a:pPr>
            <a:r>
              <a:rPr lang="cs-CZ" sz="1500" dirty="0" smtClean="0"/>
              <a:t>MILHAUS.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http://cs.wikipedia.org/wiki/Soubor:Czech_pipelines.png </a:t>
            </a:r>
          </a:p>
          <a:p>
            <a:pPr>
              <a:buNone/>
            </a:pPr>
            <a:r>
              <a:rPr lang="cs-CZ" sz="1500" dirty="0" smtClean="0"/>
              <a:t>R.D..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http://cs.wikipedia.org/wiki/Soubor:Burg_Strekov.jpg</a:t>
            </a:r>
          </a:p>
          <a:p>
            <a:pPr>
              <a:buNone/>
            </a:pPr>
            <a:r>
              <a:rPr lang="cs-CZ" sz="1500" dirty="0" smtClean="0"/>
              <a:t>FLY.JACOB.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http://cs.wikipedia.org/wiki/Soubor:PRG-A310.jpg </a:t>
            </a:r>
          </a:p>
          <a:p>
            <a:pPr>
              <a:buNone/>
            </a:pPr>
            <a:r>
              <a:rPr lang="cs-CZ" sz="1500" dirty="0" smtClean="0"/>
              <a:t>HEFNER, Martin.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http://cs.wikipedia.org/wiki/Soubor:Grygov,_n%C3%A1dra%C5%BE%C3%AD,_jednotka_680.002.jpg</a:t>
            </a:r>
          </a:p>
          <a:p>
            <a:pPr>
              <a:buNone/>
            </a:pPr>
            <a:r>
              <a:rPr lang="cs-CZ" sz="1500" dirty="0" smtClean="0"/>
              <a:t>JOM.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http://cs.wikipedia.org/wiki/Soubor:Bahnkarte_Deutschland_1849.jpg </a:t>
            </a:r>
          </a:p>
          <a:p>
            <a:pPr>
              <a:buNone/>
            </a:pPr>
            <a:r>
              <a:rPr lang="pl-PL" sz="1500" dirty="0" smtClean="0"/>
              <a:t>POSTRACH. </a:t>
            </a:r>
            <a:r>
              <a:rPr lang="pl-PL" sz="1500" i="1" dirty="0" err="1" smtClean="0"/>
              <a:t>wikipedie</a:t>
            </a:r>
            <a:r>
              <a:rPr lang="pl-PL" sz="1500" dirty="0" smtClean="0"/>
              <a:t> [</a:t>
            </a:r>
            <a:r>
              <a:rPr lang="pl-PL" sz="1500" dirty="0" err="1" smtClean="0"/>
              <a:t>online</a:t>
            </a:r>
            <a:r>
              <a:rPr lang="pl-PL" sz="1500" dirty="0" smtClean="0"/>
              <a:t>]. [cit. </a:t>
            </a:r>
            <a:r>
              <a:rPr lang="cs-CZ" sz="1500" dirty="0" smtClean="0"/>
              <a:t>15.9.2013</a:t>
            </a:r>
            <a:r>
              <a:rPr lang="pl-PL" sz="1500" dirty="0" smtClean="0"/>
              <a:t>]. </a:t>
            </a:r>
            <a:r>
              <a:rPr lang="pl-PL" sz="1500" dirty="0" err="1" smtClean="0"/>
              <a:t>Dostupný</a:t>
            </a:r>
            <a:r>
              <a:rPr lang="pl-PL" sz="1500" dirty="0" smtClean="0"/>
              <a:t> na WWW: http://cs.wikipedia.org/wiki/Soubor:Austrian_horse_railway1.jpg </a:t>
            </a:r>
          </a:p>
          <a:p>
            <a:pPr>
              <a:buNone/>
            </a:pPr>
            <a:r>
              <a:rPr lang="cs-CZ" sz="1500" dirty="0" smtClean="0"/>
              <a:t>KROKODYL.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http://en.wikipedia.org/wiki/File:Most2_1009_972689.JPG</a:t>
            </a:r>
          </a:p>
          <a:p>
            <a:pPr>
              <a:buNone/>
            </a:pPr>
            <a:r>
              <a:rPr lang="cs-CZ" sz="1500" dirty="0" smtClean="0"/>
              <a:t>BEISSERT.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http://cs.wikipedia.org/wiki/Soubor:Tschechien_Schnellstrassennetz.jpg </a:t>
            </a:r>
          </a:p>
          <a:p>
            <a:pPr>
              <a:buNone/>
            </a:pPr>
            <a:r>
              <a:rPr lang="cs-CZ" sz="1500" dirty="0" smtClean="0"/>
              <a:t>HRDLIČKA, Pavel.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http://cs.wikipedia.org/wiki/Soubor:Czech_Highways_2012.png </a:t>
            </a:r>
          </a:p>
          <a:p>
            <a:pPr>
              <a:buNone/>
            </a:pPr>
            <a:r>
              <a:rPr lang="cs-CZ" sz="1500" dirty="0" smtClean="0"/>
              <a:t>MIRACETI.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http://cs.wikipedia.org/wiki/Soubor:D%C3%A1lnice_D8_u_Lovosic.jpg </a:t>
            </a:r>
          </a:p>
          <a:p>
            <a:pPr>
              <a:buNone/>
            </a:pPr>
            <a:r>
              <a:rPr lang="cs-CZ" sz="1500" dirty="0" smtClean="0"/>
              <a:t>PETR.ADAMEK.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15.9.2013]. Dostupný na WWW: http://cs.wikipedia.org/wiki/Soubor:Motorway_CZ.svg </a:t>
            </a:r>
          </a:p>
          <a:p>
            <a:pPr>
              <a:buNone/>
            </a:pPr>
            <a:r>
              <a:rPr lang="cs-CZ" sz="1500" dirty="0" smtClean="0"/>
              <a:t>STANNERED. </a:t>
            </a:r>
            <a:r>
              <a:rPr lang="cs-CZ" sz="1500" i="1" dirty="0" err="1" smtClean="0"/>
              <a:t>wikipedie</a:t>
            </a:r>
            <a:r>
              <a:rPr lang="cs-CZ" sz="1500" dirty="0" smtClean="0"/>
              <a:t> [online]. [cit. </a:t>
            </a:r>
            <a:r>
              <a:rPr lang="cs-CZ" sz="1500" smtClean="0"/>
              <a:t>15.9.2013]. </a:t>
            </a:r>
            <a:r>
              <a:rPr lang="cs-CZ" sz="1500" dirty="0" smtClean="0"/>
              <a:t>Dostupný na WWW: http://cs.wikipedia.org/wiki/Soubor:Expressway_CZ.svg </a:t>
            </a:r>
          </a:p>
        </p:txBody>
      </p:sp>
    </p:spTree>
    <p:extLst>
      <p:ext uri="{BB962C8B-B14F-4D97-AF65-F5344CB8AC3E}">
        <p14:creationId xmlns="" xmlns:p14="http://schemas.microsoft.com/office/powerpoint/2010/main" val="347712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45</TotalTime>
  <Words>456</Words>
  <Application>Microsoft Office PowerPoint</Application>
  <PresentationFormat>Předvádění na obrazovce (4:3)</PresentationFormat>
  <Paragraphs>106</Paragraphs>
  <Slides>17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Došky</vt:lpstr>
      <vt:lpstr>Snímek 1</vt:lpstr>
      <vt:lpstr>Česká republika – silniční doprava</vt:lpstr>
      <vt:lpstr>Česká republika – silniční doprava</vt:lpstr>
      <vt:lpstr>Snímek 4</vt:lpstr>
      <vt:lpstr>Snímek 5</vt:lpstr>
      <vt:lpstr>Snímek 6</vt:lpstr>
      <vt:lpstr>Česká republika – železniční doprava</vt:lpstr>
      <vt:lpstr>Snímek 8</vt:lpstr>
      <vt:lpstr>Železniční doprava v ČR</vt:lpstr>
      <vt:lpstr>Snímek 10</vt:lpstr>
      <vt:lpstr>Snímek 11</vt:lpstr>
      <vt:lpstr>Snímek 12</vt:lpstr>
      <vt:lpstr>Letecká doprava v ČR</vt:lpstr>
      <vt:lpstr>Doprava v ČR</vt:lpstr>
      <vt:lpstr>Snímek 15</vt:lpstr>
      <vt:lpstr>Doprava v ČR – doprava energetických surovin</vt:lpstr>
      <vt:lpstr>Použité zdroje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Jan Kohoutek</cp:lastModifiedBy>
  <cp:revision>14</cp:revision>
  <dcterms:created xsi:type="dcterms:W3CDTF">2014-01-06T12:09:31Z</dcterms:created>
  <dcterms:modified xsi:type="dcterms:W3CDTF">2014-01-20T01:48:42Z</dcterms:modified>
</cp:coreProperties>
</file>