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3"/>
  </p:notesMasterIdLst>
  <p:sldIdLst>
    <p:sldId id="530" r:id="rId2"/>
    <p:sldId id="531" r:id="rId3"/>
    <p:sldId id="529" r:id="rId4"/>
    <p:sldId id="534" r:id="rId5"/>
    <p:sldId id="533" r:id="rId6"/>
    <p:sldId id="527" r:id="rId7"/>
    <p:sldId id="535" r:id="rId8"/>
    <p:sldId id="536" r:id="rId9"/>
    <p:sldId id="525" r:id="rId10"/>
    <p:sldId id="537" r:id="rId11"/>
    <p:sldId id="532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329DB14-DFFC-48CA-8497-F82CB405A1BB}">
          <p14:sldIdLst>
            <p14:sldId id="530"/>
            <p14:sldId id="531"/>
            <p14:sldId id="529"/>
            <p14:sldId id="534"/>
            <p14:sldId id="533"/>
            <p14:sldId id="527"/>
            <p14:sldId id="535"/>
            <p14:sldId id="536"/>
            <p14:sldId id="525"/>
            <p14:sldId id="537"/>
            <p14:sldId id="53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87" d="100"/>
          <a:sy n="87" d="100"/>
        </p:scale>
        <p:origin x="136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27.1.2014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21527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VY_32_INOVACE_2C_02_vazby a vzorce organické chemie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18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vazbách mezi uhlíky, typech řetězců v organické chemii a o vlastnostech organických sloučenin.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řetězců: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712968" cy="3963144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acyklické (lineární) – nerozvětvené a rozvětvené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cyklické (i heterocykly – jiný prvek než C)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kombinované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58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3890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U následujících látek rozhodni, kolik obsahují uhlíků a jakým typem řetězce jsou spojeny: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File:N-Penta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63" y="4655840"/>
            <a:ext cx="3716540" cy="144016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076" name="Picture 4" descr="File:Isopentan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923" y="1815579"/>
            <a:ext cx="2664296" cy="159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Butan Lewis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426" y="1940842"/>
            <a:ext cx="2952328" cy="142297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26" name="Picture 2" descr="File:Strukturformel Cyclohexan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2" y="1596614"/>
            <a:ext cx="1909538" cy="2264434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28" name="Picture 4" descr="http://www.chemeddl.org/resources/models360/files/7296/methylcyclopentane-lewis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551" y="3977764"/>
            <a:ext cx="3057526" cy="2419351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925543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09600"/>
            <a:ext cx="8712968" cy="49076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Mezi dvěma sousedními</a:t>
            </a:r>
            <a:br>
              <a:rPr lang="cs-CZ" dirty="0"/>
            </a:br>
            <a:r>
              <a:rPr lang="cs-CZ" dirty="0"/>
              <a:t>uhlíky </a:t>
            </a:r>
            <a:r>
              <a:rPr lang="cs-CZ" dirty="0" smtClean="0"/>
              <a:t>v řetězci může </a:t>
            </a:r>
            <a:r>
              <a:rPr lang="cs-CZ" dirty="0"/>
              <a:t>být vazba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j</a:t>
            </a:r>
            <a:r>
              <a:rPr lang="cs-CZ" b="1" dirty="0" smtClean="0"/>
              <a:t>ednoduchá</a:t>
            </a:r>
            <a:r>
              <a:rPr lang="cs-CZ" dirty="0" smtClean="0"/>
              <a:t> </a:t>
            </a:r>
            <a:r>
              <a:rPr lang="cs-CZ" sz="3200" dirty="0"/>
              <a:t>(přípona -</a:t>
            </a:r>
            <a:r>
              <a:rPr lang="cs-CZ" sz="3200" dirty="0" err="1"/>
              <a:t>an</a:t>
            </a:r>
            <a:r>
              <a:rPr lang="cs-CZ" sz="3200" dirty="0"/>
              <a:t>)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dvojná</a:t>
            </a:r>
            <a:r>
              <a:rPr lang="cs-CZ" dirty="0" smtClean="0"/>
              <a:t> </a:t>
            </a:r>
            <a:r>
              <a:rPr lang="cs-CZ" sz="3200" dirty="0"/>
              <a:t>(přípona -en)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</a:t>
            </a:r>
            <a:r>
              <a:rPr lang="cs-CZ" b="1" dirty="0" smtClean="0"/>
              <a:t>rojná</a:t>
            </a:r>
            <a:r>
              <a:rPr lang="cs-CZ" dirty="0" smtClean="0"/>
              <a:t> </a:t>
            </a:r>
            <a:r>
              <a:rPr lang="cs-CZ" sz="3200" dirty="0"/>
              <a:t>(přípona – </a:t>
            </a:r>
            <a:r>
              <a:rPr lang="cs-CZ" sz="3200" dirty="0" err="1"/>
              <a:t>yn</a:t>
            </a:r>
            <a:r>
              <a:rPr lang="cs-CZ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476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846640" cy="1944216"/>
          </a:xfrm>
        </p:spPr>
        <p:txBody>
          <a:bodyPr/>
          <a:lstStyle/>
          <a:p>
            <a:r>
              <a:rPr lang="cs-CZ" dirty="0" smtClean="0"/>
              <a:t>Vlastnosti organických látek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(většinou jsou:)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772400" cy="38884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hořlavé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nepolární látky, ve vodě nerozpustné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zapáchající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nízká teplota varu a tání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syntetické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2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4199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Najdi mezi organickými látkami, které znáš z běžného života takové, které ODPORUJÍ předcházejícím vlastnostem: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7772400" cy="4258816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átka nehořlavá:</a:t>
            </a:r>
          </a:p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átka ve vodě rozpustná:</a:t>
            </a:r>
          </a:p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átka bez zápachu:</a:t>
            </a:r>
          </a:p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átka s vyššími teplotami varu a tání:</a:t>
            </a:r>
          </a:p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átka přírodní: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38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0493" y="404664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Možné řešení: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látka nehořlavá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chloroform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látka ve vodě rozpustná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líh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látka bez zápachu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cukr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látka s vyššími teplotami varu a tání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teflon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látka přírodní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solidFill>
                  <a:schemeClr val="tx1"/>
                </a:solidFill>
              </a:rPr>
              <a:t>butan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24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vzorců: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060848"/>
            <a:ext cx="8964488" cy="40351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empirický (jen poměry prvků)</a:t>
            </a:r>
          </a:p>
          <a:p>
            <a:r>
              <a:rPr lang="cs-CZ" dirty="0" smtClean="0"/>
              <a:t>sumární (=molekulový)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strukturní</a:t>
            </a:r>
          </a:p>
          <a:p>
            <a:r>
              <a:rPr lang="cs-CZ" dirty="0" smtClean="0"/>
              <a:t>racionální</a:t>
            </a:r>
          </a:p>
          <a:p>
            <a:r>
              <a:rPr lang="cs-CZ" dirty="0" smtClean="0"/>
              <a:t>čárový (vrchol = uhlík) 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41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U následujících látek poznej typ vzorce: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9772" y="4146526"/>
            <a:ext cx="1080120" cy="792087"/>
          </a:xfrm>
          <a:solidFill>
            <a:schemeClr val="tx1"/>
          </a:solidFill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CH</a:t>
            </a:r>
            <a:r>
              <a:rPr lang="cs-CZ" baseline="-25000" dirty="0">
                <a:solidFill>
                  <a:schemeClr val="bg2"/>
                </a:solidFill>
              </a:rPr>
              <a:t>2</a:t>
            </a:r>
            <a:r>
              <a:rPr lang="cs-CZ" dirty="0">
                <a:solidFill>
                  <a:schemeClr val="bg2"/>
                </a:solidFill>
              </a:rPr>
              <a:t>O</a:t>
            </a:r>
          </a:p>
        </p:txBody>
      </p:sp>
      <p:pic>
        <p:nvPicPr>
          <p:cNvPr id="1026" name="Picture 2" descr="File:Isopentane-2D-skeleta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52600"/>
            <a:ext cx="2210817" cy="1370707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28" name="Picture 4" descr="File:Structure of n-Penta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32208"/>
            <a:ext cx="3283869" cy="1748408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30" name="Picture 6" descr="File:Isopentan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2808312" cy="168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6876257" y="2450866"/>
            <a:ext cx="1368152" cy="79208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2"/>
                </a:solidFill>
                <a:latin typeface="Calibri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2"/>
                </a:solidFill>
                <a:latin typeface="Calibri" pitchFamily="34" charset="0"/>
              </a:defRPr>
            </a:lvl2pPr>
            <a:lvl3pPr marL="11430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2"/>
                </a:solidFill>
                <a:latin typeface="Calibri" pitchFamily="34" charset="0"/>
              </a:defRPr>
            </a:lvl3pPr>
            <a:lvl4pPr marL="16002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2"/>
                </a:solidFill>
                <a:latin typeface="Calibri" pitchFamily="34" charset="0"/>
              </a:defRPr>
            </a:lvl4pPr>
            <a:lvl5pPr marL="20574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Calibri" pitchFamily="34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cs-CZ" kern="0" dirty="0" smtClean="0">
                <a:solidFill>
                  <a:schemeClr val="bg2"/>
                </a:solidFill>
              </a:rPr>
              <a:t>C</a:t>
            </a:r>
            <a:r>
              <a:rPr lang="cs-CZ" kern="0" baseline="-25000" dirty="0" smtClean="0">
                <a:solidFill>
                  <a:schemeClr val="bg2"/>
                </a:solidFill>
              </a:rPr>
              <a:t>4</a:t>
            </a:r>
            <a:r>
              <a:rPr lang="cs-CZ" kern="0" dirty="0" smtClean="0">
                <a:solidFill>
                  <a:schemeClr val="bg2"/>
                </a:solidFill>
              </a:rPr>
              <a:t>H</a:t>
            </a:r>
            <a:r>
              <a:rPr lang="cs-CZ" kern="0" baseline="-25000" dirty="0" smtClean="0">
                <a:solidFill>
                  <a:schemeClr val="bg2"/>
                </a:solidFill>
              </a:rPr>
              <a:t>2</a:t>
            </a:r>
            <a:r>
              <a:rPr lang="cs-CZ" kern="0" dirty="0" smtClean="0">
                <a:solidFill>
                  <a:schemeClr val="bg2"/>
                </a:solidFill>
              </a:rPr>
              <a:t>O</a:t>
            </a:r>
            <a:r>
              <a:rPr lang="cs-CZ" kern="0" baseline="-25000" dirty="0" smtClean="0">
                <a:solidFill>
                  <a:schemeClr val="bg2"/>
                </a:solidFill>
              </a:rPr>
              <a:t>4</a:t>
            </a:r>
            <a:endParaRPr lang="cs-CZ" kern="0" baseline="-25000" dirty="0">
              <a:solidFill>
                <a:schemeClr val="bg2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395536" y="5517233"/>
            <a:ext cx="3359088" cy="79208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2"/>
                </a:solidFill>
                <a:latin typeface="Calibri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2"/>
                </a:solidFill>
                <a:latin typeface="Calibri" pitchFamily="34" charset="0"/>
              </a:defRPr>
            </a:lvl2pPr>
            <a:lvl3pPr marL="11430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2"/>
                </a:solidFill>
                <a:latin typeface="Calibri" pitchFamily="34" charset="0"/>
              </a:defRPr>
            </a:lvl3pPr>
            <a:lvl4pPr marL="16002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2"/>
                </a:solidFill>
                <a:latin typeface="Calibri" pitchFamily="34" charset="0"/>
              </a:defRPr>
            </a:lvl4pPr>
            <a:lvl5pPr marL="2057400" indent="-228600" algn="l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Calibri" pitchFamily="34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cs-CZ" kern="0" dirty="0" smtClean="0">
                <a:solidFill>
                  <a:schemeClr val="bg2"/>
                </a:solidFill>
              </a:rPr>
              <a:t>CH</a:t>
            </a:r>
            <a:r>
              <a:rPr lang="cs-CZ" kern="0" baseline="-25000" dirty="0" smtClean="0">
                <a:solidFill>
                  <a:schemeClr val="bg2"/>
                </a:solidFill>
              </a:rPr>
              <a:t>3</a:t>
            </a:r>
            <a:r>
              <a:rPr lang="cs-CZ" kern="0" dirty="0" smtClean="0">
                <a:solidFill>
                  <a:schemeClr val="bg2"/>
                </a:solidFill>
              </a:rPr>
              <a:t>CH</a:t>
            </a:r>
            <a:r>
              <a:rPr lang="cs-CZ" kern="0" baseline="-25000" dirty="0" smtClean="0">
                <a:solidFill>
                  <a:schemeClr val="bg2"/>
                </a:solidFill>
              </a:rPr>
              <a:t>2</a:t>
            </a:r>
            <a:r>
              <a:rPr lang="cs-CZ" kern="0" dirty="0" smtClean="0">
                <a:solidFill>
                  <a:schemeClr val="bg2"/>
                </a:solidFill>
              </a:rPr>
              <a:t>CH</a:t>
            </a:r>
            <a:r>
              <a:rPr lang="cs-CZ" kern="0" baseline="-25000" dirty="0" smtClean="0">
                <a:solidFill>
                  <a:schemeClr val="bg2"/>
                </a:solidFill>
              </a:rPr>
              <a:t>2</a:t>
            </a:r>
            <a:r>
              <a:rPr lang="cs-CZ" kern="0" dirty="0" smtClean="0">
                <a:solidFill>
                  <a:schemeClr val="bg2"/>
                </a:solidFill>
              </a:rPr>
              <a:t>CH</a:t>
            </a:r>
            <a:r>
              <a:rPr lang="cs-CZ" kern="0" baseline="-25000" dirty="0" smtClean="0">
                <a:solidFill>
                  <a:schemeClr val="bg2"/>
                </a:solidFill>
              </a:rPr>
              <a:t>2</a:t>
            </a:r>
            <a:r>
              <a:rPr lang="cs-CZ" kern="0" dirty="0" smtClean="0">
                <a:solidFill>
                  <a:schemeClr val="bg2"/>
                </a:solidFill>
              </a:rPr>
              <a:t>CH</a:t>
            </a:r>
            <a:r>
              <a:rPr lang="cs-CZ" kern="0" baseline="-25000" dirty="0" smtClean="0">
                <a:solidFill>
                  <a:schemeClr val="bg2"/>
                </a:solidFill>
              </a:rPr>
              <a:t>3</a:t>
            </a:r>
            <a:endParaRPr lang="cs-CZ" kern="0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kern="0" dirty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kern="0" dirty="0">
              <a:solidFill>
                <a:schemeClr val="bg2"/>
              </a:solidFill>
            </a:endParaRPr>
          </a:p>
          <a:p>
            <a:pPr marL="0" indent="0">
              <a:buFontTx/>
              <a:buNone/>
            </a:pPr>
            <a:endParaRPr lang="cs-CZ" kern="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405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22" y="3573016"/>
            <a:ext cx="8229600" cy="64807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37112"/>
            <a:ext cx="8229600" cy="4428492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en.wikipedia.org/wiki/File:N-Pentan.png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en.wikipedia.org/wiki/File:Isopentane.PNG</a:t>
            </a:r>
          </a:p>
          <a:p>
            <a:r>
              <a:rPr lang="cs-CZ" sz="1400" dirty="0">
                <a:solidFill>
                  <a:schemeClr val="tx1"/>
                </a:solidFill>
              </a:rPr>
              <a:t>http://en.wikipedia.org/wiki/File:Butan_Lewis.svg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400" dirty="0" err="1" smtClean="0">
                <a:solidFill>
                  <a:schemeClr val="tx1"/>
                </a:solidFill>
              </a:rPr>
              <a:t>ChemSketch</a:t>
            </a:r>
            <a:r>
              <a:rPr lang="cs-CZ" sz="1400" dirty="0" smtClean="0">
                <a:solidFill>
                  <a:schemeClr val="tx1"/>
                </a:solidFill>
              </a:rPr>
              <a:t> pro tvorbu chemických vzorců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-685996"/>
            <a:ext cx="9144000" cy="450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20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2000" dirty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Kotlík B., Růžičková K. </a:t>
            </a:r>
            <a:r>
              <a:rPr lang="cs-CZ" sz="2000" i="1" dirty="0" smtClean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, Havlíčkův Brod: Fragment, 1996. ISBN 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2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20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6154</TotalTime>
  <Words>223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Výchozí návrh</vt:lpstr>
      <vt:lpstr>Prezentace aplikace PowerPoint</vt:lpstr>
      <vt:lpstr>ANOTACE</vt:lpstr>
      <vt:lpstr>Typy řetězců:</vt:lpstr>
      <vt:lpstr>U následujících látek rozhodni, kolik obsahují uhlíků a jakým typem řetězce jsou spojeny:</vt:lpstr>
      <vt:lpstr>Mezi dvěma sousedními uhlíky v řetězci může být vazba:  jednoduchá (přípona -an) dvojná (přípona -en) trojná (přípona – yn)</vt:lpstr>
      <vt:lpstr>Vlastnosti organických látek (většinou jsou:)</vt:lpstr>
      <vt:lpstr>Najdi mezi organickými látkami, které znáš z běžného života takové, které ODPORUJÍ předcházejícím vlastnostem:</vt:lpstr>
      <vt:lpstr>Možné řešení:</vt:lpstr>
      <vt:lpstr>Typy vzorců:</vt:lpstr>
      <vt:lpstr>U následujících látek poznej typ vzorce:</vt:lpstr>
      <vt:lpstr> Zdroje obrázků: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Pražienka Miroslav</cp:lastModifiedBy>
  <cp:revision>631</cp:revision>
  <dcterms:created xsi:type="dcterms:W3CDTF">2004-03-24T18:19:47Z</dcterms:created>
  <dcterms:modified xsi:type="dcterms:W3CDTF">2014-01-27T12:34:45Z</dcterms:modified>
</cp:coreProperties>
</file>