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78" r:id="rId4"/>
    <p:sldId id="281" r:id="rId5"/>
    <p:sldId id="283" r:id="rId6"/>
    <p:sldId id="279" r:id="rId7"/>
    <p:sldId id="280" r:id="rId8"/>
    <p:sldId id="28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EVROPA – MĚSTA 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507CD672-83C5-4E1C-B8F6-E9E564035F79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FAD00-3889-4A54-B4E4-CA64B21B4253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179EF0F0-0129-4CDA-A8DF-CB6F350D5E67}" type="presOf" srcId="{E392F34A-E55D-43D5-AEDD-49027298B816}" destId="{507CD672-83C5-4E1C-B8F6-E9E564035F79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230C0FFD-BBC5-4AC4-BB6B-2048A03DC1A0}" type="presParOf" srcId="{96773A7D-3367-4F53-A2D2-EA5770AFFDB3}" destId="{507CD672-83C5-4E1C-B8F6-E9E564035F79}" srcOrd="7" destOrd="0" presId="urn:microsoft.com/office/officeart/2008/layout/VerticalCurvedList"/>
    <dgm:cxn modelId="{38E50079-CBFB-4984-B073-3C3EAF672CE4}" type="presParOf" srcId="{96773A7D-3367-4F53-A2D2-EA5770AFFDB3}" destId="{B5BFAD00-3889-4A54-B4E4-CA64B21B4253}" srcOrd="8" destOrd="0" presId="urn:microsoft.com/office/officeart/2008/layout/VerticalCurvedList"/>
    <dgm:cxn modelId="{F83CACCB-4BCB-46DA-9661-40751D8A808F}" type="presParOf" srcId="{B5BFAD00-3889-4A54-B4E4-CA64B21B4253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EVROPA – MĚSTA 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7CD672-83C5-4E1C-B8F6-E9E564035F79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Lond%C3%BDn&amp;oldid=866348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24649423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k </a:t>
            </a:r>
            <a:r>
              <a:rPr lang="cs-CZ" dirty="0">
                <a:solidFill>
                  <a:schemeClr val="tx1"/>
                </a:solidFill>
              </a:rPr>
              <a:t>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312762" y="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pic>
        <p:nvPicPr>
          <p:cNvPr id="4099" name="Obrázek 16" descr="se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78836"/>
            <a:ext cx="5976663" cy="49399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extovéPole 17"/>
          <p:cNvSpPr txBox="1">
            <a:spLocks noChangeArrowheads="1"/>
          </p:cNvSpPr>
          <p:nvPr/>
        </p:nvSpPr>
        <p:spPr bwMode="auto">
          <a:xfrm>
            <a:off x="306735" y="939800"/>
            <a:ext cx="609719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/>
              <a:t>Nejznámější města Evropy</a:t>
            </a:r>
          </a:p>
        </p:txBody>
      </p:sp>
      <p:sp>
        <p:nvSpPr>
          <p:cNvPr id="16" name="Oválný popisek 15"/>
          <p:cNvSpPr/>
          <p:nvPr/>
        </p:nvSpPr>
        <p:spPr>
          <a:xfrm>
            <a:off x="1433733" y="2537043"/>
            <a:ext cx="1554709" cy="475812"/>
          </a:xfrm>
          <a:prstGeom prst="wedgeEllipseCallout">
            <a:avLst>
              <a:gd name="adj1" fmla="val 60038"/>
              <a:gd name="adj2" fmla="val 242666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LONDÝN</a:t>
            </a:r>
            <a:endParaRPr lang="cs-CZ" altLang="cs-CZ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2214511" y="5589240"/>
            <a:ext cx="1554709" cy="475812"/>
          </a:xfrm>
          <a:prstGeom prst="wedgeEllipseCallout">
            <a:avLst>
              <a:gd name="adj1" fmla="val 79642"/>
              <a:gd name="adj2" fmla="val -71624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ŘÍM</a:t>
            </a:r>
            <a:endParaRPr lang="cs-CZ" altLang="cs-CZ" b="1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5626571" y="2132681"/>
            <a:ext cx="1554709" cy="475812"/>
          </a:xfrm>
          <a:prstGeom prst="wedgeEllipseCallout">
            <a:avLst>
              <a:gd name="adj1" fmla="val 34306"/>
              <a:gd name="adj2" fmla="val 226651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MOSKVA</a:t>
            </a:r>
            <a:endParaRPr lang="cs-CZ" altLang="cs-CZ" b="1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5652120" y="4415230"/>
            <a:ext cx="1554709" cy="475812"/>
          </a:xfrm>
          <a:prstGeom prst="wedgeEllipseCallout">
            <a:avLst>
              <a:gd name="adj1" fmla="val -52078"/>
              <a:gd name="adj2" fmla="val 292712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ATHÉNY</a:t>
            </a:r>
            <a:endParaRPr lang="cs-CZ" alt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88520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16" grpId="0" animBg="1"/>
      <p:bldP spid="18" grpId="0" animBg="1"/>
      <p:bldP spid="19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1043608" y="14213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sp>
        <p:nvSpPr>
          <p:cNvPr id="7172" name="TextovéPole 27"/>
          <p:cNvSpPr txBox="1">
            <a:spLocks noChangeArrowheads="1"/>
          </p:cNvSpPr>
          <p:nvPr/>
        </p:nvSpPr>
        <p:spPr bwMode="auto">
          <a:xfrm>
            <a:off x="285775" y="1916832"/>
            <a:ext cx="428622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Itálie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jedno z nejstarších měst v Evropě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nachází se zde sídlo papeže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rozloha: 1 285 km²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počet obyvatel: 2 </a:t>
            </a:r>
            <a:r>
              <a:rPr lang="cs-CZ" altLang="cs-CZ" b="1" dirty="0" smtClean="0"/>
              <a:t>700 000</a:t>
            </a:r>
            <a:endParaRPr lang="cs-CZ" altLang="cs-CZ" b="1" dirty="0"/>
          </a:p>
        </p:txBody>
      </p:sp>
      <p:pic>
        <p:nvPicPr>
          <p:cNvPr id="7173" name="Obrázek 28" descr="Moscow_In_Euro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5" y="1099820"/>
            <a:ext cx="2742009" cy="211010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13" descr="800px-Pohled_na_řím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69" y="3643312"/>
            <a:ext cx="4008967" cy="30067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TextovéPole 14"/>
          <p:cNvSpPr txBox="1">
            <a:spLocks noChangeArrowheads="1"/>
          </p:cNvSpPr>
          <p:nvPr/>
        </p:nvSpPr>
        <p:spPr bwMode="auto">
          <a:xfrm>
            <a:off x="683568" y="3690144"/>
            <a:ext cx="31432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Řím a náměstí sv. Petra</a:t>
            </a:r>
          </a:p>
        </p:txBody>
      </p:sp>
      <p:pic>
        <p:nvPicPr>
          <p:cNvPr id="7177" name="Obrázek 15" descr="ColosseumAtEvening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3313"/>
            <a:ext cx="4253359" cy="30067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" name="TextovéPole 18"/>
          <p:cNvSpPr txBox="1">
            <a:spLocks noChangeArrowheads="1"/>
          </p:cNvSpPr>
          <p:nvPr/>
        </p:nvSpPr>
        <p:spPr bwMode="auto">
          <a:xfrm>
            <a:off x="6444208" y="3789040"/>
            <a:ext cx="23574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Římské koloseum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539552" y="764704"/>
            <a:ext cx="2592288" cy="936104"/>
          </a:xfrm>
          <a:prstGeom prst="wedgeEllipseCallout">
            <a:avLst>
              <a:gd name="adj1" fmla="val 177582"/>
              <a:gd name="adj2" fmla="val 158146"/>
            </a:avLst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4000" b="1" dirty="0">
                <a:solidFill>
                  <a:srgbClr val="FF0000"/>
                </a:solidFill>
              </a:rPr>
              <a:t>ŘÍM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1563033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6" grpId="0"/>
      <p:bldP spid="7178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>
          <a:xfrm>
            <a:off x="-1438275" y="71247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sp>
        <p:nvSpPr>
          <p:cNvPr id="9220" name="TextovéPole 27"/>
          <p:cNvSpPr txBox="1">
            <a:spLocks noChangeArrowheads="1"/>
          </p:cNvSpPr>
          <p:nvPr/>
        </p:nvSpPr>
        <p:spPr bwMode="auto">
          <a:xfrm>
            <a:off x="571500" y="4413250"/>
            <a:ext cx="342900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Velké Británie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rozloha: 1577 km²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počet obyvatel: 7 </a:t>
            </a:r>
            <a:r>
              <a:rPr lang="cs-CZ" altLang="cs-CZ" b="1" dirty="0" smtClean="0"/>
              <a:t>600 000</a:t>
            </a:r>
            <a:endParaRPr lang="cs-CZ" altLang="cs-CZ" b="1" dirty="0"/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jedno z největších světových obchodních center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jedno z nejdůležitějších měst na světě</a:t>
            </a:r>
          </a:p>
        </p:txBody>
      </p:sp>
      <p:pic>
        <p:nvPicPr>
          <p:cNvPr id="9221" name="Obrázek 13" descr="Palace_of_Westminster,_London_-_Feb_200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26" y="1112838"/>
            <a:ext cx="7000875" cy="27590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TextovéPole 14"/>
          <p:cNvSpPr txBox="1">
            <a:spLocks noChangeArrowheads="1"/>
          </p:cNvSpPr>
          <p:nvPr/>
        </p:nvSpPr>
        <p:spPr bwMode="auto">
          <a:xfrm>
            <a:off x="395536" y="1243806"/>
            <a:ext cx="5572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err="1">
                <a:solidFill>
                  <a:schemeClr val="bg1"/>
                </a:solidFill>
              </a:rPr>
              <a:t>Westminsterský</a:t>
            </a:r>
            <a:r>
              <a:rPr lang="cs-CZ" altLang="cs-CZ" b="1" dirty="0">
                <a:solidFill>
                  <a:schemeClr val="bg1"/>
                </a:solidFill>
              </a:rPr>
              <a:t> palác a hodinová věž Big Ben</a:t>
            </a:r>
          </a:p>
        </p:txBody>
      </p:sp>
      <p:pic>
        <p:nvPicPr>
          <p:cNvPr id="9223" name="Obrázek 15" descr="800px-Tower_bridge_London_Twilight_-_November_2006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780" y="4202112"/>
            <a:ext cx="4588916" cy="23232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Obrázek 28" descr="Moscow_In_Europ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60848"/>
            <a:ext cx="1949450" cy="15001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6" name="TextovéPole 16"/>
          <p:cNvSpPr txBox="1">
            <a:spLocks noChangeArrowheads="1"/>
          </p:cNvSpPr>
          <p:nvPr/>
        </p:nvSpPr>
        <p:spPr bwMode="auto">
          <a:xfrm>
            <a:off x="4441701" y="4293096"/>
            <a:ext cx="2857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Most Tower </a:t>
            </a:r>
            <a:r>
              <a:rPr lang="cs-CZ" altLang="cs-CZ" b="1" dirty="0" err="1">
                <a:solidFill>
                  <a:schemeClr val="bg1"/>
                </a:solidFill>
              </a:rPr>
              <a:t>Bridge</a:t>
            </a:r>
            <a:endParaRPr lang="cs-CZ" altLang="cs-CZ" b="1" dirty="0">
              <a:solidFill>
                <a:schemeClr val="bg1"/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5596210" y="303339"/>
            <a:ext cx="3278584" cy="982536"/>
          </a:xfrm>
          <a:prstGeom prst="wedgeEllipseCallout">
            <a:avLst>
              <a:gd name="adj1" fmla="val 3571"/>
              <a:gd name="adj2" fmla="val 196281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4000" b="1" dirty="0">
                <a:solidFill>
                  <a:srgbClr val="FF0000"/>
                </a:solidFill>
              </a:rPr>
              <a:t>LONDÝN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4929160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2" grpId="0"/>
      <p:bldP spid="9226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1100138" y="-14833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pic>
        <p:nvPicPr>
          <p:cNvPr id="5124" name="Obrázek 13" descr="StBasile_SpasskayaTower_Red_Square_Moscow.hir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4569520"/>
            <a:ext cx="3048000" cy="20304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Obrázek 14" descr="476px-St_Basils_Cathedral-500px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313" y="1910457"/>
            <a:ext cx="3721100" cy="4689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TextovéPole 15"/>
          <p:cNvSpPr txBox="1">
            <a:spLocks noChangeArrowheads="1"/>
          </p:cNvSpPr>
          <p:nvPr/>
        </p:nvSpPr>
        <p:spPr bwMode="auto">
          <a:xfrm>
            <a:off x="357188" y="4714875"/>
            <a:ext cx="17859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Rudé náměstí</a:t>
            </a:r>
          </a:p>
        </p:txBody>
      </p:sp>
      <p:sp>
        <p:nvSpPr>
          <p:cNvPr id="5127" name="TextovéPole 26"/>
          <p:cNvSpPr txBox="1">
            <a:spLocks noChangeArrowheads="1"/>
          </p:cNvSpPr>
          <p:nvPr/>
        </p:nvSpPr>
        <p:spPr bwMode="auto">
          <a:xfrm>
            <a:off x="5214938" y="2000250"/>
            <a:ext cx="3286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chrám Vasila Blaženého</a:t>
            </a:r>
          </a:p>
        </p:txBody>
      </p:sp>
      <p:sp>
        <p:nvSpPr>
          <p:cNvPr id="5128" name="TextovéPole 27"/>
          <p:cNvSpPr txBox="1">
            <a:spLocks noChangeArrowheads="1"/>
          </p:cNvSpPr>
          <p:nvPr/>
        </p:nvSpPr>
        <p:spPr bwMode="auto">
          <a:xfrm>
            <a:off x="214313" y="3214688"/>
            <a:ext cx="457371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Ruska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jedno z největších měst v Evropě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rozloha: 1 085 km²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počet obyvatel: 10 </a:t>
            </a:r>
            <a:r>
              <a:rPr lang="cs-CZ" altLang="cs-CZ" b="1" dirty="0" smtClean="0"/>
              <a:t>505 000</a:t>
            </a:r>
            <a:endParaRPr lang="cs-CZ" altLang="cs-CZ" b="1" dirty="0"/>
          </a:p>
        </p:txBody>
      </p:sp>
      <p:pic>
        <p:nvPicPr>
          <p:cNvPr id="5129" name="Obrázek 28" descr="Moscow_In_Europ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569" y="1527646"/>
            <a:ext cx="2314575" cy="1781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683568" y="730376"/>
            <a:ext cx="2880320" cy="754407"/>
          </a:xfrm>
          <a:prstGeom prst="wedgeEllipseCallout">
            <a:avLst>
              <a:gd name="adj1" fmla="val 73414"/>
              <a:gd name="adj2" fmla="val 145831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3600" b="1" dirty="0" smtClean="0">
                <a:solidFill>
                  <a:srgbClr val="FF0000"/>
                </a:solidFill>
              </a:rPr>
              <a:t>MOSKVA</a:t>
            </a:r>
            <a:endParaRPr lang="cs-CZ" alt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88581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/>
      <p:bldP spid="5127" grpId="0"/>
      <p:bldP spid="5128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>
          <a:xfrm>
            <a:off x="1150144" y="-3829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sp>
        <p:nvSpPr>
          <p:cNvPr id="6148" name="TextovéPole 27"/>
          <p:cNvSpPr txBox="1">
            <a:spLocks noChangeArrowheads="1"/>
          </p:cNvSpPr>
          <p:nvPr/>
        </p:nvSpPr>
        <p:spPr bwMode="auto">
          <a:xfrm>
            <a:off x="294010" y="2348880"/>
            <a:ext cx="5070077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Řecka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je zde mnoho významných antických </a:t>
            </a:r>
            <a:r>
              <a:rPr lang="cs-CZ" altLang="cs-CZ" b="1" dirty="0" smtClean="0"/>
              <a:t>                                                     památek</a:t>
            </a:r>
            <a:endParaRPr lang="cs-CZ" altLang="cs-CZ" b="1" dirty="0"/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rozvinutý je zde především cestovní </a:t>
            </a:r>
            <a:r>
              <a:rPr lang="cs-CZ" altLang="cs-CZ" b="1" dirty="0" smtClean="0"/>
              <a:t>                       ruch</a:t>
            </a:r>
            <a:endParaRPr lang="cs-CZ" altLang="cs-CZ" b="1" dirty="0"/>
          </a:p>
        </p:txBody>
      </p:sp>
      <p:pic>
        <p:nvPicPr>
          <p:cNvPr id="6149" name="Obrázek 28" descr="Moscow_In_Euro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84" y="332656"/>
            <a:ext cx="2314575" cy="1781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10" descr="Lightmatter_acropoli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5" y="1162845"/>
            <a:ext cx="3857625" cy="25717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ovéPole 11"/>
          <p:cNvSpPr txBox="1">
            <a:spLocks noChangeArrowheads="1"/>
          </p:cNvSpPr>
          <p:nvPr/>
        </p:nvSpPr>
        <p:spPr bwMode="auto">
          <a:xfrm>
            <a:off x="5857875" y="1386681"/>
            <a:ext cx="25717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Athénská Akropolis</a:t>
            </a:r>
          </a:p>
        </p:txBody>
      </p:sp>
      <p:pic>
        <p:nvPicPr>
          <p:cNvPr id="6153" name="Obrázek 16" descr="Athens_Montage_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048" y="3933056"/>
            <a:ext cx="6125024" cy="27920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4" name="TextovéPole 17"/>
          <p:cNvSpPr txBox="1">
            <a:spLocks noChangeArrowheads="1"/>
          </p:cNvSpPr>
          <p:nvPr/>
        </p:nvSpPr>
        <p:spPr bwMode="auto">
          <a:xfrm>
            <a:off x="3859163" y="3910944"/>
            <a:ext cx="1071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Athény</a:t>
            </a:r>
          </a:p>
        </p:txBody>
      </p:sp>
      <p:sp>
        <p:nvSpPr>
          <p:cNvPr id="2" name="Oválný popisek 1"/>
          <p:cNvSpPr/>
          <p:nvPr/>
        </p:nvSpPr>
        <p:spPr>
          <a:xfrm>
            <a:off x="2699792" y="1011960"/>
            <a:ext cx="2304256" cy="744609"/>
          </a:xfrm>
          <a:prstGeom prst="wedgeEllipseCallout">
            <a:avLst>
              <a:gd name="adj1" fmla="val -93999"/>
              <a:gd name="adj2" fmla="val 68896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3200" b="1" dirty="0">
                <a:solidFill>
                  <a:srgbClr val="FF0000"/>
                </a:solidFill>
              </a:rPr>
              <a:t>ATHÉNY</a:t>
            </a:r>
            <a:r>
              <a:rPr lang="cs-CZ" altLang="cs-CZ" sz="3200" b="1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4010" y="4665454"/>
            <a:ext cx="2520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b="1" dirty="0" smtClean="0"/>
              <a:t>počet </a:t>
            </a:r>
            <a:r>
              <a:rPr lang="cs-CZ" altLang="cs-CZ" b="1" dirty="0"/>
              <a:t>obyvatel: 745 </a:t>
            </a:r>
            <a:r>
              <a:rPr lang="cs-CZ" altLang="cs-CZ" b="1" dirty="0" smtClean="0"/>
              <a:t>000</a:t>
            </a:r>
            <a:endParaRPr lang="cs-CZ" alt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4010" y="4296122"/>
            <a:ext cx="1798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b="1" dirty="0"/>
              <a:t>rozloha: 427 km²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0447764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52" grpId="0"/>
      <p:bldP spid="6154" grpId="0"/>
      <p:bldP spid="2" grpId="0" animBg="1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285750" y="1214438"/>
            <a:ext cx="8143875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FF3300"/>
            </a:solidFill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</a:rPr>
              <a:t>       Spojte </a:t>
            </a:r>
            <a:r>
              <a:rPr lang="cs-CZ" altLang="cs-CZ" b="1" dirty="0">
                <a:solidFill>
                  <a:srgbClr val="FF0000"/>
                </a:solidFill>
              </a:rPr>
              <a:t>šipkami nejvýznamnější města se státem, ve kterém leží.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249140" y="2286001"/>
            <a:ext cx="227230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VELKÁ BRITÁNIE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ŘECKO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RUSKO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ITÁLIE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3317" name="TextovéPole 17"/>
          <p:cNvSpPr txBox="1">
            <a:spLocks noChangeArrowheads="1"/>
          </p:cNvSpPr>
          <p:nvPr/>
        </p:nvSpPr>
        <p:spPr bwMode="auto">
          <a:xfrm>
            <a:off x="5594177" y="2830415"/>
            <a:ext cx="1893093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ATHÉNY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ŘÍM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</a:rPr>
              <a:t>LONDÝN</a:t>
            </a:r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MOSKVA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3079800" y="3500438"/>
            <a:ext cx="2500313" cy="122470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079800" y="3000376"/>
            <a:ext cx="2357438" cy="10001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079800" y="4076787"/>
            <a:ext cx="2428875" cy="4237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008363" y="3071814"/>
            <a:ext cx="2500312" cy="50006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04890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nimBg="1"/>
      <p:bldP spid="17" grpId="0"/>
      <p:bldP spid="133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3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altLang="cs-CZ" i="1" dirty="0"/>
              <a:t>Wikipedie: Otevřená encyklopedie: Moskva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Moskva&amp;oldid</a:t>
            </a:r>
            <a:r>
              <a:rPr lang="cs-CZ" altLang="cs-CZ" dirty="0"/>
              <a:t>=8667473&gt; </a:t>
            </a:r>
          </a:p>
          <a:p>
            <a:r>
              <a:rPr lang="cs-CZ" altLang="cs-CZ" i="1" dirty="0"/>
              <a:t>Wikipedie: Otevřená encyklopedie: Athény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=Ath%C3%A9ny&amp;oldid=8667521&gt; </a:t>
            </a:r>
          </a:p>
          <a:p>
            <a:r>
              <a:rPr lang="cs-CZ" altLang="cs-CZ" i="1" dirty="0"/>
              <a:t>Wikipedie: Otevřená encyklopedie: Řím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=%C5%98%C3%ADm&amp;oldid=8667417&gt; </a:t>
            </a:r>
          </a:p>
          <a:p>
            <a:r>
              <a:rPr lang="cs-CZ" altLang="cs-CZ" i="1" dirty="0" smtClean="0"/>
              <a:t>Wikipedie</a:t>
            </a:r>
            <a:r>
              <a:rPr lang="cs-CZ" altLang="cs-CZ" i="1" dirty="0"/>
              <a:t>: Otevřená encyklopedie: Londýn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</a:t>
            </a:r>
            <a:r>
              <a:rPr lang="cs-CZ" altLang="cs-CZ" dirty="0">
                <a:hlinkClick r:id="rId2"/>
              </a:rPr>
              <a:t>http://</a:t>
            </a:r>
            <a:r>
              <a:rPr lang="cs-CZ" altLang="cs-CZ" dirty="0" smtClean="0">
                <a:hlinkClick r:id="rId2"/>
              </a:rPr>
              <a:t>cs.wikipedia.org/w/index.php?title=Lond%C3%BDn&amp;oldid=8663486</a:t>
            </a:r>
            <a:endParaRPr lang="cs-CZ" altLang="cs-CZ" dirty="0" smtClean="0"/>
          </a:p>
          <a:p>
            <a:r>
              <a:rPr lang="pt-BR" altLang="cs-CZ" dirty="0"/>
              <a:t>NEZNÁMÝ. </a:t>
            </a:r>
            <a:r>
              <a:rPr lang="pt-BR" altLang="cs-CZ" i="1" dirty="0"/>
              <a:t>Evropa</a:t>
            </a:r>
            <a:r>
              <a:rPr lang="pt-BR" altLang="cs-CZ" dirty="0"/>
              <a:t> [online]. [cit. 17.12.2013]. Dostupný na WWW: &lt;http://www.11zsmost.cz/cd-evropa/cdevropa/mapa_mesta.htm&gt;. </a:t>
            </a:r>
            <a:endParaRPr lang="cs-CZ" altLang="cs-CZ" dirty="0"/>
          </a:p>
          <a:p>
            <a:r>
              <a:rPr lang="cs-CZ" altLang="cs-CZ" dirty="0"/>
              <a:t>AZOV.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Soubor:StBasile_SpasskayaTower_Red_Square_Moscow.hires.jpg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KNUTUX.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&lt;http://cs.wikipedia.org/wiki/Soubor:St_Basils_Cathedral-500px.jpg&gt;.</a:t>
            </a:r>
          </a:p>
          <a:p>
            <a:r>
              <a:rPr lang="cs-CZ" altLang="cs-CZ" dirty="0"/>
              <a:t>AVALA.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Soubor:Moscow_In_Europe.png</a:t>
            </a:r>
            <a:r>
              <a:rPr lang="cs-CZ" altLang="cs-CZ" dirty="0"/>
              <a:t>&gt;.  </a:t>
            </a:r>
          </a:p>
          <a:p>
            <a:r>
              <a:rPr lang="cs-CZ" altLang="cs-CZ" dirty="0"/>
              <a:t>LOGAN, Aaron.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Soubor:Lightmatter_acropolis.jpg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DIMBOUKAS.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&lt;http://cs.wikipedia.org/wiki/Soubor:Athens_Montage_2.jpg&gt;.  </a:t>
            </a:r>
          </a:p>
          <a:p>
            <a:r>
              <a:rPr lang="cs-CZ" altLang="cs-CZ" dirty="0"/>
              <a:t>P.LEDR.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&lt;http://cs.wikipedia.org/wiki/Soubor:Pohled_na_%C5%99%C3%ADm.JPG&gt;. </a:t>
            </a:r>
          </a:p>
          <a:p>
            <a:r>
              <a:rPr lang="cs-CZ" altLang="cs-CZ" dirty="0"/>
              <a:t>TILLE, Andreas.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Soubor:Collage_Rome.jpg</a:t>
            </a:r>
            <a:r>
              <a:rPr lang="cs-CZ" altLang="cs-CZ" dirty="0"/>
              <a:t>&gt;. </a:t>
            </a:r>
          </a:p>
          <a:p>
            <a:r>
              <a:rPr lang="it-IT" altLang="cs-CZ" dirty="0"/>
              <a:t>DILIFF.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17.12.2013]. Dostupný na WWW: &lt;http://commons.wikimedia.org/wiki/File:Palace_of_Westminster,_London_-_Feb_2007.jpg&gt;.</a:t>
            </a:r>
            <a:endParaRPr lang="cs-CZ" altLang="cs-CZ" dirty="0"/>
          </a:p>
          <a:p>
            <a:r>
              <a:rPr lang="it-IT" altLang="cs-CZ" dirty="0"/>
              <a:t>DILIFF.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17.12.2013]. Dostupný na WWW: &lt;http://commons.wikimedia.org/wiki/File:Tower_bridge_London_Twilight_-_November_2006.jpg</a:t>
            </a:r>
            <a:r>
              <a:rPr lang="it-IT" altLang="cs-CZ" dirty="0" smtClean="0"/>
              <a:t>&gt;.</a:t>
            </a:r>
            <a:endParaRPr lang="cs-CZ" altLang="cs-CZ" dirty="0" smtClean="0"/>
          </a:p>
          <a:p>
            <a:endParaRPr lang="cs-CZ" altLang="cs-CZ" dirty="0"/>
          </a:p>
          <a:p>
            <a:endParaRPr lang="cs-CZ" altLang="cs-CZ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endParaRPr lang="cs-CZ" alt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1779</TotalTime>
  <Words>638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EVROPA - města</vt:lpstr>
      <vt:lpstr>EVROPA - města</vt:lpstr>
      <vt:lpstr>EVROPA - města</vt:lpstr>
      <vt:lpstr>EVROPA - města</vt:lpstr>
      <vt:lpstr>EVROPA - města</vt:lpstr>
      <vt:lpstr>OTÁZKY A PROCVIČOVÁNÍ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142</cp:revision>
  <dcterms:created xsi:type="dcterms:W3CDTF">2013-05-10T12:01:16Z</dcterms:created>
  <dcterms:modified xsi:type="dcterms:W3CDTF">2014-01-24T16:17:19Z</dcterms:modified>
</cp:coreProperties>
</file>