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92" r:id="rId2"/>
    <p:sldId id="293" r:id="rId3"/>
    <p:sldId id="337" r:id="rId4"/>
    <p:sldId id="346" r:id="rId5"/>
    <p:sldId id="347" r:id="rId6"/>
    <p:sldId id="348" r:id="rId7"/>
    <p:sldId id="349" r:id="rId8"/>
    <p:sldId id="350" r:id="rId9"/>
    <p:sldId id="351" r:id="rId10"/>
    <p:sldId id="352" r:id="rId11"/>
    <p:sldId id="355" r:id="rId12"/>
    <p:sldId id="353" r:id="rId13"/>
    <p:sldId id="354" r:id="rId14"/>
    <p:sldId id="294" r:id="rId15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26" autoAdjust="0"/>
    <p:restoredTop sz="94622" autoAdjust="0"/>
  </p:normalViewPr>
  <p:slideViewPr>
    <p:cSldViewPr>
      <p:cViewPr varScale="1">
        <p:scale>
          <a:sx n="43" d="100"/>
          <a:sy n="43" d="100"/>
        </p:scale>
        <p:origin x="-14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Sčítání a odčítání do 7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C2068B-DF88-43AC-807E-BF7277DC7F2F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338676-C263-4DD8-99F7-5B2889DA7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E5DC2C6-1B16-49F0-A9A3-144DCB39E54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A9A4E-C528-41AF-A929-95FBE99DD653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EEEBE-0A99-4FCF-9058-81F47EDBB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10E41-E1FE-4EA4-8376-0556DF53DE8A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81AF0-DA87-40A7-A225-765C9008C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2279E-B08A-4E1C-AF30-1A4122643246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F8065-D520-4F53-BD33-A4BB7304B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70A57-772F-43CB-9912-52359145EA33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0D0F0-41C2-4A9C-AAD1-129324974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30C4C-EB9F-4744-9DAC-B9C2E35702D9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6C39F-EE0C-4ED9-AA47-F72765E01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4E130-DD67-4DD6-B342-92DE132E2B5E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D6CFE-652D-4B23-A6AA-9A47A655C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1DC86-A9A2-422B-9187-60BBFCCA3029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E099-F233-4292-AF31-DFC53AAE9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84E90-D8AB-4936-B511-A4731F307565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603E9-320B-48C7-85ED-D46CC6C0D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F85A7-C147-43FA-BDE6-786AE1ED134D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8A7C6C-84E9-4FD3-89FB-7476D1C1B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1BAEC-A19C-4629-8996-9719A13B5860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26DB7-43C3-461C-9360-35342B568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1F80F-ABD1-43D6-9FE4-2C74AF0E8C28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5A427-1BCA-4DFB-81E1-94BB800889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DB3130-F3A0-4404-AEBF-11E92BB63674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76BC52-21A2-47F9-AF84-4BD3C7698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1.gif"/><Relationship Id="rId7" Type="http://schemas.openxmlformats.org/officeDocument/2006/relationships/image" Target="../media/image14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gif"/><Relationship Id="rId5" Type="http://schemas.openxmlformats.org/officeDocument/2006/relationships/image" Target="../media/image7.gif"/><Relationship Id="rId4" Type="http://schemas.openxmlformats.org/officeDocument/2006/relationships/image" Target="../media/image12.gif"/><Relationship Id="rId9" Type="http://schemas.openxmlformats.org/officeDocument/2006/relationships/image" Target="../media/image16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Časový fond – </a:t>
            </a:r>
            <a:r>
              <a:rPr lang="cs-CZ" sz="1600" dirty="0" smtClean="0"/>
              <a:t>30 </a:t>
            </a:r>
            <a:r>
              <a:rPr lang="cs-CZ" sz="1600" dirty="0"/>
              <a:t>minut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Snímek č. 3, 4, 5, 6, 7, 8, 9, 10– výkladová část, jednoduché slovní úlohy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11 – pexeso, po kliknutí na příklad a  jeho výsledek se objeví stejné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obrázky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13 – po kliknutí na správný výsledek se objeví  kytička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14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6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C3CB43-9E44-42E6-AD3D-E5319FC5DC4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672013" y="4897438"/>
            <a:ext cx="3541712" cy="554037"/>
            <a:chOff x="4672585" y="4896854"/>
            <a:chExt cx="3540627" cy="554360"/>
          </a:xfrm>
        </p:grpSpPr>
        <p:sp>
          <p:nvSpPr>
            <p:cNvPr id="44" name="Ovál 43"/>
            <p:cNvSpPr/>
            <p:nvPr/>
          </p:nvSpPr>
          <p:spPr>
            <a:xfrm>
              <a:off x="5267715" y="4896854"/>
              <a:ext cx="56339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7649823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>
              <a:off x="5862845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6459562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7054692" y="4896854"/>
              <a:ext cx="56339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4672585" y="4896854"/>
              <a:ext cx="56338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4610100" y="3227388"/>
            <a:ext cx="3543300" cy="554037"/>
            <a:chOff x="4609946" y="3227270"/>
            <a:chExt cx="3543153" cy="554360"/>
          </a:xfrm>
        </p:grpSpPr>
        <p:sp>
          <p:nvSpPr>
            <p:cNvPr id="25" name="Ovál 24"/>
            <p:cNvSpPr/>
            <p:nvPr/>
          </p:nvSpPr>
          <p:spPr>
            <a:xfrm>
              <a:off x="5205234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7589560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7" name="Ovál 26"/>
            <p:cNvSpPr/>
            <p:nvPr/>
          </p:nvSpPr>
          <p:spPr>
            <a:xfrm>
              <a:off x="5802110" y="3227270"/>
              <a:ext cx="563539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397397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994272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4609946" y="3227270"/>
              <a:ext cx="563540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741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smtClean="0"/>
              <a:t>Sčítání a odčítání</a:t>
            </a:r>
          </a:p>
        </p:txBody>
      </p:sp>
      <p:sp>
        <p:nvSpPr>
          <p:cNvPr id="1741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8A166E3-2781-48DC-B423-BCFFC37CD2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1354138" y="0"/>
            <a:ext cx="1730375" cy="377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3900">
                <a:solidFill>
                  <a:srgbClr val="FF0000"/>
                </a:solidFill>
                <a:latin typeface="Candara" pitchFamily="34" charset="0"/>
              </a:rPr>
              <a:t>+</a:t>
            </a:r>
          </a:p>
        </p:txBody>
      </p:sp>
      <p:sp>
        <p:nvSpPr>
          <p:cNvPr id="17414" name="TextovéPole 4"/>
          <p:cNvSpPr txBox="1">
            <a:spLocks noChangeArrowheads="1"/>
          </p:cNvSpPr>
          <p:nvPr/>
        </p:nvSpPr>
        <p:spPr bwMode="auto">
          <a:xfrm>
            <a:off x="6227763" y="0"/>
            <a:ext cx="990600" cy="377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3900">
                <a:solidFill>
                  <a:srgbClr val="FF0000"/>
                </a:solidFill>
                <a:latin typeface="Candara" pitchFamily="34" charset="0"/>
              </a:rPr>
              <a:t>-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406525" y="4025900"/>
            <a:ext cx="2178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1 + 5 = 6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648325" y="3910013"/>
            <a:ext cx="2058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6 - 1 = 5</a:t>
            </a: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7631931" y="3162971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2219325" y="4868863"/>
            <a:ext cx="1706563" cy="554037"/>
            <a:chOff x="2219039" y="4869160"/>
            <a:chExt cx="1707229" cy="554360"/>
          </a:xfrm>
        </p:grpSpPr>
        <p:sp>
          <p:nvSpPr>
            <p:cNvPr id="36" name="Ovál 35"/>
            <p:cNvSpPr/>
            <p:nvPr/>
          </p:nvSpPr>
          <p:spPr>
            <a:xfrm>
              <a:off x="2219039" y="4869160"/>
              <a:ext cx="563783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7" name="Ovál 36"/>
            <p:cNvSpPr/>
            <p:nvPr/>
          </p:nvSpPr>
          <p:spPr>
            <a:xfrm>
              <a:off x="2798703" y="4869160"/>
              <a:ext cx="563782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362485" y="4869160"/>
              <a:ext cx="563783" cy="554360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465263" y="5516563"/>
            <a:ext cx="21796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3 + 3 = 6</a:t>
            </a:r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7098145" y="4826937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7689052" y="4816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3" name="TextovéPole 52"/>
          <p:cNvSpPr txBox="1">
            <a:spLocks noChangeArrowheads="1"/>
          </p:cNvSpPr>
          <p:nvPr/>
        </p:nvSpPr>
        <p:spPr bwMode="auto">
          <a:xfrm>
            <a:off x="5737225" y="5476875"/>
            <a:ext cx="20574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 6 - 3 = 3</a:t>
            </a:r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1184275" y="3246438"/>
            <a:ext cx="2867025" cy="568325"/>
            <a:chOff x="1184030" y="3246834"/>
            <a:chExt cx="2867321" cy="567933"/>
          </a:xfrm>
        </p:grpSpPr>
        <p:grpSp>
          <p:nvGrpSpPr>
            <p:cNvPr id="17430" name="Skupina 5"/>
            <p:cNvGrpSpPr>
              <a:grpSpLocks/>
            </p:cNvGrpSpPr>
            <p:nvPr/>
          </p:nvGrpSpPr>
          <p:grpSpPr bwMode="auto">
            <a:xfrm>
              <a:off x="1763765" y="3246834"/>
              <a:ext cx="2287586" cy="554360"/>
              <a:chOff x="2063024" y="4831797"/>
              <a:chExt cx="2287586" cy="554360"/>
            </a:xfrm>
          </p:grpSpPr>
          <p:grpSp>
            <p:nvGrpSpPr>
              <p:cNvPr id="17432" name="Skupina 17"/>
              <p:cNvGrpSpPr>
                <a:grpSpLocks/>
              </p:cNvGrpSpPr>
              <p:nvPr/>
            </p:nvGrpSpPr>
            <p:grpSpPr bwMode="auto">
              <a:xfrm>
                <a:off x="2063024" y="4831797"/>
                <a:ext cx="1143793" cy="554360"/>
                <a:chOff x="2031607" y="5254104"/>
                <a:chExt cx="1143793" cy="554360"/>
              </a:xfrm>
            </p:grpSpPr>
            <p:sp>
              <p:nvSpPr>
                <p:cNvPr id="13" name="Ovál 12"/>
                <p:cNvSpPr/>
                <p:nvPr/>
              </p:nvSpPr>
              <p:spPr>
                <a:xfrm>
                  <a:off x="2031370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14" name="Ovál 13"/>
                <p:cNvSpPr/>
                <p:nvPr/>
              </p:nvSpPr>
              <p:spPr>
                <a:xfrm>
                  <a:off x="2612455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  <p:grpSp>
            <p:nvGrpSpPr>
              <p:cNvPr id="17433" name="Skupina 19"/>
              <p:cNvGrpSpPr>
                <a:grpSpLocks/>
              </p:cNvGrpSpPr>
              <p:nvPr/>
            </p:nvGrpSpPr>
            <p:grpSpPr bwMode="auto">
              <a:xfrm>
                <a:off x="3206817" y="4831797"/>
                <a:ext cx="1143793" cy="554360"/>
                <a:chOff x="1946663" y="5254104"/>
                <a:chExt cx="1143793" cy="554360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1947338" y="5254104"/>
                  <a:ext cx="563621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sp>
              <p:nvSpPr>
                <p:cNvPr id="23" name="Ovál 22"/>
                <p:cNvSpPr/>
                <p:nvPr/>
              </p:nvSpPr>
              <p:spPr>
                <a:xfrm>
                  <a:off x="2526836" y="5254104"/>
                  <a:ext cx="563620" cy="553654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</p:grpSp>
        </p:grpSp>
        <p:sp>
          <p:nvSpPr>
            <p:cNvPr id="45" name="Ovál 44"/>
            <p:cNvSpPr/>
            <p:nvPr/>
          </p:nvSpPr>
          <p:spPr>
            <a:xfrm>
              <a:off x="1184030" y="3261111"/>
              <a:ext cx="563621" cy="55365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56" name="Přímá spojnice 55"/>
          <p:cNvCxnSpPr/>
          <p:nvPr/>
        </p:nvCxnSpPr>
        <p:spPr>
          <a:xfrm flipV="1">
            <a:off x="6476383" y="4816228"/>
            <a:ext cx="518000" cy="6602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438150" y="4879975"/>
            <a:ext cx="1770063" cy="554038"/>
            <a:chOff x="448864" y="4869160"/>
            <a:chExt cx="1770175" cy="554360"/>
          </a:xfrm>
        </p:grpSpPr>
        <p:sp>
          <p:nvSpPr>
            <p:cNvPr id="38" name="Ovál 37"/>
            <p:cNvSpPr/>
            <p:nvPr/>
          </p:nvSpPr>
          <p:spPr>
            <a:xfrm>
              <a:off x="1052152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1655440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448864" y="4869160"/>
              <a:ext cx="563599" cy="554360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8" name="Ovál 57"/>
          <p:cNvSpPr/>
          <p:nvPr/>
        </p:nvSpPr>
        <p:spPr>
          <a:xfrm>
            <a:off x="517525" y="3260725"/>
            <a:ext cx="563563" cy="53975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42" grpId="0"/>
      <p:bldP spid="53" grpId="0"/>
      <p:bldP spid="5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413544-CE3A-49F2-B75E-B041440BB0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1028" name="Picture 4" descr="C:\Users\hyp\AppData\Local\Microsoft\Windows\Temporary Internet Files\Content.IE5\JVADSESB\MM91000115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11600" y="658813"/>
            <a:ext cx="1674813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4" descr="C:\Users\hyp\AppData\Local\Microsoft\Windows\Temporary Internet Files\Content.IE5\JVADSESB\MM91000115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4000" y="2151063"/>
            <a:ext cx="1674813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 descr="C:\Users\hyp\AppData\Local\Microsoft\Windows\Temporary Internet Files\Content.IE5\JVADSESB\MM91000115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1988" y="4089400"/>
            <a:ext cx="763587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 descr="C:\Users\hyp\AppData\Local\Microsoft\Windows\Temporary Internet Files\Content.IE5\JVADSESB\MM91000115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60800" y="4140200"/>
            <a:ext cx="763588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 descr="C:\Users\hyp\AppData\Local\Microsoft\Windows\Temporary Internet Files\Content.IE5\JVADSESB\MM91000115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62625" y="4089400"/>
            <a:ext cx="763588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113571-910C-4F18-A113-5404B5E7516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2050" name="Picture 2" descr="C:\Users\hyp\AppData\Local\Microsoft\Windows\Temporary Internet Files\Content.IE5\Z2UY2XIZ\MM91000115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78263" y="692150"/>
            <a:ext cx="11144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C:\Users\hyp\AppData\Local\Microsoft\Windows\Temporary Internet Files\Content.IE5\Z2UY2XIZ\MM91000115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79863" y="2206625"/>
            <a:ext cx="11144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:\Users\hyp\AppData\Local\Microsoft\Windows\Temporary Internet Files\Content.IE5\Z2UY2XIZ\MM91000115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07063" y="3927475"/>
            <a:ext cx="681037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hyp\AppData\Local\Microsoft\Windows\Temporary Internet Files\Content.IE5\Z2UY2XIZ\MM91000115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83000" y="3962400"/>
            <a:ext cx="682625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C:\Users\hyp\AppData\Local\Microsoft\Windows\Temporary Internet Files\Content.IE5\Z2UY2XIZ\MM91000115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66913" y="3962400"/>
            <a:ext cx="682625" cy="83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4C960E-0611-4415-B11F-F484359262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3076" name="Picture 4" descr="C:\Users\hyp\AppData\Local\Microsoft\Windows\Temporary Internet Files\Content.IE5\0PSKPZ6N\MM910001150[2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25" y="660400"/>
            <a:ext cx="16097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4" descr="C:\Users\hyp\AppData\Local\Microsoft\Windows\Temporary Internet Files\Content.IE5\0PSKPZ6N\MM910001150[2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25" y="2098675"/>
            <a:ext cx="1609725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 descr="C:\Users\hyp\AppData\Local\Microsoft\Windows\Temporary Internet Files\Content.IE5\0PSKPZ6N\MM910001150[2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6438" y="4073525"/>
            <a:ext cx="865187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4" descr="C:\Users\hyp\AppData\Local\Microsoft\Windows\Temporary Internet Files\Content.IE5\0PSKPZ6N\MM910001150[2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1588" y="4029075"/>
            <a:ext cx="865187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4" descr="C:\Users\hyp\AppData\Local\Microsoft\Windows\Temporary Internet Files\Content.IE5\0PSKPZ6N\MM910001150[2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9450" y="4029075"/>
            <a:ext cx="865188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AD8711-2BD3-45EE-A4C5-D51428F8FA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646237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LEO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4098" name="Picture 2" descr="C:\Users\hyp\AppData\Local\Microsoft\Windows\Temporary Internet Files\Content.IE5\JULPBTUZ\MM9100011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3025" y="523875"/>
            <a:ext cx="14859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Picture 2" descr="C:\Users\hyp\AppData\Local\Microsoft\Windows\Temporary Internet Files\Content.IE5\JULPBTUZ\MM9100011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1763" y="2133600"/>
            <a:ext cx="14859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 descr="C:\Users\hyp\AppData\Local\Microsoft\Windows\Temporary Internet Files\Content.IE5\JULPBTUZ\MM9100011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51038" y="3889375"/>
            <a:ext cx="836612" cy="90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2" descr="C:\Users\hyp\AppData\Local\Microsoft\Windows\Temporary Internet Files\Content.IE5\JULPBTUZ\MM9100011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03900" y="3889375"/>
            <a:ext cx="836613" cy="906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Picture 2" descr="C:\Users\hyp\AppData\Local\Microsoft\Windows\Temporary Internet Files\Content.IE5\JULPBTUZ\MM910001109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51263" y="3957638"/>
            <a:ext cx="836612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9625BD2-F675-45D0-B206-F1106CCAB48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5122" name="Picture 2" descr="C:\Users\hyp\AppData\Local\Microsoft\Windows\Temporary Internet Files\Content.IE5\JVADSESB\MM91000111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6588" y="3927475"/>
            <a:ext cx="74295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hyp\AppData\Local\Microsoft\Windows\Temporary Internet Files\Content.IE5\JVADSESB\MM91000111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8113" y="2098675"/>
            <a:ext cx="1230312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C:\Users\hyp\AppData\Local\Microsoft\Windows\Temporary Internet Files\Content.IE5\JVADSESB\MM91000111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8113" y="639763"/>
            <a:ext cx="1230312" cy="153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C:\Users\hyp\AppData\Local\Microsoft\Windows\Temporary Internet Files\Content.IE5\JVADSESB\MM91000111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60800" y="3960813"/>
            <a:ext cx="742950" cy="92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 descr="C:\Users\hyp\AppData\Local\Microsoft\Windows\Temporary Internet Files\Content.IE5\JVADSESB\MM91000111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62625" y="3933825"/>
            <a:ext cx="74295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53A2D2-7091-4017-82FD-D792C827AA9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56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6146" name="Picture 2" descr="C:\Users\hyp\AppData\Local\Microsoft\Windows\Temporary Internet Files\Content.IE5\Z2UY2XIZ\MM91000107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29075" y="2076450"/>
            <a:ext cx="173355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 descr="C:\Users\hyp\AppData\Local\Microsoft\Windows\Temporary Internet Files\Content.IE5\Z2UY2XIZ\MM91000107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6900" y="4073525"/>
            <a:ext cx="847725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C:\Users\hyp\AppData\Local\Microsoft\Windows\Temporary Internet Files\Content.IE5\Z2UY2XIZ\MM91000107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29075" y="790575"/>
            <a:ext cx="173355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hyp\AppData\Local\Microsoft\Windows\Temporary Internet Files\Content.IE5\Z2UY2XIZ\MM91000107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11588" y="4032250"/>
            <a:ext cx="846137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9" name="Picture 2" descr="C:\Users\hyp\AppData\Local\Microsoft\Windows\Temporary Internet Files\Content.IE5\Z2UY2XIZ\MM91000107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0563" y="3933825"/>
            <a:ext cx="846137" cy="72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B83CB3-188D-469E-9E68-BB13DEEA82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9388" y="1071563"/>
            <a:ext cx="18002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EMA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071563"/>
            <a:ext cx="1338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279775" y="1071563"/>
            <a:ext cx="531813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51050" y="2357438"/>
            <a:ext cx="1338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MÁ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09538" y="2357438"/>
            <a:ext cx="19415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PEPA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3352800" y="2351088"/>
            <a:ext cx="53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9383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28988" y="3933825"/>
            <a:ext cx="5318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690813" y="3933825"/>
            <a:ext cx="5794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57775" y="3933825"/>
            <a:ext cx="7048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7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14838" y="3933825"/>
            <a:ext cx="7508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 =</a:t>
            </a:r>
          </a:p>
        </p:txBody>
      </p:sp>
      <p:pic>
        <p:nvPicPr>
          <p:cNvPr id="7170" name="Picture 2" descr="C:\Users\hyp\AppData\Local\Microsoft\Windows\Temporary Internet Files\Content.IE5\0PSKPZ6N\MM91000108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2413" y="554038"/>
            <a:ext cx="131445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 descr="C:\Users\hyp\AppData\Local\Microsoft\Windows\Temporary Internet Files\Content.IE5\0PSKPZ6N\MM91000108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95750" y="2070100"/>
            <a:ext cx="131445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2" descr="C:\Users\hyp\AppData\Local\Microsoft\Windows\Temporary Internet Files\Content.IE5\0PSKPZ6N\MM91000108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70075" y="3940175"/>
            <a:ext cx="809625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2" descr="C:\Users\hyp\AppData\Local\Microsoft\Windows\Temporary Internet Files\Content.IE5\0PSKPZ6N\MM91000108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4613" y="3862388"/>
            <a:ext cx="80962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 descr="C:\Users\hyp\AppData\Local\Microsoft\Windows\Temporary Internet Files\Content.IE5\0PSKPZ6N\MM910001084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62625" y="3808413"/>
            <a:ext cx="809625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4" grpId="0"/>
      <p:bldP spid="16" grpId="0"/>
      <p:bldP spid="17" grpId="0"/>
      <p:bldP spid="18" grpId="0"/>
      <p:bldP spid="19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7" descr="C:\Users\hyp\AppData\Local\Microsoft\Windows\Temporary Internet Files\Content.IE5\06RSBMDL\MM910001095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9138" y="647700"/>
            <a:ext cx="1565275" cy="142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4489450" y="647700"/>
            <a:ext cx="1635125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pic>
        <p:nvPicPr>
          <p:cNvPr id="25603" name="Picture 12" descr="C:\Users\hyp\AppData\Local\Microsoft\Windows\Temporary Internet Files\Content.IE5\06RSBMDL\MM91000113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62675" y="3473450"/>
            <a:ext cx="1557338" cy="140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10" descr="C:\Users\hyp\AppData\Local\Microsoft\Windows\Temporary Internet Files\Content.IE5\WJHIRE44\MM910001147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62675" y="4892675"/>
            <a:ext cx="1565275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 descr="C:\Users\hyp\AppData\Local\Microsoft\Windows\Temporary Internet Files\Content.IE5\WJHIRE44\MM910001110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6800" y="2076450"/>
            <a:ext cx="1611313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10" descr="C:\Users\hyp\AppData\Local\Microsoft\Windows\Temporary Internet Files\Content.IE5\WJHIRE44\MM910001147[1]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6800" y="666750"/>
            <a:ext cx="1565275" cy="144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124575" y="2055813"/>
            <a:ext cx="1633538" cy="14176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4575" y="3463925"/>
            <a:ext cx="1633538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24575" y="4879975"/>
            <a:ext cx="1633538" cy="14192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 + 4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8225" y="647700"/>
            <a:ext cx="1633538" cy="14065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11" name="Picture 3" descr="C:\Users\hyp\AppData\Local\Microsoft\Windows\Temporary Internet Files\Content.IE5\YDFXW421\MM910001117[1]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29138" y="3478213"/>
            <a:ext cx="1565275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2" name="Picture 9" descr="C:\Users\hyp\AppData\Local\Microsoft\Windows\Temporary Internet Files\Content.IE5\YDFXW421\MM910001081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29138" y="2063750"/>
            <a:ext cx="15557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3" name="Picture 9" descr="C:\Users\hyp\AppData\Local\Microsoft\Windows\Temporary Internet Files\Content.IE5\YDFXW421\MM910001081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29138" y="4892675"/>
            <a:ext cx="155575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4489450" y="2055813"/>
            <a:ext cx="1635125" cy="14176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7 - 4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89450" y="3463925"/>
            <a:ext cx="1635125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6 - 6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89450" y="4879975"/>
            <a:ext cx="1635125" cy="14192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17" name="Picture 12" descr="C:\Users\hyp\AppData\Local\Microsoft\Windows\Temporary Internet Files\Content.IE5\06RSBMDL\MM91000113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32113" y="2076450"/>
            <a:ext cx="1557337" cy="141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8" name="Picture 7" descr="C:\Users\hyp\AppData\Local\Microsoft\Windows\Temporary Internet Files\Content.IE5\06RSBMDL\MM910001095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1950" y="4870450"/>
            <a:ext cx="1565275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9" name="Picture 6" descr="C:\Users\hyp\AppData\Local\Microsoft\Windows\Temporary Internet Files\Content.IE5\J1A8PUA3\MM910001089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21000" y="647700"/>
            <a:ext cx="1546225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0" name="Picture 2" descr="C:\Users\hyp\AppData\Local\Microsoft\Windows\Temporary Internet Files\Content.IE5\J1A8PUA3\MM910001127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03538" y="3487738"/>
            <a:ext cx="1585912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867025" y="4879975"/>
            <a:ext cx="1635125" cy="14192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 + 3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67025" y="3463925"/>
            <a:ext cx="1635125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867025" y="2055813"/>
            <a:ext cx="1635125" cy="14176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6 - 5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67025" y="647700"/>
            <a:ext cx="1635125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7 - 2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5625" name="Picture 2" descr="C:\Users\hyp\AppData\Local\Microsoft\Windows\Temporary Internet Files\Content.IE5\J1A8PUA3\MM910001127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49363" y="647700"/>
            <a:ext cx="1585912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6" name="Picture 3" descr="C:\Users\hyp\AppData\Local\Microsoft\Windows\Temporary Internet Files\Content.IE5\YDFXW421\MM910001117[1]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70000" y="2055813"/>
            <a:ext cx="1565275" cy="14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7" name="Picture 5" descr="C:\Users\hyp\AppData\Local\Microsoft\Windows\Temporary Internet Files\Content.IE5\WJHIRE44\MM910001110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58888" y="3463925"/>
            <a:ext cx="1565275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8" name="Picture 6" descr="C:\Users\hyp\AppData\Local\Microsoft\Windows\Temporary Internet Files\Content.IE5\J1A8PUA3\MM910001089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249363" y="4892675"/>
            <a:ext cx="1585912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bdélník 13"/>
          <p:cNvSpPr/>
          <p:nvPr/>
        </p:nvSpPr>
        <p:spPr>
          <a:xfrm>
            <a:off x="1233488" y="4879975"/>
            <a:ext cx="1633537" cy="14192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33488" y="3463925"/>
            <a:ext cx="1633537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7 - 5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33488" y="2055813"/>
            <a:ext cx="1633537" cy="141763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233488" y="647700"/>
            <a:ext cx="1633537" cy="141763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 + 6</a:t>
            </a:r>
            <a:endParaRPr lang="cs-CZ" sz="54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2" grpId="0" animBg="1"/>
      <p:bldP spid="3" grpId="0" animBg="1"/>
      <p:bldP spid="5" grpId="0" animBg="1"/>
      <p:bldP spid="6" grpId="0" animBg="1"/>
      <p:bldP spid="11" grpId="0" animBg="1"/>
      <p:bldP spid="2" grpId="0" animBg="1"/>
      <p:bldP spid="4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latin typeface="Times New Roman" pitchFamily="18" charset="0"/>
                <a:cs typeface="Times New Roman" pitchFamily="18" charset="0"/>
              </a:rPr>
              <a:t>POČÍTEJ BEZ ZTRÁTY KYTIČKY</a:t>
            </a: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D3169F-110B-447B-8B69-5DF8A4B179D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pic>
        <p:nvPicPr>
          <p:cNvPr id="4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724400"/>
            <a:ext cx="2362200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2276475"/>
            <a:ext cx="2112963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141913" y="5249863"/>
            <a:ext cx="28130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ŠPATNĚ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141913" y="2833688"/>
            <a:ext cx="34544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 b="1">
                <a:latin typeface="Times New Roman" pitchFamily="18" charset="0"/>
                <a:cs typeface="Times New Roman" pitchFamily="18" charset="0"/>
              </a:rPr>
              <a:t>SPRÁVNĚ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491880" y="3181350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91880" y="5553075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251950" cy="710088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7900" y="1214438"/>
            <a:ext cx="749300" cy="68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1116013" y="127793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5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05713" y="1214438"/>
            <a:ext cx="749300" cy="68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6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5475" y="5622925"/>
            <a:ext cx="749300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7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0913" y="4740275"/>
            <a:ext cx="74771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8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9600" y="3803650"/>
            <a:ext cx="749300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9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5638" y="2862263"/>
            <a:ext cx="749300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0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31863" y="2036763"/>
            <a:ext cx="747712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1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6038" y="4740275"/>
            <a:ext cx="749300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9888" y="3803650"/>
            <a:ext cx="74771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49888" y="2917825"/>
            <a:ext cx="747712" cy="684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4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4175" y="5567363"/>
            <a:ext cx="749300" cy="68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" name="Obdélník 64"/>
          <p:cNvSpPr/>
          <p:nvPr/>
        </p:nvSpPr>
        <p:spPr>
          <a:xfrm>
            <a:off x="1725613" y="2973388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5 - 4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725613" y="4797425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+ 5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725613" y="5678488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5 - 0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6213475" y="1277938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 + 0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6213475" y="2093913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 + 4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8" name="Obdélník 87"/>
          <p:cNvSpPr/>
          <p:nvPr/>
        </p:nvSpPr>
        <p:spPr>
          <a:xfrm>
            <a:off x="6213475" y="3916363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5 - 2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Obdélník 90"/>
          <p:cNvSpPr/>
          <p:nvPr/>
        </p:nvSpPr>
        <p:spPr>
          <a:xfrm>
            <a:off x="6213475" y="4797425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6 - 6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6213475" y="5678488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 + 1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6213475" y="2973388"/>
            <a:ext cx="1439863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7 - 6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25613" y="2093913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 + 3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5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0988" y="1214438"/>
            <a:ext cx="8366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2013" y="5621338"/>
            <a:ext cx="8366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7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49575" y="4740275"/>
            <a:ext cx="836613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7413" y="3859213"/>
            <a:ext cx="8366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9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87413" y="2917825"/>
            <a:ext cx="836612" cy="56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0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1963" y="2036763"/>
            <a:ext cx="836612" cy="56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1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16813" y="5622925"/>
            <a:ext cx="8382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0988" y="4740275"/>
            <a:ext cx="8366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3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16813" y="3859213"/>
            <a:ext cx="8382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4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16813" y="2973388"/>
            <a:ext cx="8382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725613" y="1277938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 + 5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2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92438" y="1277938"/>
            <a:ext cx="836612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84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42A152-508D-42FE-A66C-0A9A6AA5A2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324225" y="391636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122363" y="391636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324225" y="4797425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122363" y="4797425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3324225" y="56784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1122363" y="56784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3324225" y="29733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3324225" y="127793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3324225" y="209391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79" name="Obdélník 78"/>
          <p:cNvSpPr/>
          <p:nvPr/>
        </p:nvSpPr>
        <p:spPr>
          <a:xfrm>
            <a:off x="1122363" y="209391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1122363" y="29733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3" name="Picture 4" descr="C:\Users\hyp\AppData\Local\Microsoft\Windows\Temporary Internet Files\Content.IE5\0PSKPZ6N\MC9004257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75275" y="2039938"/>
            <a:ext cx="8382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4" name="Picture 8" descr="C:\Users\hyp\AppData\Local\Microsoft\Windows\Temporary Internet Files\Content.IE5\JVADSESB\MC9004257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05713" y="1960563"/>
            <a:ext cx="749300" cy="68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6" name="Obdélník 85"/>
          <p:cNvSpPr/>
          <p:nvPr/>
        </p:nvSpPr>
        <p:spPr>
          <a:xfrm>
            <a:off x="5603875" y="127793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89" name="Obdélník 88"/>
          <p:cNvSpPr/>
          <p:nvPr/>
        </p:nvSpPr>
        <p:spPr>
          <a:xfrm>
            <a:off x="7812088" y="391636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90" name="Obdélník 89"/>
          <p:cNvSpPr/>
          <p:nvPr/>
        </p:nvSpPr>
        <p:spPr>
          <a:xfrm>
            <a:off x="5610225" y="391636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92" name="Obdélník 91"/>
          <p:cNvSpPr/>
          <p:nvPr/>
        </p:nvSpPr>
        <p:spPr>
          <a:xfrm>
            <a:off x="7812088" y="4797425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93" name="Obdélník 92"/>
          <p:cNvSpPr/>
          <p:nvPr/>
        </p:nvSpPr>
        <p:spPr>
          <a:xfrm>
            <a:off x="5610225" y="4797425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7812088" y="56784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5610225" y="56784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7812088" y="29733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9" name="Obdélník 98"/>
          <p:cNvSpPr/>
          <p:nvPr/>
        </p:nvSpPr>
        <p:spPr>
          <a:xfrm>
            <a:off x="7812088" y="127793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00" name="Obdélník 99"/>
          <p:cNvSpPr/>
          <p:nvPr/>
        </p:nvSpPr>
        <p:spPr>
          <a:xfrm>
            <a:off x="7812088" y="209391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01" name="Obdélník 100"/>
          <p:cNvSpPr/>
          <p:nvPr/>
        </p:nvSpPr>
        <p:spPr>
          <a:xfrm>
            <a:off x="5610225" y="2093913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5610225" y="2973388"/>
            <a:ext cx="4572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1725613" y="3916363"/>
            <a:ext cx="1439862" cy="457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7 - 2</a:t>
            </a:r>
            <a:endParaRPr lang="cs-CZ" sz="36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44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5" fill="hold">
                      <p:stCondLst>
                        <p:cond delay="0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</p:childTnLst>
        </p:cTn>
      </p:par>
    </p:tnLst>
    <p:bldLst>
      <p:bldP spid="23" grpId="0" animBg="1"/>
      <p:bldP spid="31" grpId="0" animBg="1"/>
      <p:bldP spid="32" grpId="0" animBg="1"/>
      <p:bldP spid="34" grpId="0" animBg="1"/>
      <p:bldP spid="35" grpId="0" animBg="1"/>
      <p:bldP spid="37" grpId="0" animBg="1"/>
      <p:bldP spid="38" grpId="0" animBg="1"/>
      <p:bldP spid="66" grpId="0" animBg="1"/>
      <p:bldP spid="75" grpId="0" animBg="1"/>
      <p:bldP spid="78" grpId="0" animBg="1"/>
      <p:bldP spid="79" grpId="0" animBg="1"/>
      <p:bldP spid="81" grpId="0" animBg="1"/>
      <p:bldP spid="86" grpId="0" animBg="1"/>
      <p:bldP spid="89" grpId="0" animBg="1"/>
      <p:bldP spid="90" grpId="0" animBg="1"/>
      <p:bldP spid="92" grpId="0" animBg="1"/>
      <p:bldP spid="93" grpId="0" animBg="1"/>
      <p:bldP spid="95" grpId="0" animBg="1"/>
      <p:bldP spid="96" grpId="0" animBg="1"/>
      <p:bldP spid="98" grpId="0" animBg="1"/>
      <p:bldP spid="99" grpId="0" animBg="1"/>
      <p:bldP spid="100" grpId="0" animBg="1"/>
      <p:bldP spid="101" grpId="0" animBg="1"/>
      <p:bldP spid="10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>
            <a:noAutofit/>
          </a:bodyPr>
          <a:lstStyle/>
          <a:p>
            <a:pPr marL="0" indent="0">
              <a:buFont typeface="Symbol" pitchFamily="18" charset="2"/>
              <a:buNone/>
            </a:pPr>
            <a:r>
              <a:rPr lang="cs-CZ" sz="2000" i="1" u="sng" smtClean="0"/>
              <a:t>Použitá literatura:  </a:t>
            </a:r>
          </a:p>
          <a:p>
            <a:pPr marL="0" indent="0"/>
            <a:r>
              <a:rPr lang="cs-CZ" sz="2000" smtClean="0"/>
              <a:t>MGR. MILOŠ NOVOTNÝ. </a:t>
            </a:r>
            <a:r>
              <a:rPr lang="cs-CZ" sz="2000" i="1" smtClean="0"/>
              <a:t>Matýskova matematika 1. díl</a:t>
            </a:r>
            <a:r>
              <a:rPr lang="cs-CZ" sz="2000" smtClean="0"/>
              <a:t>. Brno: Nová škola, s.r.o., 2013, ISBN : 978-80-7289-475-8</a:t>
            </a:r>
          </a:p>
          <a:p>
            <a:pPr marL="0" indent="0"/>
            <a:r>
              <a:rPr lang="cs-CZ" sz="2000" smtClean="0"/>
              <a:t>MGR. MILOŠ NOVOTNÝ. </a:t>
            </a:r>
            <a:r>
              <a:rPr lang="cs-CZ" sz="2000" i="1" smtClean="0"/>
              <a:t>Procvičujeme s Matýskem 1</a:t>
            </a:r>
            <a:r>
              <a:rPr lang="cs-CZ" sz="2000" smtClean="0"/>
              <a:t>. </a:t>
            </a:r>
            <a:r>
              <a:rPr lang="cs-CZ" sz="2000" i="1" smtClean="0"/>
              <a:t>díl. </a:t>
            </a:r>
            <a:r>
              <a:rPr lang="cs-CZ" sz="2000" smtClean="0"/>
              <a:t>Brno: Nová škola, s.r.o., 2012, ISBN SBN: 978-80-7289-407-9.</a:t>
            </a:r>
            <a:endParaRPr lang="cs-CZ" sz="2000" i="1" u="sng" smtClean="0"/>
          </a:p>
          <a:p>
            <a:pPr marL="0" indent="0">
              <a:buFont typeface="Symbol" pitchFamily="18" charset="2"/>
              <a:buNone/>
            </a:pPr>
            <a:endParaRPr lang="cs-CZ" sz="1800" i="1" u="sng" smtClean="0"/>
          </a:p>
          <a:p>
            <a:pPr marL="0" indent="0">
              <a:buClr>
                <a:srgbClr val="31B6FD"/>
              </a:buClr>
            </a:pPr>
            <a:r>
              <a:rPr lang="cs-CZ" sz="2000" i="1" u="sng" smtClean="0">
                <a:solidFill>
                  <a:srgbClr val="073E87"/>
                </a:solidFill>
              </a:rPr>
              <a:t>Jiné zdroje: </a:t>
            </a:r>
            <a:r>
              <a:rPr lang="cs-CZ" sz="2000" i="1" smtClean="0">
                <a:solidFill>
                  <a:srgbClr val="073E87"/>
                </a:solidFill>
              </a:rPr>
              <a:t> Galerie </a:t>
            </a:r>
            <a:r>
              <a:rPr lang="cs-CZ" sz="2000" i="1" smtClean="0">
                <a:solidFill>
                  <a:srgbClr val="073E87"/>
                </a:solidFill>
                <a:latin typeface="Calibri" pitchFamily="34" charset="0"/>
              </a:rPr>
              <a:t>www.office.microsoft.com</a:t>
            </a:r>
            <a:endParaRPr lang="cs-CZ" sz="2000" i="1" u="sng" smtClean="0">
              <a:solidFill>
                <a:srgbClr val="073E87"/>
              </a:solidFill>
              <a:latin typeface="Calibri" pitchFamily="34" charset="0"/>
            </a:endParaRPr>
          </a:p>
          <a:p>
            <a:pPr marL="0" indent="0">
              <a:buFont typeface="Symbol" pitchFamily="18" charset="2"/>
              <a:buNone/>
            </a:pPr>
            <a:endParaRPr lang="cs-CZ" sz="1800" smtClean="0">
              <a:latin typeface="Calibri" pitchFamily="34" charset="0"/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7853E92-077B-459C-A8D3-8234992845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2468</TotalTime>
  <Words>291</Words>
  <Application>Microsoft Office PowerPoint</Application>
  <PresentationFormat>On-screen Show (4:3)</PresentationFormat>
  <Paragraphs>171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Sčítání a odčítání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POČÍTEJ BEZ ZTRÁTY KYTIČKY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230</cp:revision>
  <cp:lastPrinted>2013-11-24T19:41:37Z</cp:lastPrinted>
  <dcterms:created xsi:type="dcterms:W3CDTF">2013-05-10T12:01:16Z</dcterms:created>
  <dcterms:modified xsi:type="dcterms:W3CDTF">2014-01-27T19:30:12Z</dcterms:modified>
</cp:coreProperties>
</file>