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71" r:id="rId5"/>
    <p:sldId id="257" r:id="rId6"/>
    <p:sldId id="258" r:id="rId7"/>
    <p:sldId id="259" r:id="rId8"/>
    <p:sldId id="261" r:id="rId9"/>
    <p:sldId id="260" r:id="rId10"/>
    <p:sldId id="262" r:id="rId11"/>
    <p:sldId id="269" r:id="rId12"/>
    <p:sldId id="270" r:id="rId13"/>
    <p:sldId id="263" r:id="rId14"/>
    <p:sldId id="264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C67021-437A-496A-A56E-3A21588FC75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81B6F-C9D2-4DFE-BFA7-05C2C7FBE5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SOUSTAVY  ROVNIC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VY_32_INOVACE_02_B_10_</a:t>
            </a:r>
            <a:r>
              <a:rPr lang="en-US" sz="1900" dirty="0" smtClean="0">
                <a:solidFill>
                  <a:schemeClr val="tx1"/>
                </a:solidFill>
              </a:rPr>
              <a:t>S</a:t>
            </a:r>
            <a:r>
              <a:rPr lang="cs-CZ" sz="1900" dirty="0" err="1" smtClean="0">
                <a:solidFill>
                  <a:schemeClr val="tx1"/>
                </a:solidFill>
              </a:rPr>
              <a:t>oustavy</a:t>
            </a:r>
            <a:r>
              <a:rPr lang="cs-CZ" sz="1900" dirty="0" smtClean="0">
                <a:solidFill>
                  <a:schemeClr val="tx1"/>
                </a:solidFill>
              </a:rPr>
              <a:t> rovnic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Matematika 9.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10.2.2012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r>
                        <a:rPr lang="cs-CZ" baseline="0" dirty="0" smtClean="0"/>
                        <a:t> B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en-US" baseline="0" dirty="0" smtClean="0"/>
                        <a:t>S</a:t>
                      </a:r>
                      <a:r>
                        <a:rPr lang="cs-CZ" baseline="0" dirty="0" err="1" smtClean="0"/>
                        <a:t>oustavy</a:t>
                      </a:r>
                      <a:r>
                        <a:rPr lang="cs-CZ" baseline="0" dirty="0" smtClean="0"/>
                        <a:t> rovnic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Sčítací, dosazovací metoda, počet řešení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SOUSTAVY  ROVNIC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Jak určím cenu karafiátu a gerbery?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1 gerbera </a:t>
            </a:r>
            <a:r>
              <a:rPr lang="cs-CZ" dirty="0" smtClean="0"/>
              <a:t>stojí………..</a:t>
            </a:r>
            <a:r>
              <a:rPr lang="cs-CZ" dirty="0" smtClean="0">
                <a:solidFill>
                  <a:srgbClr val="00B050"/>
                </a:solidFill>
              </a:rPr>
              <a:t>x</a:t>
            </a:r>
            <a:r>
              <a:rPr lang="cs-CZ" dirty="0" smtClean="0"/>
              <a:t> Kč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 karafiát </a:t>
            </a:r>
            <a:r>
              <a:rPr lang="cs-CZ" dirty="0" smtClean="0"/>
              <a:t>stojí………..</a:t>
            </a:r>
            <a:r>
              <a:rPr lang="cs-CZ" dirty="0" smtClean="0">
                <a:solidFill>
                  <a:srgbClr val="7030A0"/>
                </a:solidFill>
              </a:rPr>
              <a:t>y</a:t>
            </a:r>
            <a:r>
              <a:rPr lang="cs-CZ" dirty="0" smtClean="0"/>
              <a:t> Kč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váza:	</a:t>
            </a:r>
            <a:r>
              <a:rPr lang="cs-CZ" dirty="0" smtClean="0">
                <a:solidFill>
                  <a:srgbClr val="00B050"/>
                </a:solidFill>
              </a:rPr>
              <a:t>2 gerbery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7030A0"/>
                </a:solidFill>
              </a:rPr>
              <a:t>1 karafiát  </a:t>
            </a:r>
            <a:r>
              <a:rPr lang="cs-CZ" dirty="0" smtClean="0"/>
              <a:t>= 40 Kč</a:t>
            </a:r>
          </a:p>
          <a:p>
            <a:pPr marL="514350" indent="-514350">
              <a:buAutoNum type="arabicPeriod"/>
            </a:pPr>
            <a:r>
              <a:rPr lang="cs-CZ" dirty="0" smtClean="0"/>
              <a:t>váza	</a:t>
            </a:r>
            <a:r>
              <a:rPr lang="cs-CZ" dirty="0" smtClean="0">
                <a:solidFill>
                  <a:srgbClr val="00B050"/>
                </a:solidFill>
              </a:rPr>
              <a:t>1 gerbera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7030A0"/>
                </a:solidFill>
              </a:rPr>
              <a:t>4 karafiáty </a:t>
            </a:r>
            <a:r>
              <a:rPr lang="cs-CZ" dirty="0" smtClean="0"/>
              <a:t>= 55 Kč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Sestavení dvou rovnic vyjádří ceny kytic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2x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7030A0"/>
                </a:solidFill>
              </a:rPr>
              <a:t>y</a:t>
            </a:r>
            <a:r>
              <a:rPr lang="cs-CZ" dirty="0" smtClean="0"/>
              <a:t> = 40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x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7030A0"/>
                </a:solidFill>
              </a:rPr>
              <a:t>4y </a:t>
            </a:r>
            <a:r>
              <a:rPr lang="cs-CZ" dirty="0" smtClean="0"/>
              <a:t>= 55		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Soustava dvou rovnic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>
              <a:buNone/>
            </a:pPr>
            <a:r>
              <a:rPr lang="cs-CZ" dirty="0" smtClean="0"/>
              <a:t>Dvě rovnice obsahující tytéž dvě neznámé tvoří soustavu rovnic o dvou neznámých</a:t>
            </a:r>
          </a:p>
          <a:p>
            <a:pPr>
              <a:buNone/>
            </a:pPr>
            <a:r>
              <a:rPr lang="cs-CZ" dirty="0" err="1" smtClean="0"/>
              <a:t>Např</a:t>
            </a:r>
            <a:r>
              <a:rPr lang="cs-CZ" dirty="0" smtClean="0"/>
              <a:t>: 	2x + y = 40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 x + 4y = 55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</a:p>
          <a:p>
            <a:pPr marL="0">
              <a:buNone/>
            </a:pPr>
            <a:r>
              <a:rPr lang="cs-CZ" dirty="0" smtClean="0"/>
              <a:t>Řešit soustavu dvou lineárních rovnic znamená  určit takovou uspořádanou dvojici čísel, která vyhovuje oběma rovnicím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Počet řešení soustavy rovnic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Soustava má právě jedno řešení 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7030A0"/>
                </a:solidFill>
              </a:rPr>
              <a:t>	( řešením je jediná uspořádaná dvojice čísel)</a:t>
            </a: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7030A0"/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rgbClr val="7030A0"/>
                </a:solidFill>
              </a:rPr>
              <a:t>2. 	Soustava nemá žádné řešení </a:t>
            </a: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7030A0"/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rgbClr val="7030A0"/>
                </a:solidFill>
              </a:rPr>
              <a:t>3.	Soustava má nekonečně mnoho řešení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Dosazovací metoda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543956" cy="4911741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Postup: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Z jedné rovnice vyjádříme jednu z neznámých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Získaný výraz dosadíme do druhé rovnice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Dostaneme jednu rovnici a tu vyřešíme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Hodnotu proměnné dosadíme do výrazu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Vypočítáme druhou neznámou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B050"/>
                </a:solidFill>
              </a:rPr>
              <a:t>Provedeme zkoušku</a:t>
            </a:r>
          </a:p>
          <a:p>
            <a:pPr marL="514350" indent="-514350">
              <a:buNone/>
            </a:pPr>
            <a:r>
              <a:rPr lang="cs-CZ" sz="2600" dirty="0" smtClean="0">
                <a:solidFill>
                  <a:srgbClr val="00B050"/>
                </a:solidFill>
              </a:rPr>
              <a:t>	</a:t>
            </a:r>
            <a:endParaRPr lang="cs-CZ" sz="2600" dirty="0" smtClean="0"/>
          </a:p>
          <a:p>
            <a:pPr marL="514350" indent="-514350">
              <a:buNone/>
            </a:pPr>
            <a:endParaRPr lang="cs-CZ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52"/>
            <a:ext cx="8472518" cy="67151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Řeš soustavu rovnic: ( dosazovací metoda)</a:t>
            </a:r>
          </a:p>
          <a:p>
            <a:pPr>
              <a:buNone/>
            </a:pPr>
            <a:r>
              <a:rPr lang="cs-CZ" dirty="0" smtClean="0"/>
              <a:t>2x  + y = 4			vyjádříme  y = </a:t>
            </a:r>
            <a:r>
              <a:rPr lang="cs-CZ" dirty="0" smtClean="0">
                <a:solidFill>
                  <a:srgbClr val="FF0000"/>
                </a:solidFill>
              </a:rPr>
              <a:t>4 – 2x</a:t>
            </a:r>
          </a:p>
          <a:p>
            <a:pPr>
              <a:buNone/>
            </a:pPr>
            <a:r>
              <a:rPr lang="cs-CZ" dirty="0" smtClean="0"/>
              <a:t>4x + 3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= 6		</a:t>
            </a:r>
          </a:p>
          <a:p>
            <a:pPr>
              <a:buNone/>
            </a:pPr>
            <a:r>
              <a:rPr lang="cs-CZ" dirty="0" smtClean="0"/>
              <a:t>4x + 3</a:t>
            </a:r>
            <a:r>
              <a:rPr lang="cs-CZ" dirty="0" smtClean="0">
                <a:solidFill>
                  <a:srgbClr val="FF0000"/>
                </a:solidFill>
              </a:rPr>
              <a:t>.( 4 – 2x ) </a:t>
            </a:r>
            <a:r>
              <a:rPr lang="cs-CZ" dirty="0" smtClean="0"/>
              <a:t>= 6	dosadíme za y = </a:t>
            </a:r>
            <a:r>
              <a:rPr lang="cs-CZ" dirty="0" smtClean="0">
                <a:solidFill>
                  <a:srgbClr val="FF0000"/>
                </a:solidFill>
              </a:rPr>
              <a:t>4 – 2x</a:t>
            </a:r>
          </a:p>
          <a:p>
            <a:pPr>
              <a:buNone/>
            </a:pPr>
            <a:r>
              <a:rPr lang="cs-CZ" dirty="0" smtClean="0"/>
              <a:t>4x + 12 – 6x = 6		rovnice o jedné neznámé</a:t>
            </a:r>
          </a:p>
          <a:p>
            <a:pPr>
              <a:buNone/>
            </a:pPr>
            <a:r>
              <a:rPr lang="cs-CZ" dirty="0" smtClean="0"/>
              <a:t>4x – 6x = 6 – 12</a:t>
            </a:r>
          </a:p>
          <a:p>
            <a:pPr>
              <a:buNone/>
            </a:pPr>
            <a:r>
              <a:rPr lang="cs-CZ" dirty="0"/>
              <a:t>	 </a:t>
            </a:r>
            <a:r>
              <a:rPr lang="cs-CZ" dirty="0" smtClean="0"/>
              <a:t>   - 2x = - 6   /: (-2)  	 </a:t>
            </a:r>
            <a:r>
              <a:rPr lang="cs-CZ" dirty="0" smtClean="0">
                <a:solidFill>
                  <a:srgbClr val="FF0000"/>
                </a:solidFill>
              </a:rPr>
              <a:t>Zkouška:</a:t>
            </a:r>
            <a:r>
              <a:rPr lang="cs-CZ" dirty="0" smtClean="0"/>
              <a:t> L</a:t>
            </a:r>
            <a:r>
              <a:rPr lang="cs-CZ" baseline="-25000" dirty="0" smtClean="0"/>
              <a:t>1</a:t>
            </a:r>
            <a:r>
              <a:rPr lang="cs-CZ" dirty="0" smtClean="0"/>
              <a:t>: 2.3 + (-2)=4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u="sng" dirty="0" smtClean="0">
                <a:solidFill>
                  <a:srgbClr val="00B050"/>
                </a:solidFill>
              </a:rPr>
              <a:t>  x= 3	</a:t>
            </a:r>
            <a:r>
              <a:rPr lang="cs-CZ" dirty="0" smtClean="0">
                <a:solidFill>
                  <a:srgbClr val="00B050"/>
                </a:solidFill>
              </a:rPr>
              <a:t>			</a:t>
            </a: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r>
              <a:rPr lang="cs-CZ" dirty="0" smtClean="0"/>
              <a:t>: 4</a:t>
            </a:r>
            <a:endParaRPr lang="cs-CZ" b="1" u="sng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Dosadíme x do y				</a:t>
            </a:r>
            <a:r>
              <a:rPr lang="cs-CZ" dirty="0" smtClean="0"/>
              <a:t>L</a:t>
            </a:r>
            <a:r>
              <a:rPr lang="cs-CZ" baseline="-25000" dirty="0" smtClean="0"/>
              <a:t>1 </a:t>
            </a:r>
            <a:r>
              <a:rPr lang="cs-CZ" dirty="0" smtClean="0"/>
              <a:t> = </a:t>
            </a:r>
            <a:r>
              <a:rPr lang="cs-CZ" dirty="0"/>
              <a:t>P</a:t>
            </a:r>
            <a:r>
              <a:rPr lang="cs-CZ" baseline="-25000" dirty="0" smtClean="0"/>
              <a:t>1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y = 4 – 2.3 = 4 – 6 = -2		</a:t>
            </a:r>
            <a:r>
              <a:rPr lang="cs-CZ" dirty="0" smtClean="0"/>
              <a:t>L</a:t>
            </a:r>
            <a:r>
              <a:rPr lang="cs-CZ" baseline="-25000" dirty="0" smtClean="0"/>
              <a:t>2</a:t>
            </a:r>
            <a:r>
              <a:rPr lang="cs-CZ" dirty="0" smtClean="0"/>
              <a:t>: 4.3 + 3.(-2)=6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 y = - 2</a:t>
            </a:r>
            <a:r>
              <a:rPr lang="cs-CZ" dirty="0" smtClean="0">
                <a:solidFill>
                  <a:srgbClr val="FF0000"/>
                </a:solidFill>
              </a:rPr>
              <a:t>					</a:t>
            </a:r>
            <a:r>
              <a:rPr lang="cs-CZ" dirty="0" smtClean="0"/>
              <a:t> P</a:t>
            </a:r>
            <a:r>
              <a:rPr lang="cs-CZ" baseline="-25000" dirty="0" smtClean="0"/>
              <a:t>2</a:t>
            </a:r>
            <a:r>
              <a:rPr lang="cs-CZ" dirty="0" smtClean="0"/>
              <a:t>: 6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							</a:t>
            </a:r>
            <a:r>
              <a:rPr lang="cs-CZ" dirty="0" smtClean="0"/>
              <a:t> L</a:t>
            </a:r>
            <a:r>
              <a:rPr lang="cs-CZ" baseline="-25000" dirty="0"/>
              <a:t>2</a:t>
            </a:r>
            <a:r>
              <a:rPr lang="cs-CZ" baseline="-25000" dirty="0" smtClean="0"/>
              <a:t> </a:t>
            </a:r>
            <a:r>
              <a:rPr lang="cs-CZ" dirty="0" smtClean="0"/>
              <a:t> = P</a:t>
            </a:r>
            <a:r>
              <a:rPr lang="cs-CZ" baseline="-25000" dirty="0"/>
              <a:t>2</a:t>
            </a: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71472" y="1714488"/>
            <a:ext cx="3357586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Sčítací metoda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 marL="0" indent="-51435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Postup:</a:t>
            </a:r>
          </a:p>
          <a:p>
            <a:pPr marL="0" indent="-51435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1. Jednu rovnici upravíme vhodným vynásobením </a:t>
            </a:r>
          </a:p>
          <a:p>
            <a:pPr marL="0" indent="-51435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       ( jedna neznámá se po sečtení zruší )</a:t>
            </a:r>
          </a:p>
          <a:p>
            <a:pPr marL="0" indent="-51435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2. Rovnice sečteme</a:t>
            </a:r>
          </a:p>
          <a:p>
            <a:pPr marL="0" indent="-51435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3. Dostaneme rovnici s jednou neznámou a tu vyřešíme</a:t>
            </a:r>
          </a:p>
          <a:p>
            <a:pPr marL="0" indent="-51435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4. Hodnotu proměnné dosadíme do jedné z rovnic</a:t>
            </a:r>
          </a:p>
          <a:p>
            <a:pPr marL="0" indent="-51435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5. Vypočítáme druhou proměnnou</a:t>
            </a:r>
          </a:p>
          <a:p>
            <a:pPr marL="0" indent="-51435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6. Provedeme zkoušku</a:t>
            </a:r>
          </a:p>
          <a:p>
            <a:pPr marL="0" indent="-51435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28654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Řeš soustavu rovnic: ( sčítací metoda )</a:t>
            </a:r>
          </a:p>
          <a:p>
            <a:pPr>
              <a:buNone/>
            </a:pPr>
            <a:r>
              <a:rPr lang="cs-CZ" dirty="0" smtClean="0"/>
              <a:t>2x  + y = 4	/.(-2)			</a:t>
            </a:r>
            <a:r>
              <a:rPr lang="cs-CZ" dirty="0" smtClean="0">
                <a:solidFill>
                  <a:srgbClr val="FF0000"/>
                </a:solidFill>
              </a:rPr>
              <a:t>Zkouška:</a:t>
            </a:r>
            <a:r>
              <a:rPr lang="cs-CZ" dirty="0" smtClean="0"/>
              <a:t>	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4x + 3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r>
              <a:rPr lang="cs-CZ" dirty="0" smtClean="0"/>
              <a:t> = 6					L</a:t>
            </a:r>
            <a:r>
              <a:rPr lang="cs-CZ" baseline="-25000" dirty="0" smtClean="0"/>
              <a:t>1</a:t>
            </a:r>
            <a:r>
              <a:rPr lang="cs-CZ" dirty="0" smtClean="0"/>
              <a:t>: 2.3 + (-2)=4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- 4x </a:t>
            </a:r>
            <a:r>
              <a:rPr lang="cs-CZ" dirty="0" smtClean="0"/>
              <a:t>– 2y = -8	</a:t>
            </a:r>
            <a:r>
              <a:rPr lang="en-US" sz="4300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			P</a:t>
            </a:r>
            <a:r>
              <a:rPr lang="cs-CZ" baseline="-25000" dirty="0" smtClean="0"/>
              <a:t>1</a:t>
            </a:r>
            <a:r>
              <a:rPr lang="cs-CZ" dirty="0" smtClean="0"/>
              <a:t>: 4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4x</a:t>
            </a:r>
            <a:r>
              <a:rPr lang="cs-CZ" dirty="0" smtClean="0"/>
              <a:t> + 3y = 6				L</a:t>
            </a:r>
            <a:r>
              <a:rPr lang="cs-CZ" baseline="-25000" dirty="0" smtClean="0"/>
              <a:t>1 </a:t>
            </a:r>
            <a:r>
              <a:rPr lang="cs-CZ" dirty="0" smtClean="0"/>
              <a:t> = P</a:t>
            </a:r>
            <a:r>
              <a:rPr lang="cs-CZ" baseline="-25000" dirty="0" smtClean="0"/>
              <a:t>1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0  + y = -2				</a:t>
            </a:r>
            <a:r>
              <a:rPr lang="en-US" dirty="0" smtClean="0"/>
              <a:t>	</a:t>
            </a:r>
            <a:r>
              <a:rPr lang="cs-CZ" dirty="0" smtClean="0"/>
              <a:t>L</a:t>
            </a:r>
            <a:r>
              <a:rPr lang="cs-CZ" baseline="-25000" dirty="0" smtClean="0"/>
              <a:t>2</a:t>
            </a:r>
            <a:r>
              <a:rPr lang="cs-CZ" dirty="0" smtClean="0"/>
              <a:t>: 4.3 + 3.(-2)=6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u="sng" dirty="0" smtClean="0">
                <a:solidFill>
                  <a:srgbClr val="00B050"/>
                </a:solidFill>
              </a:rPr>
              <a:t>   y = -2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				</a:t>
            </a:r>
            <a:r>
              <a:rPr lang="cs-CZ" dirty="0" smtClean="0"/>
              <a:t> P</a:t>
            </a:r>
            <a:r>
              <a:rPr lang="cs-CZ" baseline="-25000" dirty="0" smtClean="0"/>
              <a:t>2</a:t>
            </a:r>
            <a:r>
              <a:rPr lang="cs-CZ" dirty="0" smtClean="0"/>
              <a:t>: 6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Dosadíme do jedné rovnice:		</a:t>
            </a:r>
            <a:r>
              <a:rPr lang="cs-CZ" dirty="0" smtClean="0"/>
              <a:t> L</a:t>
            </a:r>
            <a:r>
              <a:rPr lang="cs-CZ" baseline="-25000" dirty="0" smtClean="0"/>
              <a:t>2 </a:t>
            </a:r>
            <a:r>
              <a:rPr lang="cs-CZ" dirty="0" smtClean="0"/>
              <a:t> = P</a:t>
            </a:r>
            <a:r>
              <a:rPr lang="cs-CZ" baseline="-25000" dirty="0" smtClean="0"/>
              <a:t>2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2x – 2 =4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	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2x = 4 + 2</a:t>
            </a:r>
          </a:p>
          <a:p>
            <a:pPr>
              <a:buNone/>
            </a:pPr>
            <a:r>
              <a:rPr lang="cs-CZ" dirty="0" smtClean="0"/>
              <a:t>	    2x = 6 	/:2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     </a:t>
            </a:r>
            <a:r>
              <a:rPr lang="cs-CZ" b="1" u="sng" dirty="0" smtClean="0">
                <a:solidFill>
                  <a:srgbClr val="00B050"/>
                </a:solidFill>
              </a:rPr>
              <a:t>x = 3</a:t>
            </a:r>
            <a:endParaRPr lang="cs-CZ" b="1" u="sng" dirty="0">
              <a:solidFill>
                <a:srgbClr val="00B05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28596" y="1785926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28596" y="2857496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ravá složená závorka 5"/>
          <p:cNvSpPr/>
          <p:nvPr/>
        </p:nvSpPr>
        <p:spPr>
          <a:xfrm>
            <a:off x="2857488" y="1785926"/>
            <a:ext cx="357190" cy="107157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Řeš soustavu rovnic: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( dosazovací metoda)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4x – 2y = -3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2x – y = 1	</a:t>
            </a:r>
            <a:r>
              <a:rPr lang="cs-CZ" dirty="0" smtClean="0"/>
              <a:t>	y = 2x -1</a:t>
            </a:r>
          </a:p>
          <a:p>
            <a:pPr>
              <a:buNone/>
            </a:pPr>
            <a:r>
              <a:rPr lang="cs-CZ" dirty="0" smtClean="0"/>
              <a:t>4x – 2.(  2x – 1 ) = -3</a:t>
            </a:r>
          </a:p>
          <a:p>
            <a:pPr>
              <a:buNone/>
            </a:pPr>
            <a:r>
              <a:rPr lang="cs-CZ" dirty="0" smtClean="0"/>
              <a:t>4x – </a:t>
            </a:r>
            <a:r>
              <a:rPr lang="cs-CZ" dirty="0" err="1" smtClean="0"/>
              <a:t>4x</a:t>
            </a:r>
            <a:r>
              <a:rPr lang="cs-CZ" dirty="0" smtClean="0"/>
              <a:t> + 2 = -3</a:t>
            </a:r>
          </a:p>
          <a:p>
            <a:pPr>
              <a:buNone/>
            </a:pPr>
            <a:r>
              <a:rPr lang="cs-CZ" dirty="0" smtClean="0"/>
              <a:t>		  0 . x = -3 – 2</a:t>
            </a:r>
          </a:p>
          <a:p>
            <a:pPr>
              <a:buNone/>
            </a:pPr>
            <a:r>
              <a:rPr lang="cs-CZ" dirty="0" smtClean="0"/>
              <a:t>		  0 . x = -5</a:t>
            </a:r>
          </a:p>
          <a:p>
            <a:pPr>
              <a:buNone/>
            </a:pPr>
            <a:r>
              <a:rPr lang="cs-CZ" dirty="0" smtClean="0"/>
              <a:t>Soustava rovnic nemá řešení.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71472" y="2143116"/>
            <a:ext cx="2071702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Řeš soustavu rovnic: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 sčítací metoda)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4x – 2y = -3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-2x + y = 1,5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/. 2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4x – 2y = -3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-4x + 2y = 3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0.x + 0.y = 0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0.x = 0</a:t>
            </a: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Soustava rovnic má nekonečně mnoho řešení.</a:t>
            </a: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34" y="2000240"/>
            <a:ext cx="235745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3" idx="1"/>
          </p:cNvCxnSpPr>
          <p:nvPr/>
        </p:nvCxnSpPr>
        <p:spPr>
          <a:xfrm rot="10800000" flipH="1" flipV="1">
            <a:off x="457200" y="3205946"/>
            <a:ext cx="2400288" cy="874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Procvičování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Řeš soustavy rovnic: ( metodu si zvol sám)</a:t>
            </a:r>
          </a:p>
          <a:p>
            <a:pPr>
              <a:buNone/>
            </a:pPr>
            <a:r>
              <a:rPr lang="cs-CZ" dirty="0" smtClean="0"/>
              <a:t>1.		x – 2y = 7</a:t>
            </a:r>
          </a:p>
          <a:p>
            <a:pPr>
              <a:buNone/>
            </a:pPr>
            <a:r>
              <a:rPr lang="cs-CZ" dirty="0" smtClean="0"/>
              <a:t>	     2x + 3y = 28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cs-CZ" dirty="0"/>
          </a:p>
          <a:p>
            <a:pPr marL="514350" indent="-514350">
              <a:buAutoNum type="arabicPeriod" startAt="2"/>
            </a:pPr>
            <a:r>
              <a:rPr lang="cs-CZ" dirty="0" smtClean="0"/>
              <a:t>   3x – y = 10</a:t>
            </a:r>
          </a:p>
          <a:p>
            <a:pPr marL="914400" lvl="1" indent="-51435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2y – 3x = -11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		x – 2y = 7</a:t>
            </a:r>
          </a:p>
          <a:p>
            <a:pPr>
              <a:buNone/>
            </a:pPr>
            <a:r>
              <a:rPr lang="cs-CZ" dirty="0" smtClean="0"/>
              <a:t>	     2x + 3y = 28	</a:t>
            </a:r>
            <a:r>
              <a:rPr lang="en-US" dirty="0" smtClean="0">
                <a:solidFill>
                  <a:srgbClr val="FF0000"/>
                </a:solidFill>
              </a:rPr>
              <a:t>[ 11 , 2 ]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eriod" startAt="2"/>
            </a:pPr>
            <a:endParaRPr lang="cs-CZ" dirty="0" smtClean="0"/>
          </a:p>
          <a:p>
            <a:pPr marL="514350" indent="-514350">
              <a:buAutoNum type="arabicPeriod" startAt="2"/>
            </a:pPr>
            <a:endParaRPr lang="cs-CZ" dirty="0" smtClean="0"/>
          </a:p>
          <a:p>
            <a:pPr marL="514350" indent="-514350">
              <a:buAutoNum type="arabicPeriod" startAt="2"/>
            </a:pPr>
            <a:r>
              <a:rPr lang="cs-CZ" dirty="0" smtClean="0"/>
              <a:t>   3x – y = 10</a:t>
            </a:r>
          </a:p>
          <a:p>
            <a:pPr marL="914400" lvl="1" indent="-514350">
              <a:buNone/>
            </a:pPr>
            <a:r>
              <a:rPr lang="cs-CZ" sz="3200" dirty="0" smtClean="0"/>
              <a:t>    2y – 3x = -11</a:t>
            </a:r>
            <a:r>
              <a:rPr lang="en-US" sz="3200" dirty="0" smtClean="0"/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[ 3 , -1 ]</a:t>
            </a:r>
            <a:endParaRPr lang="cs-CZ" sz="32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1510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8000" b="1" u="sng" dirty="0" smtClean="0"/>
              <a:t>Anotace:</a:t>
            </a:r>
            <a:endParaRPr lang="cs-CZ" sz="8000" dirty="0" smtClean="0"/>
          </a:p>
          <a:p>
            <a:pPr marL="0" algn="just">
              <a:buNone/>
            </a:pPr>
            <a:r>
              <a:rPr lang="cs-CZ" sz="8000" dirty="0" smtClean="0"/>
              <a:t>Tato prezentace slouží k výkladu a opakování řešení soustavy rovnic. Žáci řeší soustavy rovnic pomocí dvou metod ( sčítací a odčítací). Nejdříve se </a:t>
            </a:r>
            <a:r>
              <a:rPr lang="cs-CZ" sz="8000" smtClean="0"/>
              <a:t>seznámí </a:t>
            </a:r>
            <a:r>
              <a:rPr lang="cs-CZ" sz="8000" smtClean="0"/>
              <a:t>     s </a:t>
            </a:r>
            <a:r>
              <a:rPr lang="cs-CZ" sz="8000" dirty="0" smtClean="0"/>
              <a:t>počtem řešení. Na jedné soustavě rovnic si vysvětlí nejdříve metodu dosazovací a pak metodu sčítací. Na dalším snímku prezentace je ukázka soustavy, která nemá řešení . V závěru prezentace řeší dvě soustavy rovnic samostatně. Metodu pro řešení rovnice si každý vybere sám.</a:t>
            </a:r>
          </a:p>
          <a:p>
            <a:pPr marL="0">
              <a:buNone/>
            </a:pPr>
            <a:endParaRPr lang="cs-CZ" sz="8000" dirty="0" smtClean="0"/>
          </a:p>
          <a:p>
            <a:pPr marL="0">
              <a:buNone/>
            </a:pPr>
            <a:endParaRPr lang="cs-CZ" sz="8000" dirty="0" smtClean="0"/>
          </a:p>
          <a:p>
            <a:pPr>
              <a:buNone/>
            </a:pPr>
            <a:r>
              <a:rPr lang="cs-CZ" sz="8000" b="1" u="sng" dirty="0" smtClean="0"/>
              <a:t>Použité zdroje:</a:t>
            </a:r>
          </a:p>
          <a:p>
            <a:pPr>
              <a:buNone/>
            </a:pPr>
            <a:r>
              <a:rPr lang="cs-CZ" sz="8600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>
              <a:buNone/>
            </a:pPr>
            <a:r>
              <a:rPr lang="cs-CZ" sz="8600" dirty="0" smtClean="0"/>
              <a:t>	Odvárko Oldřich- Kadleček Jiří:  Matematika pro 9. ročník ZŠ  2.díl , 1.vydání 2000,  </a:t>
            </a:r>
            <a:r>
              <a:rPr lang="cs-CZ" sz="8600" dirty="0" err="1" smtClean="0"/>
              <a:t>Prometheus</a:t>
            </a:r>
            <a:r>
              <a:rPr lang="cs-CZ" sz="8600" dirty="0" smtClean="0"/>
              <a:t>, počet stran 91, ISBN 80-7196-208-2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389</Words>
  <Application>Microsoft Office PowerPoint</Application>
  <PresentationFormat>Předvádění na obrazovce (4:3)</PresentationFormat>
  <Paragraphs>135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SOUSTAVY  ROVNIC</vt:lpstr>
      <vt:lpstr>Snímek 2</vt:lpstr>
      <vt:lpstr>SOUSTAVY  ROVNIC</vt:lpstr>
      <vt:lpstr>Snímek 4</vt:lpstr>
      <vt:lpstr>Soustava dvou rovnic</vt:lpstr>
      <vt:lpstr>Počet řešení soustavy rovnic</vt:lpstr>
      <vt:lpstr>Dosazovací metoda</vt:lpstr>
      <vt:lpstr>Snímek 8</vt:lpstr>
      <vt:lpstr>Sčítací metoda</vt:lpstr>
      <vt:lpstr>Snímek 10</vt:lpstr>
      <vt:lpstr>Snímek 11</vt:lpstr>
      <vt:lpstr>Snímek 12</vt:lpstr>
      <vt:lpstr>Procvičování</vt:lpstr>
      <vt:lpstr>Řešení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SOUSTAVY  ROVNIC</dc:title>
  <dc:creator>Vaclav</dc:creator>
  <cp:lastModifiedBy>Dum</cp:lastModifiedBy>
  <cp:revision>23</cp:revision>
  <dcterms:created xsi:type="dcterms:W3CDTF">2012-02-17T13:07:52Z</dcterms:created>
  <dcterms:modified xsi:type="dcterms:W3CDTF">2012-03-25T17:27:47Z</dcterms:modified>
</cp:coreProperties>
</file>